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Action1.xml" ContentType="application/vnd.ms-office.inkAction+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83" r:id="rId3"/>
    <p:sldId id="279" r:id="rId4"/>
    <p:sldId id="381" r:id="rId5"/>
    <p:sldId id="283" r:id="rId6"/>
    <p:sldId id="357" r:id="rId7"/>
    <p:sldId id="358" r:id="rId8"/>
    <p:sldId id="359" r:id="rId9"/>
    <p:sldId id="362" r:id="rId10"/>
    <p:sldId id="360" r:id="rId11"/>
    <p:sldId id="361" r:id="rId12"/>
    <p:sldId id="363" r:id="rId13"/>
    <p:sldId id="364" r:id="rId14"/>
    <p:sldId id="365" r:id="rId15"/>
    <p:sldId id="375" r:id="rId16"/>
    <p:sldId id="379" r:id="rId17"/>
    <p:sldId id="377" r:id="rId18"/>
    <p:sldId id="378" r:id="rId19"/>
    <p:sldId id="376" r:id="rId20"/>
    <p:sldId id="380" r:id="rId21"/>
    <p:sldId id="367" r:id="rId22"/>
    <p:sldId id="370" r:id="rId23"/>
    <p:sldId id="368" r:id="rId24"/>
    <p:sldId id="371" r:id="rId25"/>
    <p:sldId id="373" r:id="rId26"/>
    <p:sldId id="374" r:id="rId27"/>
    <p:sldId id="278" r:id="rId28"/>
    <p:sldId id="277" r:id="rId29"/>
    <p:sldId id="382" r:id="rId30"/>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4660"/>
  </p:normalViewPr>
  <p:slideViewPr>
    <p:cSldViewPr>
      <p:cViewPr varScale="1">
        <p:scale>
          <a:sx n="145" d="100"/>
          <a:sy n="145" d="100"/>
        </p:scale>
        <p:origin x="642" y="11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B64D5B3-CA41-44EC-875B-D6FA815A24C8}" type="datetimeFigureOut">
              <a:rPr lang="de-DE" smtClean="0"/>
              <a:t>17.06.2020</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1F9FE5F-1078-4127-B1C3-6600F6386694}" type="slidenum">
              <a:rPr lang="de-DE" smtClean="0"/>
              <a:t>‹Nr.›</a:t>
            </a:fld>
            <a:endParaRPr lang="de-DE"/>
          </a:p>
        </p:txBody>
      </p:sp>
    </p:spTree>
    <p:extLst>
      <p:ext uri="{BB962C8B-B14F-4D97-AF65-F5344CB8AC3E}">
        <p14:creationId xmlns:p14="http://schemas.microsoft.com/office/powerpoint/2010/main" val="3936656722"/>
      </p:ext>
    </p:extLst>
  </p:cSld>
  <p:clrMap bg1="lt1" tx1="dk1" bg2="lt2" tx2="dk2" accent1="accent1" accent2="accent2" accent3="accent3" accent4="accent4" accent5="accent5" accent6="accent6" hlink="hlink" folHlink="folHlink"/>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64.21405" units="1/cm"/>
          <inkml:channelProperty channel="Y" name="resolution" value="32.14286" units="1/cm"/>
          <inkml:channelProperty channel="T" name="resolution" value="1" units="1/dev"/>
        </inkml:channelProperties>
      </inkml:inkSource>
      <inkml:timestamp xml:id="ts0" timeString="2020-06-17T07:51:06.7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4845">
    <iact:property name="dataType"/>
    <iact:actionData xml:id="d0">
      <inkml:trace xmlns:inkml="http://www.w3.org/2003/InkML" xml:id="stk0" contextRef="#ctx0" brushRef="#br0">886 11853 0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36DE0-E9C9-4527-A2D1-0AB8A0051EC9}" type="datetimeFigureOut">
              <a:rPr lang="de-DE" smtClean="0"/>
              <a:t>17.06.2020</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26227BA-6C4B-42EF-B3FC-9AF563018F59}" type="slidenum">
              <a:rPr lang="de-DE" smtClean="0"/>
              <a:t>‹Nr.›</a:t>
            </a:fld>
            <a:endParaRPr lang="de-DE"/>
          </a:p>
        </p:txBody>
      </p:sp>
    </p:spTree>
    <p:extLst>
      <p:ext uri="{BB962C8B-B14F-4D97-AF65-F5344CB8AC3E}">
        <p14:creationId xmlns:p14="http://schemas.microsoft.com/office/powerpoint/2010/main" val="226928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6227BA-6C4B-42EF-B3FC-9AF563018F59}" type="slidenum">
              <a:rPr lang="de-DE" smtClean="0"/>
              <a:t>1</a:t>
            </a:fld>
            <a:endParaRPr lang="de-DE"/>
          </a:p>
        </p:txBody>
      </p:sp>
    </p:spTree>
    <p:extLst>
      <p:ext uri="{BB962C8B-B14F-4D97-AF65-F5344CB8AC3E}">
        <p14:creationId xmlns:p14="http://schemas.microsoft.com/office/powerpoint/2010/main" val="177837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6763"/>
            <a:ext cx="6823075" cy="38385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6227BA-6C4B-42EF-B3FC-9AF563018F59}" type="slidenum">
              <a:rPr lang="de-DE" smtClean="0"/>
              <a:t>2</a:t>
            </a:fld>
            <a:endParaRPr lang="de-DE"/>
          </a:p>
        </p:txBody>
      </p:sp>
    </p:spTree>
    <p:extLst>
      <p:ext uri="{BB962C8B-B14F-4D97-AF65-F5344CB8AC3E}">
        <p14:creationId xmlns:p14="http://schemas.microsoft.com/office/powerpoint/2010/main" val="263154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6227BA-6C4B-42EF-B3FC-9AF563018F59}" type="slidenum">
              <a:rPr lang="de-DE" smtClean="0"/>
              <a:t>3</a:t>
            </a:fld>
            <a:endParaRPr lang="de-DE" dirty="0"/>
          </a:p>
        </p:txBody>
      </p:sp>
    </p:spTree>
    <p:extLst>
      <p:ext uri="{BB962C8B-B14F-4D97-AF65-F5344CB8AC3E}">
        <p14:creationId xmlns:p14="http://schemas.microsoft.com/office/powerpoint/2010/main" val="47217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6227BA-6C4B-42EF-B3FC-9AF563018F59}" type="slidenum">
              <a:rPr lang="de-DE" smtClean="0"/>
              <a:t>27</a:t>
            </a:fld>
            <a:endParaRPr lang="de-DE"/>
          </a:p>
        </p:txBody>
      </p:sp>
    </p:spTree>
    <p:extLst>
      <p:ext uri="{BB962C8B-B14F-4D97-AF65-F5344CB8AC3E}">
        <p14:creationId xmlns:p14="http://schemas.microsoft.com/office/powerpoint/2010/main" val="47217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cxnSp>
        <p:nvCxnSpPr>
          <p:cNvPr id="9" name="Gerade Verbindung 8"/>
          <p:cNvCxnSpPr/>
          <p:nvPr userDrawn="1"/>
        </p:nvCxnSpPr>
        <p:spPr>
          <a:xfrm>
            <a:off x="323528" y="627534"/>
            <a:ext cx="835292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hteck 7"/>
          <p:cNvSpPr/>
          <p:nvPr userDrawn="1"/>
        </p:nvSpPr>
        <p:spPr>
          <a:xfrm>
            <a:off x="-305" y="4677984"/>
            <a:ext cx="9144000" cy="477611"/>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p:cNvSpPr txBox="1"/>
          <p:nvPr userDrawn="1"/>
        </p:nvSpPr>
        <p:spPr>
          <a:xfrm>
            <a:off x="8244408" y="4778290"/>
            <a:ext cx="648072" cy="276999"/>
          </a:xfrm>
          <a:prstGeom prst="rect">
            <a:avLst/>
          </a:prstGeom>
          <a:noFill/>
        </p:spPr>
        <p:txBody>
          <a:bodyPr wrap="square" rtlCol="0">
            <a:spAutoFit/>
          </a:bodyPr>
          <a:lstStyle/>
          <a:p>
            <a:fld id="{909934FE-6945-4AD7-B398-8037E9BD3615}" type="slidenum">
              <a:rPr lang="de-DE" sz="1200" kern="1200" smtClean="0">
                <a:solidFill>
                  <a:schemeClr val="bg1"/>
                </a:solidFill>
                <a:latin typeface="+mn-lt"/>
                <a:ea typeface="+mn-ea"/>
                <a:cs typeface="+mn-cs"/>
              </a:rPr>
              <a:t>‹Nr.›</a:t>
            </a:fld>
            <a:endParaRPr lang="de-DE" sz="1200" kern="1200" dirty="0">
              <a:solidFill>
                <a:schemeClr val="bg1"/>
              </a:solidFill>
              <a:latin typeface="+mn-lt"/>
              <a:ea typeface="+mn-ea"/>
              <a:cs typeface="+mn-cs"/>
            </a:endParaRPr>
          </a:p>
        </p:txBody>
      </p:sp>
    </p:spTree>
    <p:extLst>
      <p:ext uri="{BB962C8B-B14F-4D97-AF65-F5344CB8AC3E}">
        <p14:creationId xmlns:p14="http://schemas.microsoft.com/office/powerpoint/2010/main" val="2889887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755576" y="4755676"/>
            <a:ext cx="6768752" cy="273844"/>
          </a:xfrm>
          <a:prstGeom prst="rect">
            <a:avLst/>
          </a:prstGeom>
        </p:spPr>
        <p:txBody>
          <a:bodyPr/>
          <a:lstStyle>
            <a:lvl1pPr>
              <a:defRPr>
                <a:solidFill>
                  <a:schemeClr val="bg1"/>
                </a:solidFill>
              </a:defRPr>
            </a:lvl1pPr>
          </a:lstStyle>
          <a:p>
            <a:endParaRPr lang="de-DE" dirty="0"/>
          </a:p>
        </p:txBody>
      </p:sp>
      <p:cxnSp>
        <p:nvCxnSpPr>
          <p:cNvPr id="9" name="Gerade Verbindung 8"/>
          <p:cNvCxnSpPr/>
          <p:nvPr userDrawn="1"/>
        </p:nvCxnSpPr>
        <p:spPr>
          <a:xfrm>
            <a:off x="323528" y="627534"/>
            <a:ext cx="835292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hteck 7"/>
          <p:cNvSpPr/>
          <p:nvPr userDrawn="1"/>
        </p:nvSpPr>
        <p:spPr>
          <a:xfrm>
            <a:off x="-305" y="4677984"/>
            <a:ext cx="9144000" cy="477611"/>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userDrawn="1"/>
        </p:nvSpPr>
        <p:spPr>
          <a:xfrm>
            <a:off x="8244408" y="4778290"/>
            <a:ext cx="648072" cy="276999"/>
          </a:xfrm>
          <a:prstGeom prst="rect">
            <a:avLst/>
          </a:prstGeom>
          <a:noFill/>
        </p:spPr>
        <p:txBody>
          <a:bodyPr wrap="square" rtlCol="0">
            <a:spAutoFit/>
          </a:bodyPr>
          <a:lstStyle/>
          <a:p>
            <a:fld id="{909934FE-6945-4AD7-B398-8037E9BD3615}" type="slidenum">
              <a:rPr lang="de-DE" sz="1200" kern="1200" smtClean="0">
                <a:solidFill>
                  <a:schemeClr val="bg1"/>
                </a:solidFill>
                <a:latin typeface="+mn-lt"/>
                <a:ea typeface="+mn-ea"/>
                <a:cs typeface="+mn-cs"/>
              </a:rPr>
              <a:t>‹Nr.›</a:t>
            </a:fld>
            <a:endParaRPr lang="de-DE" sz="1200" kern="1200" dirty="0">
              <a:solidFill>
                <a:schemeClr val="bg1"/>
              </a:solidFill>
              <a:latin typeface="+mn-lt"/>
              <a:ea typeface="+mn-ea"/>
              <a:cs typeface="+mn-cs"/>
            </a:endParaRPr>
          </a:p>
        </p:txBody>
      </p:sp>
      <p:sp>
        <p:nvSpPr>
          <p:cNvPr id="11" name="Fußzeilenplatzhalter 4"/>
          <p:cNvSpPr txBox="1">
            <a:spLocks/>
          </p:cNvSpPr>
          <p:nvPr userDrawn="1"/>
        </p:nvSpPr>
        <p:spPr>
          <a:xfrm>
            <a:off x="611560" y="4791327"/>
            <a:ext cx="7056784" cy="2738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5380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Gerade Verbindung 8"/>
          <p:cNvCxnSpPr/>
          <p:nvPr/>
        </p:nvCxnSpPr>
        <p:spPr>
          <a:xfrm>
            <a:off x="323528" y="627534"/>
            <a:ext cx="835292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4"/>
          </p:nvPr>
        </p:nvSpPr>
        <p:spPr>
          <a:xfrm>
            <a:off x="8028384" y="4731990"/>
            <a:ext cx="765448" cy="273844"/>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D11E77D-5262-4459-849F-FD53873C2B89}" type="slidenum">
              <a:rPr lang="de-DE" smtClean="0"/>
              <a:pPr/>
              <a:t>‹Nr.›</a:t>
            </a:fld>
            <a:endParaRPr lang="de-DE" dirty="0"/>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2994" y="123478"/>
            <a:ext cx="3337200" cy="359894"/>
          </a:xfrm>
          <a:prstGeom prst="rect">
            <a:avLst/>
          </a:prstGeom>
        </p:spPr>
      </p:pic>
    </p:spTree>
    <p:extLst>
      <p:ext uri="{BB962C8B-B14F-4D97-AF65-F5344CB8AC3E}">
        <p14:creationId xmlns:p14="http://schemas.microsoft.com/office/powerpoint/2010/main" val="2173962403"/>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11/relationships/inkAction" Target="../ink/inkAction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p:cNvPicPr>
          <p:nvPr/>
        </p:nvPicPr>
        <p:blipFill rotWithShape="1">
          <a:blip r:embed="rId3" cstate="print">
            <a:extLst>
              <a:ext uri="{28A0092B-C50C-407E-A947-70E740481C1C}">
                <a14:useLocalDpi xmlns:a14="http://schemas.microsoft.com/office/drawing/2010/main" val="0"/>
              </a:ext>
            </a:extLst>
          </a:blip>
          <a:srcRect t="11974" b="32047"/>
          <a:stretch/>
        </p:blipFill>
        <p:spPr>
          <a:xfrm>
            <a:off x="323528" y="771550"/>
            <a:ext cx="8352928" cy="2721485"/>
          </a:xfrm>
          <a:prstGeom prst="rect">
            <a:avLst/>
          </a:prstGeom>
        </p:spPr>
      </p:pic>
      <p:sp>
        <p:nvSpPr>
          <p:cNvPr id="7" name="Rechteck 6"/>
          <p:cNvSpPr/>
          <p:nvPr/>
        </p:nvSpPr>
        <p:spPr>
          <a:xfrm>
            <a:off x="2627784" y="3147813"/>
            <a:ext cx="6264696" cy="924747"/>
          </a:xfrm>
          <a:prstGeom prst="rect">
            <a:avLst/>
          </a:prstGeom>
          <a:solidFill>
            <a:schemeClr val="tx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p:cNvSpPr txBox="1"/>
          <p:nvPr/>
        </p:nvSpPr>
        <p:spPr>
          <a:xfrm>
            <a:off x="2624908" y="3288369"/>
            <a:ext cx="6486472" cy="707886"/>
          </a:xfrm>
          <a:prstGeom prst="rect">
            <a:avLst/>
          </a:prstGeom>
          <a:noFill/>
        </p:spPr>
        <p:txBody>
          <a:bodyPr wrap="square" rtlCol="0">
            <a:spAutoFit/>
          </a:bodyPr>
          <a:lstStyle/>
          <a:p>
            <a:pPr algn="ctr"/>
            <a:r>
              <a:rPr lang="de-DE" altLang="de-DE" sz="2000" dirty="0" smtClean="0">
                <a:solidFill>
                  <a:schemeClr val="bg1"/>
                </a:solidFill>
                <a:latin typeface="Agency FB" panose="020B0503020202020204" pitchFamily="34" charset="0"/>
                <a:cs typeface="Arial" panose="020B0604020202020204" pitchFamily="34" charset="0"/>
              </a:rPr>
              <a:t>Dr. Schmidt und Partner – AKTUELL 2020</a:t>
            </a:r>
          </a:p>
          <a:p>
            <a:pPr algn="ctr"/>
            <a:r>
              <a:rPr lang="de-DE" altLang="de-DE" sz="2000" dirty="0" smtClean="0">
                <a:solidFill>
                  <a:schemeClr val="bg1"/>
                </a:solidFill>
                <a:latin typeface="Agency FB" panose="020B0503020202020204" pitchFamily="34" charset="0"/>
                <a:cs typeface="Arial" panose="020B0604020202020204" pitchFamily="34" charset="0"/>
              </a:rPr>
              <a:t>Umsatzsteuer-Absenkung im 2. Halbjahr 2020</a:t>
            </a:r>
            <a:endParaRPr lang="de-DE" altLang="de-DE" sz="2000" dirty="0">
              <a:solidFill>
                <a:schemeClr val="bg1"/>
              </a:solidFill>
              <a:latin typeface="Agency FB" panose="020B0503020202020204" pitchFamily="34" charset="0"/>
              <a:cs typeface="Arial" panose="020B0604020202020204" pitchFamily="34" charset="0"/>
            </a:endParaRPr>
          </a:p>
        </p:txBody>
      </p:sp>
      <p:sp>
        <p:nvSpPr>
          <p:cNvPr id="9" name="Textfeld 8"/>
          <p:cNvSpPr txBox="1"/>
          <p:nvPr/>
        </p:nvSpPr>
        <p:spPr>
          <a:xfrm>
            <a:off x="2624908" y="4126376"/>
            <a:ext cx="6702496" cy="338554"/>
          </a:xfrm>
          <a:prstGeom prst="rect">
            <a:avLst/>
          </a:prstGeom>
          <a:noFill/>
        </p:spPr>
        <p:txBody>
          <a:bodyPr wrap="square" rtlCol="0">
            <a:spAutoFit/>
          </a:bodyPr>
          <a:lstStyle/>
          <a:p>
            <a:pPr algn="ctr"/>
            <a:r>
              <a:rPr lang="de-DE" sz="1600" dirty="0" smtClean="0">
                <a:solidFill>
                  <a:schemeClr val="tx2">
                    <a:lumMod val="50000"/>
                  </a:schemeClr>
                </a:solidFill>
                <a:latin typeface="Agency FB" panose="020B0503020202020204" pitchFamily="34" charset="0"/>
                <a:cs typeface="Arial" panose="020B0604020202020204" pitchFamily="34" charset="0"/>
              </a:rPr>
              <a:t>Rainer Höfer, Rechtsanwalt</a:t>
            </a:r>
            <a:endParaRPr lang="de-DE" sz="1600" dirty="0">
              <a:solidFill>
                <a:schemeClr val="tx2">
                  <a:lumMod val="50000"/>
                </a:schemeClr>
              </a:solidFill>
              <a:latin typeface="Agency FB" panose="020B0503020202020204" pitchFamily="34" charset="0"/>
              <a:cs typeface="Arial" panose="020B0604020202020204" pitchFamily="34" charset="0"/>
            </a:endParaRPr>
          </a:p>
        </p:txBody>
      </p:sp>
      <p:sp>
        <p:nvSpPr>
          <p:cNvPr id="10" name="Textfeld 9"/>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2" name="Freihand 11"/>
              <p14:cNvContentPartPr/>
              <p14:nvPr>
                <p:extLst>
                  <p:ext uri="{42D2F446-02D8-4167-A562-619A0277C38B}">
                    <p15:isNarration xmlns:p15="http://schemas.microsoft.com/office/powerpoint/2012/main" val="1"/>
                  </p:ext>
                </p:extLst>
              </p14:nvPr>
            </p14:nvContentPartPr>
            <p14:xfrm>
              <a:off x="318960" y="4267080"/>
              <a:ext cx="360" cy="360"/>
            </p14:xfrm>
          </p:contentPart>
        </mc:Choice>
        <mc:Fallback xmlns="">
          <p:pic>
            <p:nvPicPr>
              <p:cNvPr id="12" name="Freihand 11"/>
              <p:cNvPicPr>
                <a:picLocks noGrp="1" noRot="1" noChangeAspect="1" noMove="1" noResize="1" noEditPoints="1" noAdjustHandles="1" noChangeArrowheads="1" noChangeShapeType="1"/>
              </p:cNvPicPr>
              <p:nvPr/>
            </p:nvPicPr>
            <p:blipFill>
              <a:blip r:embed="rId7"/>
              <a:stretch>
                <a:fillRect/>
              </a:stretch>
            </p:blipFill>
            <p:spPr>
              <a:xfrm>
                <a:off x="303120" y="4203720"/>
                <a:ext cx="32040" cy="127080"/>
              </a:xfrm>
              <a:prstGeom prst="rect">
                <a:avLst/>
              </a:prstGeom>
            </p:spPr>
          </p:pic>
        </mc:Fallback>
      </mc:AlternateContent>
    </p:spTree>
    <p:extLst>
      <p:ext uri="{BB962C8B-B14F-4D97-AF65-F5344CB8AC3E}">
        <p14:creationId xmlns:p14="http://schemas.microsoft.com/office/powerpoint/2010/main" val="594318235"/>
      </p:ext>
    </p:extLst>
  </p:cSld>
  <p:clrMapOvr>
    <a:masterClrMapping/>
  </p:clrMapOvr>
  <mc:AlternateContent xmlns:mc="http://schemas.openxmlformats.org/markup-compatibility/2006" xmlns:p14="http://schemas.microsoft.com/office/powerpoint/2010/main">
    <mc:Choice Requires="p14">
      <p:transition spd="slow" p14:dur="2000" advTm="15526"/>
    </mc:Choice>
    <mc:Fallback xmlns="">
      <p:transition spd="slow" advTm="15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Auswirkung der Umsatzsteuer-Absenkung für die Warenwirtschaft:</a:t>
            </a:r>
            <a:endParaRPr lang="de-DE" sz="2000" b="1" dirty="0">
              <a:solidFill>
                <a:schemeClr val="bg1"/>
              </a:solidFill>
            </a:endParaRPr>
          </a:p>
        </p:txBody>
      </p:sp>
      <p:sp>
        <p:nvSpPr>
          <p:cNvPr id="4" name="Rechteck 3"/>
          <p:cNvSpPr/>
          <p:nvPr/>
        </p:nvSpPr>
        <p:spPr>
          <a:xfrm>
            <a:off x="592086" y="1861086"/>
            <a:ext cx="7200800" cy="369332"/>
          </a:xfrm>
          <a:prstGeom prst="rect">
            <a:avLst/>
          </a:prstGeom>
        </p:spPr>
        <p:txBody>
          <a:bodyPr wrap="square">
            <a:spAutoFit/>
          </a:bodyPr>
          <a:lstStyle/>
          <a:p>
            <a:r>
              <a:rPr lang="de-DE" b="1" dirty="0" smtClean="0">
                <a:solidFill>
                  <a:srgbClr val="252525"/>
                </a:solidFill>
                <a:latin typeface="TabletGothic"/>
              </a:rPr>
              <a:t>keine !</a:t>
            </a:r>
            <a:endParaRPr lang="de-DE" dirty="0"/>
          </a:p>
        </p:txBody>
      </p:sp>
      <p:sp>
        <p:nvSpPr>
          <p:cNvPr id="5" name="Rechteck 4"/>
          <p:cNvSpPr/>
          <p:nvPr/>
        </p:nvSpPr>
        <p:spPr>
          <a:xfrm>
            <a:off x="592086" y="3075806"/>
            <a:ext cx="7200800" cy="1477328"/>
          </a:xfrm>
          <a:prstGeom prst="rect">
            <a:avLst/>
          </a:prstGeom>
        </p:spPr>
        <p:txBody>
          <a:bodyPr wrap="square">
            <a:spAutoFit/>
          </a:bodyPr>
          <a:lstStyle/>
          <a:p>
            <a:r>
              <a:rPr lang="de-DE" b="1" dirty="0" smtClean="0">
                <a:solidFill>
                  <a:srgbClr val="252525"/>
                </a:solidFill>
                <a:latin typeface="TabletGothic"/>
              </a:rPr>
              <a:t>Waren, die mit einem höheren </a:t>
            </a:r>
            <a:r>
              <a:rPr lang="de-DE" b="1" dirty="0" err="1" smtClean="0">
                <a:solidFill>
                  <a:srgbClr val="252525"/>
                </a:solidFill>
                <a:latin typeface="TabletGothic"/>
              </a:rPr>
              <a:t>USt</a:t>
            </a:r>
            <a:r>
              <a:rPr lang="de-DE" b="1" dirty="0" smtClean="0">
                <a:solidFill>
                  <a:srgbClr val="252525"/>
                </a:solidFill>
                <a:latin typeface="TabletGothic"/>
              </a:rPr>
              <a:t>-Satz eingekauft und mit einem niedrigeren </a:t>
            </a:r>
            <a:r>
              <a:rPr lang="de-DE" b="1" dirty="0" err="1" smtClean="0">
                <a:solidFill>
                  <a:srgbClr val="252525"/>
                </a:solidFill>
                <a:latin typeface="TabletGothic"/>
              </a:rPr>
              <a:t>USt</a:t>
            </a:r>
            <a:r>
              <a:rPr lang="de-DE" b="1" dirty="0" smtClean="0">
                <a:solidFill>
                  <a:srgbClr val="252525"/>
                </a:solidFill>
                <a:latin typeface="TabletGothic"/>
              </a:rPr>
              <a:t>-Satz verkauft werden, mindern nur die </a:t>
            </a:r>
            <a:r>
              <a:rPr lang="de-DE" b="1" dirty="0" err="1" smtClean="0">
                <a:solidFill>
                  <a:srgbClr val="252525"/>
                </a:solidFill>
                <a:latin typeface="TabletGothic"/>
              </a:rPr>
              <a:t>USt</a:t>
            </a:r>
            <a:r>
              <a:rPr lang="de-DE" b="1" dirty="0" smtClean="0">
                <a:solidFill>
                  <a:srgbClr val="252525"/>
                </a:solidFill>
                <a:latin typeface="TabletGothic"/>
              </a:rPr>
              <a:t>-Zahllast gegenüber dem Finanzamt. </a:t>
            </a:r>
          </a:p>
          <a:p>
            <a:endParaRPr lang="de-DE" b="1" dirty="0">
              <a:solidFill>
                <a:srgbClr val="252525"/>
              </a:solidFill>
              <a:latin typeface="TabletGothic"/>
            </a:endParaRPr>
          </a:p>
          <a:p>
            <a:r>
              <a:rPr lang="de-DE" b="1" dirty="0" smtClean="0">
                <a:solidFill>
                  <a:srgbClr val="252525"/>
                </a:solidFill>
                <a:latin typeface="TabletGothic"/>
              </a:rPr>
              <a:t>Der Staat hat hier Mindereinnahmen, nicht der Unternehmer.</a:t>
            </a:r>
          </a:p>
        </p:txBody>
      </p:sp>
    </p:spTree>
    <p:extLst>
      <p:ext uri="{BB962C8B-B14F-4D97-AF65-F5344CB8AC3E}">
        <p14:creationId xmlns:p14="http://schemas.microsoft.com/office/powerpoint/2010/main" val="306185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Handlungsempfehlungen für den Wareneinkauf:</a:t>
            </a:r>
            <a:endParaRPr lang="de-DE" sz="2000" b="1" dirty="0">
              <a:solidFill>
                <a:schemeClr val="bg1"/>
              </a:solidFill>
            </a:endParaRPr>
          </a:p>
        </p:txBody>
      </p:sp>
      <p:sp>
        <p:nvSpPr>
          <p:cNvPr id="4" name="Rechteck 3"/>
          <p:cNvSpPr/>
          <p:nvPr/>
        </p:nvSpPr>
        <p:spPr>
          <a:xfrm>
            <a:off x="592086" y="1861086"/>
            <a:ext cx="7200800" cy="369332"/>
          </a:xfrm>
          <a:prstGeom prst="rect">
            <a:avLst/>
          </a:prstGeom>
        </p:spPr>
        <p:txBody>
          <a:bodyPr wrap="square">
            <a:spAutoFit/>
          </a:bodyPr>
          <a:lstStyle/>
          <a:p>
            <a:r>
              <a:rPr lang="de-DE" b="1" dirty="0" smtClean="0">
                <a:solidFill>
                  <a:srgbClr val="252525"/>
                </a:solidFill>
                <a:latin typeface="TabletGothic"/>
              </a:rPr>
              <a:t>keine !</a:t>
            </a:r>
            <a:endParaRPr lang="de-DE" dirty="0"/>
          </a:p>
        </p:txBody>
      </p:sp>
      <p:sp>
        <p:nvSpPr>
          <p:cNvPr id="5" name="Rechteck 4"/>
          <p:cNvSpPr/>
          <p:nvPr/>
        </p:nvSpPr>
        <p:spPr>
          <a:xfrm>
            <a:off x="539552" y="2885624"/>
            <a:ext cx="8300394" cy="369332"/>
          </a:xfrm>
          <a:prstGeom prst="rect">
            <a:avLst/>
          </a:prstGeom>
        </p:spPr>
        <p:txBody>
          <a:bodyPr wrap="square">
            <a:spAutoFit/>
          </a:bodyPr>
          <a:lstStyle/>
          <a:p>
            <a:r>
              <a:rPr lang="de-DE" b="1" dirty="0" smtClean="0">
                <a:solidFill>
                  <a:srgbClr val="252525"/>
                </a:solidFill>
                <a:latin typeface="TabletGothic"/>
              </a:rPr>
              <a:t>bzw. es muss keine Veränderung im Wareneinkauf vorgenommen werden.</a:t>
            </a:r>
            <a:endParaRPr lang="de-DE" dirty="0"/>
          </a:p>
        </p:txBody>
      </p:sp>
      <p:sp>
        <p:nvSpPr>
          <p:cNvPr id="7" name="Rechteck 6"/>
          <p:cNvSpPr/>
          <p:nvPr/>
        </p:nvSpPr>
        <p:spPr>
          <a:xfrm>
            <a:off x="547866" y="3363838"/>
            <a:ext cx="8300394" cy="646331"/>
          </a:xfrm>
          <a:prstGeom prst="rect">
            <a:avLst/>
          </a:prstGeom>
        </p:spPr>
        <p:txBody>
          <a:bodyPr wrap="square">
            <a:spAutoFit/>
          </a:bodyPr>
          <a:lstStyle/>
          <a:p>
            <a:pPr marL="285750" indent="-285750">
              <a:buFontTx/>
              <a:buChar char="-"/>
            </a:pPr>
            <a:r>
              <a:rPr lang="de-DE" b="1" dirty="0" smtClean="0">
                <a:solidFill>
                  <a:srgbClr val="252525"/>
                </a:solidFill>
                <a:latin typeface="TabletGothic"/>
              </a:rPr>
              <a:t>es kommt nicht zu Lagerwertverlusten</a:t>
            </a:r>
          </a:p>
          <a:p>
            <a:pPr marL="285750" indent="-285750">
              <a:buFontTx/>
              <a:buChar char="-"/>
            </a:pPr>
            <a:r>
              <a:rPr lang="de-DE" b="1" dirty="0" smtClean="0">
                <a:solidFill>
                  <a:srgbClr val="252525"/>
                </a:solidFill>
                <a:latin typeface="TabletGothic"/>
              </a:rPr>
              <a:t>mit 19 % eingekaufte Waren verteuern den Wareneinkauf nicht.</a:t>
            </a:r>
            <a:endParaRPr lang="de-DE" dirty="0"/>
          </a:p>
        </p:txBody>
      </p:sp>
      <p:sp>
        <p:nvSpPr>
          <p:cNvPr id="8" name="Rechteck 7"/>
          <p:cNvSpPr/>
          <p:nvPr/>
        </p:nvSpPr>
        <p:spPr>
          <a:xfrm>
            <a:off x="539552" y="4227934"/>
            <a:ext cx="8300394" cy="369332"/>
          </a:xfrm>
          <a:prstGeom prst="rect">
            <a:avLst/>
          </a:prstGeom>
        </p:spPr>
        <p:txBody>
          <a:bodyPr wrap="square">
            <a:spAutoFit/>
          </a:bodyPr>
          <a:lstStyle/>
          <a:p>
            <a:r>
              <a:rPr lang="de-DE" b="1" dirty="0" smtClean="0">
                <a:solidFill>
                  <a:srgbClr val="252525"/>
                </a:solidFill>
                <a:latin typeface="TabletGothic"/>
              </a:rPr>
              <a:t>Kaufen Sie weiter so ein, wie Sie es bisher getan haben. </a:t>
            </a:r>
            <a:endParaRPr lang="de-DE" dirty="0"/>
          </a:p>
        </p:txBody>
      </p:sp>
    </p:spTree>
    <p:extLst>
      <p:ext uri="{BB962C8B-B14F-4D97-AF65-F5344CB8AC3E}">
        <p14:creationId xmlns:p14="http://schemas.microsoft.com/office/powerpoint/2010/main" val="137692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Zeitraum der Absenkung 			               </a:t>
            </a:r>
            <a:r>
              <a:rPr lang="de-DE" sz="1400" b="1" dirty="0" smtClean="0">
                <a:solidFill>
                  <a:schemeClr val="bg1"/>
                </a:solidFill>
              </a:rPr>
              <a:t>(Sollversteuerung der Umsatzsteuer)</a:t>
            </a:r>
            <a:endParaRPr lang="de-DE" sz="1400" b="1" dirty="0">
              <a:solidFill>
                <a:schemeClr val="bg1"/>
              </a:solidFill>
            </a:endParaRPr>
          </a:p>
        </p:txBody>
      </p:sp>
      <p:sp>
        <p:nvSpPr>
          <p:cNvPr id="4" name="Rechteck 3"/>
          <p:cNvSpPr/>
          <p:nvPr/>
        </p:nvSpPr>
        <p:spPr>
          <a:xfrm>
            <a:off x="592086" y="1861086"/>
            <a:ext cx="7200800" cy="369332"/>
          </a:xfrm>
          <a:prstGeom prst="rect">
            <a:avLst/>
          </a:prstGeom>
        </p:spPr>
        <p:txBody>
          <a:bodyPr wrap="square">
            <a:spAutoFit/>
          </a:bodyPr>
          <a:lstStyle/>
          <a:p>
            <a:r>
              <a:rPr lang="de-DE" b="1" dirty="0" smtClean="0">
                <a:solidFill>
                  <a:srgbClr val="252525"/>
                </a:solidFill>
                <a:latin typeface="TabletGothic"/>
              </a:rPr>
              <a:t>01.07.2020 – 31.12.2020</a:t>
            </a:r>
            <a:endParaRPr lang="de-DE" dirty="0"/>
          </a:p>
        </p:txBody>
      </p:sp>
      <p:sp>
        <p:nvSpPr>
          <p:cNvPr id="5" name="Rechteck 4"/>
          <p:cNvSpPr/>
          <p:nvPr/>
        </p:nvSpPr>
        <p:spPr>
          <a:xfrm>
            <a:off x="592086" y="2341146"/>
            <a:ext cx="7200800" cy="646331"/>
          </a:xfrm>
          <a:prstGeom prst="rect">
            <a:avLst/>
          </a:prstGeom>
        </p:spPr>
        <p:txBody>
          <a:bodyPr wrap="square">
            <a:spAutoFit/>
          </a:bodyPr>
          <a:lstStyle/>
          <a:p>
            <a:r>
              <a:rPr lang="de-DE" b="1" dirty="0">
                <a:solidFill>
                  <a:srgbClr val="252525"/>
                </a:solidFill>
                <a:latin typeface="TabletGothic"/>
              </a:rPr>
              <a:t>G</a:t>
            </a:r>
            <a:r>
              <a:rPr lang="de-DE" b="1" dirty="0" smtClean="0">
                <a:solidFill>
                  <a:srgbClr val="252525"/>
                </a:solidFill>
                <a:latin typeface="TabletGothic"/>
              </a:rPr>
              <a:t>ilt für alle Umsätze ( Lieferungen und sonstige Leistungen), </a:t>
            </a:r>
            <a:r>
              <a:rPr lang="de-DE" b="1" u="sng" dirty="0" smtClean="0">
                <a:solidFill>
                  <a:srgbClr val="252525"/>
                </a:solidFill>
                <a:uFill>
                  <a:solidFill>
                    <a:srgbClr val="FF0000"/>
                  </a:solidFill>
                </a:uFill>
                <a:latin typeface="TabletGothic"/>
              </a:rPr>
              <a:t>die in diesem Zeitraum ausgeführt werden</a:t>
            </a:r>
            <a:r>
              <a:rPr lang="de-DE" b="1" dirty="0" smtClean="0">
                <a:solidFill>
                  <a:srgbClr val="252525"/>
                </a:solidFill>
                <a:latin typeface="TabletGothic"/>
              </a:rPr>
              <a:t>. </a:t>
            </a:r>
            <a:endParaRPr lang="de-DE" dirty="0"/>
          </a:p>
        </p:txBody>
      </p:sp>
      <p:sp>
        <p:nvSpPr>
          <p:cNvPr id="7" name="Rechteck 6"/>
          <p:cNvSpPr/>
          <p:nvPr/>
        </p:nvSpPr>
        <p:spPr>
          <a:xfrm>
            <a:off x="592086" y="3328600"/>
            <a:ext cx="7200800" cy="1200329"/>
          </a:xfrm>
          <a:prstGeom prst="rect">
            <a:avLst/>
          </a:prstGeom>
        </p:spPr>
        <p:txBody>
          <a:bodyPr wrap="square">
            <a:spAutoFit/>
          </a:bodyPr>
          <a:lstStyle/>
          <a:p>
            <a:r>
              <a:rPr lang="de-DE" b="1" dirty="0" smtClean="0">
                <a:solidFill>
                  <a:srgbClr val="252525"/>
                </a:solidFill>
                <a:latin typeface="TabletGothic"/>
              </a:rPr>
              <a:t>Der Zeitpunkt der Zahlung ist nicht von Bedeutung.</a:t>
            </a:r>
          </a:p>
          <a:p>
            <a:endParaRPr lang="de-DE" b="1" dirty="0">
              <a:solidFill>
                <a:srgbClr val="252525"/>
              </a:solidFill>
              <a:latin typeface="TabletGothic"/>
            </a:endParaRPr>
          </a:p>
          <a:p>
            <a:r>
              <a:rPr lang="de-DE" b="1" dirty="0" smtClean="0">
                <a:solidFill>
                  <a:srgbClr val="252525"/>
                </a:solidFill>
                <a:latin typeface="TabletGothic"/>
              </a:rPr>
              <a:t>Das gilt für Sollversteuerung, der Versteuerung nach vereinbarten Entgelten. </a:t>
            </a:r>
            <a:endParaRPr lang="de-DE" dirty="0"/>
          </a:p>
        </p:txBody>
      </p:sp>
    </p:spTree>
    <p:extLst>
      <p:ext uri="{BB962C8B-B14F-4D97-AF65-F5344CB8AC3E}">
        <p14:creationId xmlns:p14="http://schemas.microsoft.com/office/powerpoint/2010/main" val="305030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Beispiele zum Zeitraum			               </a:t>
            </a:r>
            <a:r>
              <a:rPr lang="de-DE" sz="1400" b="1" dirty="0" smtClean="0">
                <a:solidFill>
                  <a:schemeClr val="bg1"/>
                </a:solidFill>
              </a:rPr>
              <a:t>(Sollversteuerung der Umsatzsteuer)</a:t>
            </a:r>
            <a:endParaRPr lang="de-DE" sz="1400" b="1" dirty="0">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913135109"/>
              </p:ext>
            </p:extLst>
          </p:nvPr>
        </p:nvGraphicFramePr>
        <p:xfrm>
          <a:off x="683568" y="1587081"/>
          <a:ext cx="3744417" cy="3017520"/>
        </p:xfrm>
        <a:graphic>
          <a:graphicData uri="http://schemas.openxmlformats.org/drawingml/2006/table">
            <a:tbl>
              <a:tblPr firstRow="1" bandRow="1">
                <a:tableStyleId>{5C22544A-7EE6-4342-B048-85BDC9FD1C3A}</a:tableStyleId>
              </a:tblPr>
              <a:tblGrid>
                <a:gridCol w="1474935"/>
                <a:gridCol w="853910"/>
                <a:gridCol w="839507"/>
                <a:gridCol w="576065"/>
              </a:tblGrid>
              <a:tr h="170374">
                <a:tc>
                  <a:txBody>
                    <a:bodyPr/>
                    <a:lstStyle/>
                    <a:p>
                      <a:r>
                        <a:rPr lang="de-DE" sz="1200" dirty="0" smtClean="0"/>
                        <a:t>Art Geschäft</a:t>
                      </a:r>
                      <a:endParaRPr lang="de-DE" sz="1200" dirty="0"/>
                    </a:p>
                  </a:txBody>
                  <a:tcPr>
                    <a:solidFill>
                      <a:schemeClr val="tx2">
                        <a:lumMod val="75000"/>
                      </a:schemeClr>
                    </a:solidFill>
                  </a:tcPr>
                </a:tc>
                <a:tc>
                  <a:txBody>
                    <a:bodyPr/>
                    <a:lstStyle/>
                    <a:p>
                      <a:pPr algn="ctr"/>
                      <a:r>
                        <a:rPr lang="de-DE" sz="1200" dirty="0" smtClean="0"/>
                        <a:t>Lieferung</a:t>
                      </a:r>
                      <a:endParaRPr lang="de-DE" sz="1200" dirty="0"/>
                    </a:p>
                  </a:txBody>
                  <a:tcPr>
                    <a:solidFill>
                      <a:schemeClr val="tx2">
                        <a:lumMod val="75000"/>
                      </a:schemeClr>
                    </a:solidFill>
                  </a:tcPr>
                </a:tc>
                <a:tc>
                  <a:txBody>
                    <a:bodyPr/>
                    <a:lstStyle/>
                    <a:p>
                      <a:pPr algn="ctr"/>
                      <a:r>
                        <a:rPr lang="de-DE" sz="1200" dirty="0" smtClean="0"/>
                        <a:t>Zahlung</a:t>
                      </a:r>
                      <a:endParaRPr lang="de-DE" sz="1200" dirty="0"/>
                    </a:p>
                  </a:txBody>
                  <a:tcPr>
                    <a:solidFill>
                      <a:schemeClr val="tx2">
                        <a:lumMod val="75000"/>
                      </a:schemeClr>
                    </a:solidFill>
                  </a:tcPr>
                </a:tc>
                <a:tc>
                  <a:txBody>
                    <a:bodyPr/>
                    <a:lstStyle/>
                    <a:p>
                      <a:pPr algn="ctr"/>
                      <a:r>
                        <a:rPr lang="de-DE" sz="1200" dirty="0" err="1" smtClean="0"/>
                        <a:t>USt</a:t>
                      </a:r>
                      <a:endParaRPr lang="de-DE" sz="1200" dirty="0"/>
                    </a:p>
                  </a:txBody>
                  <a:tcPr>
                    <a:solidFill>
                      <a:schemeClr val="tx2">
                        <a:lumMod val="75000"/>
                      </a:schemeClr>
                    </a:solidFill>
                  </a:tcPr>
                </a:tc>
              </a:tr>
              <a:tr h="185728">
                <a:tc>
                  <a:txBody>
                    <a:bodyPr/>
                    <a:lstStyle/>
                    <a:p>
                      <a:r>
                        <a:rPr lang="de-DE" sz="1200" dirty="0" smtClean="0"/>
                        <a:t>Barverkauf</a:t>
                      </a:r>
                      <a:endParaRPr lang="de-DE" sz="1200" dirty="0"/>
                    </a:p>
                  </a:txBody>
                  <a:tcPr/>
                </a:tc>
                <a:tc>
                  <a:txBody>
                    <a:bodyPr/>
                    <a:lstStyle/>
                    <a:p>
                      <a:r>
                        <a:rPr lang="de-DE" sz="1200" dirty="0" smtClean="0"/>
                        <a:t>Juni</a:t>
                      </a:r>
                      <a:endParaRPr lang="de-DE" sz="1200" dirty="0"/>
                    </a:p>
                  </a:txBody>
                  <a:tcPr/>
                </a:tc>
                <a:tc>
                  <a:txBody>
                    <a:bodyPr/>
                    <a:lstStyle/>
                    <a:p>
                      <a:r>
                        <a:rPr lang="de-DE" sz="1200" dirty="0" smtClean="0"/>
                        <a:t>Juni</a:t>
                      </a:r>
                      <a:endParaRPr lang="de-DE" sz="1200" dirty="0"/>
                    </a:p>
                  </a:txBody>
                  <a:tcPr/>
                </a:tc>
                <a:tc>
                  <a:txBody>
                    <a:bodyPr/>
                    <a:lstStyle/>
                    <a:p>
                      <a:pPr algn="ctr"/>
                      <a:r>
                        <a:rPr lang="de-DE" sz="1200" dirty="0" smtClean="0"/>
                        <a:t>19 %</a:t>
                      </a:r>
                      <a:endParaRPr lang="de-DE" sz="1200" dirty="0"/>
                    </a:p>
                  </a:txBody>
                  <a:tcPr/>
                </a:tc>
              </a:tr>
              <a:tr h="232454">
                <a:tc>
                  <a:txBody>
                    <a:bodyPr/>
                    <a:lstStyle/>
                    <a:p>
                      <a:r>
                        <a:rPr lang="de-DE" sz="1200" dirty="0" smtClean="0"/>
                        <a:t>Barverkauf</a:t>
                      </a:r>
                      <a:endParaRPr lang="de-DE" sz="1200" dirty="0"/>
                    </a:p>
                  </a:txBody>
                  <a:tcPr/>
                </a:tc>
                <a:tc>
                  <a:txBody>
                    <a:bodyPr/>
                    <a:lstStyle/>
                    <a:p>
                      <a:r>
                        <a:rPr lang="de-DE" sz="1200" dirty="0" smtClean="0"/>
                        <a:t>Juli - Dez.</a:t>
                      </a:r>
                      <a:endParaRPr lang="de-DE" sz="1200" dirty="0"/>
                    </a:p>
                  </a:txBody>
                  <a:tcPr/>
                </a:tc>
                <a:tc>
                  <a:txBody>
                    <a:bodyPr/>
                    <a:lstStyle/>
                    <a:p>
                      <a:r>
                        <a:rPr lang="de-DE" sz="1200" dirty="0" smtClean="0"/>
                        <a:t>Juli – Dez.</a:t>
                      </a:r>
                      <a:endParaRPr lang="de-DE" sz="1200" dirty="0"/>
                    </a:p>
                  </a:txBody>
                  <a:tcPr/>
                </a:tc>
                <a:tc>
                  <a:txBody>
                    <a:bodyPr/>
                    <a:lstStyle/>
                    <a:p>
                      <a:pPr algn="ctr"/>
                      <a:r>
                        <a:rPr lang="de-DE" sz="1200" dirty="0" smtClean="0"/>
                        <a:t>16 %</a:t>
                      </a:r>
                      <a:endParaRPr lang="de-DE" sz="1200" dirty="0"/>
                    </a:p>
                  </a:txBody>
                  <a:tcPr/>
                </a:tc>
              </a:tr>
              <a:tr h="232454">
                <a:tc>
                  <a:txBody>
                    <a:bodyPr/>
                    <a:lstStyle/>
                    <a:p>
                      <a:r>
                        <a:rPr lang="de-DE" sz="1200" dirty="0" smtClean="0"/>
                        <a:t>Barverkauf</a:t>
                      </a:r>
                      <a:endParaRPr lang="de-DE" sz="1200" dirty="0"/>
                    </a:p>
                  </a:txBody>
                  <a:tcPr/>
                </a:tc>
                <a:tc>
                  <a:txBody>
                    <a:bodyPr/>
                    <a:lstStyle/>
                    <a:p>
                      <a:r>
                        <a:rPr lang="de-DE" sz="1200" dirty="0" smtClean="0"/>
                        <a:t>Januar</a:t>
                      </a:r>
                      <a:endParaRPr lang="de-DE" sz="1200" dirty="0"/>
                    </a:p>
                  </a:txBody>
                  <a:tcPr/>
                </a:tc>
                <a:tc>
                  <a:txBody>
                    <a:bodyPr/>
                    <a:lstStyle/>
                    <a:p>
                      <a:r>
                        <a:rPr lang="de-DE" sz="1200" dirty="0" smtClean="0"/>
                        <a:t>Januar</a:t>
                      </a:r>
                      <a:endParaRPr lang="de-DE" sz="1200" dirty="0"/>
                    </a:p>
                  </a:txBody>
                  <a:tcPr/>
                </a:tc>
                <a:tc>
                  <a:txBody>
                    <a:bodyPr/>
                    <a:lstStyle/>
                    <a:p>
                      <a:pPr algn="ctr"/>
                      <a:r>
                        <a:rPr lang="de-DE" sz="1200" dirty="0" smtClean="0"/>
                        <a:t>19 %</a:t>
                      </a:r>
                      <a:endParaRPr lang="de-DE" sz="1200" dirty="0"/>
                    </a:p>
                  </a:txBody>
                  <a:tcPr/>
                </a:tc>
              </a:tr>
              <a:tr h="232454">
                <a:tc>
                  <a:txBody>
                    <a:bodyPr/>
                    <a:lstStyle/>
                    <a:p>
                      <a:r>
                        <a:rPr lang="de-DE" sz="1200" dirty="0" smtClean="0"/>
                        <a:t>GKV-Rezept</a:t>
                      </a:r>
                      <a:endParaRPr lang="de-DE" sz="1200" dirty="0"/>
                    </a:p>
                  </a:txBody>
                  <a:tcPr/>
                </a:tc>
                <a:tc>
                  <a:txBody>
                    <a:bodyPr/>
                    <a:lstStyle/>
                    <a:p>
                      <a:r>
                        <a:rPr lang="de-DE" sz="1200" dirty="0" smtClean="0"/>
                        <a:t>Juni</a:t>
                      </a:r>
                      <a:endParaRPr lang="de-DE" sz="1200" dirty="0"/>
                    </a:p>
                  </a:txBody>
                  <a:tcPr/>
                </a:tc>
                <a:tc>
                  <a:txBody>
                    <a:bodyPr/>
                    <a:lstStyle/>
                    <a:p>
                      <a:r>
                        <a:rPr lang="de-DE" sz="1200" dirty="0" smtClean="0"/>
                        <a:t>Juli</a:t>
                      </a:r>
                      <a:endParaRPr lang="de-DE" sz="1200" dirty="0"/>
                    </a:p>
                  </a:txBody>
                  <a:tcPr/>
                </a:tc>
                <a:tc>
                  <a:txBody>
                    <a:bodyPr/>
                    <a:lstStyle/>
                    <a:p>
                      <a:pPr algn="ctr"/>
                      <a:r>
                        <a:rPr lang="de-DE" sz="1200" dirty="0" smtClean="0"/>
                        <a:t>19 %</a:t>
                      </a:r>
                      <a:endParaRPr lang="de-DE" sz="1200" dirty="0"/>
                    </a:p>
                  </a:txBody>
                  <a:tcPr/>
                </a:tc>
              </a:tr>
              <a:tr h="232454">
                <a:tc>
                  <a:txBody>
                    <a:bodyPr/>
                    <a:lstStyle/>
                    <a:p>
                      <a:r>
                        <a:rPr lang="de-DE" sz="1200" dirty="0" smtClean="0"/>
                        <a:t>GKV-Rezept</a:t>
                      </a:r>
                      <a:endParaRPr lang="de-DE" sz="1200" dirty="0"/>
                    </a:p>
                  </a:txBody>
                  <a:tcPr/>
                </a:tc>
                <a:tc>
                  <a:txBody>
                    <a:bodyPr/>
                    <a:lstStyle/>
                    <a:p>
                      <a:r>
                        <a:rPr lang="de-DE" sz="1200" dirty="0" smtClean="0"/>
                        <a:t>Juli</a:t>
                      </a:r>
                      <a:endParaRPr lang="de-DE" sz="1200" dirty="0"/>
                    </a:p>
                  </a:txBody>
                  <a:tcPr/>
                </a:tc>
                <a:tc>
                  <a:txBody>
                    <a:bodyPr/>
                    <a:lstStyle/>
                    <a:p>
                      <a:r>
                        <a:rPr lang="de-DE" sz="1200" dirty="0" smtClean="0"/>
                        <a:t>August</a:t>
                      </a:r>
                      <a:endParaRPr lang="de-DE" sz="1200" dirty="0"/>
                    </a:p>
                  </a:txBody>
                  <a:tcPr/>
                </a:tc>
                <a:tc>
                  <a:txBody>
                    <a:bodyPr/>
                    <a:lstStyle/>
                    <a:p>
                      <a:pPr algn="ctr"/>
                      <a:r>
                        <a:rPr lang="de-DE" sz="1200" dirty="0" smtClean="0"/>
                        <a:t>16 %</a:t>
                      </a:r>
                      <a:endParaRPr lang="de-DE" sz="1200" dirty="0"/>
                    </a:p>
                  </a:txBody>
                  <a:tcPr/>
                </a:tc>
              </a:tr>
              <a:tr h="206256">
                <a:tc>
                  <a:txBody>
                    <a:bodyPr/>
                    <a:lstStyle/>
                    <a:p>
                      <a:r>
                        <a:rPr lang="de-DE" sz="1200" dirty="0" smtClean="0"/>
                        <a:t>GKV-Rezept</a:t>
                      </a:r>
                      <a:endParaRPr lang="de-DE" sz="1200" dirty="0"/>
                    </a:p>
                  </a:txBody>
                  <a:tcPr/>
                </a:tc>
                <a:tc>
                  <a:txBody>
                    <a:bodyPr/>
                    <a:lstStyle/>
                    <a:p>
                      <a:r>
                        <a:rPr lang="de-DE" sz="1200" dirty="0" smtClean="0"/>
                        <a:t>Dezember</a:t>
                      </a:r>
                      <a:endParaRPr lang="de-DE" sz="1200" dirty="0"/>
                    </a:p>
                  </a:txBody>
                  <a:tcPr/>
                </a:tc>
                <a:tc>
                  <a:txBody>
                    <a:bodyPr/>
                    <a:lstStyle/>
                    <a:p>
                      <a:r>
                        <a:rPr lang="de-DE" sz="1200" dirty="0" smtClean="0"/>
                        <a:t>Januar</a:t>
                      </a:r>
                      <a:endParaRPr lang="de-DE" sz="1200" dirty="0"/>
                    </a:p>
                  </a:txBody>
                  <a:tcPr/>
                </a:tc>
                <a:tc>
                  <a:txBody>
                    <a:bodyPr/>
                    <a:lstStyle/>
                    <a:p>
                      <a:pPr algn="ctr"/>
                      <a:r>
                        <a:rPr lang="de-DE" sz="1200" dirty="0" smtClean="0"/>
                        <a:t>16 %</a:t>
                      </a:r>
                      <a:endParaRPr lang="de-DE" sz="1200" dirty="0"/>
                    </a:p>
                  </a:txBody>
                  <a:tcPr/>
                </a:tc>
              </a:tr>
              <a:tr h="206256">
                <a:tc>
                  <a:txBody>
                    <a:bodyPr/>
                    <a:lstStyle/>
                    <a:p>
                      <a:r>
                        <a:rPr lang="de-DE" sz="1200" dirty="0" smtClean="0"/>
                        <a:t>Rechnungsausgang</a:t>
                      </a:r>
                      <a:endParaRPr lang="de-DE" sz="1200" dirty="0"/>
                    </a:p>
                  </a:txBody>
                  <a:tcPr/>
                </a:tc>
                <a:tc>
                  <a:txBody>
                    <a:bodyPr/>
                    <a:lstStyle/>
                    <a:p>
                      <a:r>
                        <a:rPr lang="de-DE" sz="1200" dirty="0" smtClean="0"/>
                        <a:t>Juni</a:t>
                      </a:r>
                      <a:endParaRPr lang="de-DE" sz="1200" dirty="0"/>
                    </a:p>
                  </a:txBody>
                  <a:tcPr/>
                </a:tc>
                <a:tc>
                  <a:txBody>
                    <a:bodyPr/>
                    <a:lstStyle/>
                    <a:p>
                      <a:r>
                        <a:rPr lang="de-DE" sz="1200" dirty="0" smtClean="0"/>
                        <a:t>Juni</a:t>
                      </a:r>
                      <a:endParaRPr lang="de-DE" sz="1200" dirty="0"/>
                    </a:p>
                  </a:txBody>
                  <a:tcPr/>
                </a:tc>
                <a:tc>
                  <a:txBody>
                    <a:bodyPr/>
                    <a:lstStyle/>
                    <a:p>
                      <a:pPr algn="ctr"/>
                      <a:r>
                        <a:rPr lang="de-DE" sz="1200" dirty="0" smtClean="0"/>
                        <a:t>19 %</a:t>
                      </a:r>
                      <a:endParaRPr lang="de-DE" sz="1200" dirty="0"/>
                    </a:p>
                  </a:txBody>
                  <a:tcPr/>
                </a:tc>
              </a:tr>
              <a:tr h="232454">
                <a:tc>
                  <a:txBody>
                    <a:bodyPr/>
                    <a:lstStyle/>
                    <a:p>
                      <a:r>
                        <a:rPr lang="de-DE" sz="1200" dirty="0" smtClean="0"/>
                        <a:t>Rechnungsausgang</a:t>
                      </a:r>
                      <a:endParaRPr lang="de-DE" sz="1200" dirty="0"/>
                    </a:p>
                  </a:txBody>
                  <a:tcPr/>
                </a:tc>
                <a:tc>
                  <a:txBody>
                    <a:bodyPr/>
                    <a:lstStyle/>
                    <a:p>
                      <a:r>
                        <a:rPr lang="de-DE" sz="1200" dirty="0" smtClean="0"/>
                        <a:t>Juni</a:t>
                      </a:r>
                      <a:endParaRPr lang="de-DE" sz="1200" dirty="0"/>
                    </a:p>
                  </a:txBody>
                  <a:tcPr/>
                </a:tc>
                <a:tc>
                  <a:txBody>
                    <a:bodyPr/>
                    <a:lstStyle/>
                    <a:p>
                      <a:r>
                        <a:rPr lang="de-DE" sz="1200" dirty="0" smtClean="0"/>
                        <a:t>August</a:t>
                      </a:r>
                      <a:endParaRPr lang="de-DE" sz="1200" dirty="0"/>
                    </a:p>
                  </a:txBody>
                  <a:tcPr/>
                </a:tc>
                <a:tc>
                  <a:txBody>
                    <a:bodyPr/>
                    <a:lstStyle/>
                    <a:p>
                      <a:pPr algn="ctr"/>
                      <a:r>
                        <a:rPr lang="de-DE" sz="1200" dirty="0" smtClean="0"/>
                        <a:t>19 %</a:t>
                      </a:r>
                      <a:endParaRPr lang="de-DE" sz="1200" dirty="0"/>
                    </a:p>
                  </a:txBody>
                  <a:tcPr/>
                </a:tc>
              </a:tr>
              <a:tr h="232454">
                <a:tc>
                  <a:txBody>
                    <a:bodyPr/>
                    <a:lstStyle/>
                    <a:p>
                      <a:r>
                        <a:rPr lang="de-DE" sz="1200" dirty="0" smtClean="0"/>
                        <a:t>Rechnungsausgang</a:t>
                      </a:r>
                      <a:endParaRPr lang="de-DE" sz="1200" dirty="0"/>
                    </a:p>
                  </a:txBody>
                  <a:tcPr/>
                </a:tc>
                <a:tc>
                  <a:txBody>
                    <a:bodyPr/>
                    <a:lstStyle/>
                    <a:p>
                      <a:r>
                        <a:rPr lang="de-DE" sz="1200" dirty="0" smtClean="0"/>
                        <a:t>Dezember</a:t>
                      </a:r>
                      <a:endParaRPr lang="de-DE" sz="1200" dirty="0"/>
                    </a:p>
                  </a:txBody>
                  <a:tcPr/>
                </a:tc>
                <a:tc>
                  <a:txBody>
                    <a:bodyPr/>
                    <a:lstStyle/>
                    <a:p>
                      <a:r>
                        <a:rPr lang="de-DE" sz="1200" dirty="0" smtClean="0"/>
                        <a:t>Dezember</a:t>
                      </a:r>
                      <a:endParaRPr lang="de-DE" sz="1200" dirty="0"/>
                    </a:p>
                  </a:txBody>
                  <a:tcPr/>
                </a:tc>
                <a:tc>
                  <a:txBody>
                    <a:bodyPr/>
                    <a:lstStyle/>
                    <a:p>
                      <a:pPr algn="ctr"/>
                      <a:r>
                        <a:rPr lang="de-DE" sz="1200" dirty="0" smtClean="0"/>
                        <a:t>16 %</a:t>
                      </a:r>
                      <a:endParaRPr lang="de-DE" sz="1200" dirty="0"/>
                    </a:p>
                  </a:txBody>
                  <a:tcPr/>
                </a:tc>
              </a:tr>
              <a:tr h="232454">
                <a:tc>
                  <a:txBody>
                    <a:bodyPr/>
                    <a:lstStyle/>
                    <a:p>
                      <a:r>
                        <a:rPr lang="de-DE" sz="1200" dirty="0" smtClean="0"/>
                        <a:t>Rechnungsausgang</a:t>
                      </a:r>
                      <a:endParaRPr lang="de-DE" sz="1200" dirty="0"/>
                    </a:p>
                  </a:txBody>
                  <a:tcPr/>
                </a:tc>
                <a:tc>
                  <a:txBody>
                    <a:bodyPr/>
                    <a:lstStyle/>
                    <a:p>
                      <a:r>
                        <a:rPr lang="de-DE" sz="1200" dirty="0" smtClean="0"/>
                        <a:t>Dezember</a:t>
                      </a:r>
                      <a:endParaRPr lang="de-DE" sz="1200" dirty="0"/>
                    </a:p>
                  </a:txBody>
                  <a:tcPr/>
                </a:tc>
                <a:tc>
                  <a:txBody>
                    <a:bodyPr/>
                    <a:lstStyle/>
                    <a:p>
                      <a:r>
                        <a:rPr lang="de-DE" sz="1200" dirty="0" smtClean="0"/>
                        <a:t>Januar</a:t>
                      </a:r>
                      <a:endParaRPr lang="de-DE" sz="1200" dirty="0"/>
                    </a:p>
                  </a:txBody>
                  <a:tcPr/>
                </a:tc>
                <a:tc>
                  <a:txBody>
                    <a:bodyPr/>
                    <a:lstStyle/>
                    <a:p>
                      <a:pPr algn="ctr"/>
                      <a:r>
                        <a:rPr lang="de-DE" sz="1200" dirty="0" smtClean="0"/>
                        <a:t>16 %</a:t>
                      </a:r>
                      <a:endParaRPr lang="de-DE" sz="1200" dirty="0"/>
                    </a:p>
                  </a:txBody>
                  <a:tcPr/>
                </a:tc>
              </a:tr>
            </a:tbl>
          </a:graphicData>
        </a:graphic>
      </p:graphicFrame>
    </p:spTree>
    <p:extLst>
      <p:ext uri="{BB962C8B-B14F-4D97-AF65-F5344CB8AC3E}">
        <p14:creationId xmlns:p14="http://schemas.microsoft.com/office/powerpoint/2010/main" val="10089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Handlungsempfehlungen Verkaufszeitraum:</a:t>
            </a:r>
            <a:endParaRPr lang="de-DE" sz="2000" b="1" dirty="0">
              <a:solidFill>
                <a:schemeClr val="bg1"/>
              </a:solidFill>
            </a:endParaRPr>
          </a:p>
        </p:txBody>
      </p:sp>
      <p:sp>
        <p:nvSpPr>
          <p:cNvPr id="5" name="Rechteck 4"/>
          <p:cNvSpPr/>
          <p:nvPr/>
        </p:nvSpPr>
        <p:spPr>
          <a:xfrm>
            <a:off x="592086" y="1861086"/>
            <a:ext cx="7200800" cy="369332"/>
          </a:xfrm>
          <a:prstGeom prst="rect">
            <a:avLst/>
          </a:prstGeom>
        </p:spPr>
        <p:txBody>
          <a:bodyPr wrap="square">
            <a:spAutoFit/>
          </a:bodyPr>
          <a:lstStyle/>
          <a:p>
            <a:r>
              <a:rPr lang="de-DE" b="1" dirty="0" smtClean="0">
                <a:solidFill>
                  <a:srgbClr val="252525"/>
                </a:solidFill>
                <a:latin typeface="TabletGothic"/>
              </a:rPr>
              <a:t>- zum 01.07.2020</a:t>
            </a:r>
          </a:p>
        </p:txBody>
      </p:sp>
      <p:sp>
        <p:nvSpPr>
          <p:cNvPr id="7" name="Rechteck 6"/>
          <p:cNvSpPr/>
          <p:nvPr/>
        </p:nvSpPr>
        <p:spPr>
          <a:xfrm>
            <a:off x="604880" y="2505225"/>
            <a:ext cx="8539120" cy="369332"/>
          </a:xfrm>
          <a:prstGeom prst="rect">
            <a:avLst/>
          </a:prstGeom>
        </p:spPr>
        <p:txBody>
          <a:bodyPr wrap="square">
            <a:spAutoFit/>
          </a:bodyPr>
          <a:lstStyle/>
          <a:p>
            <a:r>
              <a:rPr lang="de-DE" b="1" dirty="0" smtClean="0">
                <a:solidFill>
                  <a:srgbClr val="252525"/>
                </a:solidFill>
                <a:latin typeface="TabletGothic"/>
              </a:rPr>
              <a:t>GKV-Rezepte des abgelaufenen Monats (z. B. Juni) in dem Monat abrechnen.</a:t>
            </a:r>
            <a:endParaRPr lang="de-DE" dirty="0"/>
          </a:p>
        </p:txBody>
      </p:sp>
      <p:sp>
        <p:nvSpPr>
          <p:cNvPr id="8" name="Rechteck 7"/>
          <p:cNvSpPr/>
          <p:nvPr/>
        </p:nvSpPr>
        <p:spPr>
          <a:xfrm>
            <a:off x="597759" y="3070552"/>
            <a:ext cx="8539120" cy="646331"/>
          </a:xfrm>
          <a:prstGeom prst="rect">
            <a:avLst/>
          </a:prstGeom>
        </p:spPr>
        <p:txBody>
          <a:bodyPr wrap="square">
            <a:spAutoFit/>
          </a:bodyPr>
          <a:lstStyle/>
          <a:p>
            <a:r>
              <a:rPr lang="de-DE" b="1" dirty="0" smtClean="0">
                <a:solidFill>
                  <a:srgbClr val="252525"/>
                </a:solidFill>
                <a:latin typeface="TabletGothic"/>
              </a:rPr>
              <a:t>Ausgangsrechnungen des abgelaufenen Monats (z. B. Juni) müssen für den Monat geschrieben und in die Buchhaltung geben.</a:t>
            </a:r>
            <a:endParaRPr lang="de-DE" dirty="0"/>
          </a:p>
        </p:txBody>
      </p:sp>
      <p:sp>
        <p:nvSpPr>
          <p:cNvPr id="9" name="Rechteck 8"/>
          <p:cNvSpPr/>
          <p:nvPr/>
        </p:nvSpPr>
        <p:spPr>
          <a:xfrm>
            <a:off x="4659302" y="4039770"/>
            <a:ext cx="4467611" cy="369332"/>
          </a:xfrm>
          <a:prstGeom prst="rect">
            <a:avLst/>
          </a:prstGeom>
        </p:spPr>
        <p:txBody>
          <a:bodyPr wrap="square">
            <a:spAutoFit/>
          </a:bodyPr>
          <a:lstStyle/>
          <a:p>
            <a:r>
              <a:rPr lang="de-DE" b="1" dirty="0" smtClean="0">
                <a:solidFill>
                  <a:srgbClr val="252525"/>
                </a:solidFill>
                <a:latin typeface="TabletGothic"/>
              </a:rPr>
              <a:t>Für Dezember 2020 gilt das genauso. </a:t>
            </a:r>
            <a:endParaRPr lang="de-DE" dirty="0"/>
          </a:p>
        </p:txBody>
      </p:sp>
      <p:sp>
        <p:nvSpPr>
          <p:cNvPr id="2" name="Rechteck 1"/>
          <p:cNvSpPr/>
          <p:nvPr/>
        </p:nvSpPr>
        <p:spPr>
          <a:xfrm>
            <a:off x="588186" y="4039770"/>
            <a:ext cx="2069797" cy="369332"/>
          </a:xfrm>
          <a:prstGeom prst="rect">
            <a:avLst/>
          </a:prstGeom>
        </p:spPr>
        <p:txBody>
          <a:bodyPr wrap="none">
            <a:spAutoFit/>
          </a:bodyPr>
          <a:lstStyle/>
          <a:p>
            <a:r>
              <a:rPr lang="de-DE" b="1" dirty="0">
                <a:solidFill>
                  <a:srgbClr val="252525"/>
                </a:solidFill>
                <a:latin typeface="TabletGothic"/>
              </a:rPr>
              <a:t>- zum 01.01.2021 </a:t>
            </a:r>
            <a:endParaRPr lang="de-DE" dirty="0"/>
          </a:p>
        </p:txBody>
      </p:sp>
    </p:spTree>
    <p:extLst>
      <p:ext uri="{BB962C8B-B14F-4D97-AF65-F5344CB8AC3E}">
        <p14:creationId xmlns:p14="http://schemas.microsoft.com/office/powerpoint/2010/main" val="350489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Wie wirkt sich die </a:t>
            </a:r>
            <a:r>
              <a:rPr lang="de-DE" sz="2000" b="1" dirty="0" err="1" smtClean="0">
                <a:solidFill>
                  <a:schemeClr val="bg1"/>
                </a:solidFill>
              </a:rPr>
              <a:t>USt</a:t>
            </a:r>
            <a:r>
              <a:rPr lang="de-DE" sz="2000" b="1" dirty="0" smtClean="0">
                <a:solidFill>
                  <a:schemeClr val="bg1"/>
                </a:solidFill>
              </a:rPr>
              <a:t>-Absenkung auf den Verkaufspreis aus ?</a:t>
            </a:r>
            <a:endParaRPr lang="de-DE" sz="2000" b="1" dirty="0">
              <a:solidFill>
                <a:schemeClr val="bg1"/>
              </a:solidFill>
            </a:endParaRPr>
          </a:p>
        </p:txBody>
      </p:sp>
      <p:sp>
        <p:nvSpPr>
          <p:cNvPr id="4" name="Rechteck 3"/>
          <p:cNvSpPr/>
          <p:nvPr/>
        </p:nvSpPr>
        <p:spPr>
          <a:xfrm>
            <a:off x="592086" y="1861086"/>
            <a:ext cx="1315618" cy="369332"/>
          </a:xfrm>
          <a:prstGeom prst="rect">
            <a:avLst/>
          </a:prstGeom>
          <a:solidFill>
            <a:schemeClr val="tx2">
              <a:lumMod val="75000"/>
            </a:schemeClr>
          </a:solidFill>
        </p:spPr>
        <p:txBody>
          <a:bodyPr wrap="square">
            <a:spAutoFit/>
          </a:bodyPr>
          <a:lstStyle/>
          <a:p>
            <a:r>
              <a:rPr lang="de-DE" b="1" dirty="0" smtClean="0">
                <a:solidFill>
                  <a:schemeClr val="bg1"/>
                </a:solidFill>
                <a:latin typeface="TabletGothic"/>
              </a:rPr>
              <a:t>RX-Artikel</a:t>
            </a:r>
            <a:endParaRPr lang="de-DE" dirty="0">
              <a:solidFill>
                <a:schemeClr val="bg1"/>
              </a:solidFill>
            </a:endParaRPr>
          </a:p>
        </p:txBody>
      </p:sp>
      <p:sp>
        <p:nvSpPr>
          <p:cNvPr id="2" name="Rechteck 1"/>
          <p:cNvSpPr/>
          <p:nvPr/>
        </p:nvSpPr>
        <p:spPr>
          <a:xfrm>
            <a:off x="611560" y="2230418"/>
            <a:ext cx="8064896" cy="1015663"/>
          </a:xfrm>
          <a:prstGeom prst="rect">
            <a:avLst/>
          </a:prstGeom>
          <a:solidFill>
            <a:schemeClr val="bg1">
              <a:lumMod val="85000"/>
            </a:schemeClr>
          </a:solidFill>
        </p:spPr>
        <p:txBody>
          <a:bodyPr wrap="square">
            <a:spAutoFit/>
          </a:bodyPr>
          <a:lstStyle/>
          <a:p>
            <a:pPr algn="ctr"/>
            <a:r>
              <a:rPr lang="de-DE" sz="1200" b="1" dirty="0">
                <a:solidFill>
                  <a:srgbClr val="000000"/>
                </a:solidFill>
                <a:latin typeface="Arial" panose="020B0604020202020204" pitchFamily="34" charset="0"/>
              </a:rPr>
              <a:t>§ 3 </a:t>
            </a:r>
            <a:r>
              <a:rPr lang="de-DE" sz="1200" dirty="0">
                <a:solidFill>
                  <a:srgbClr val="000000"/>
                </a:solidFill>
                <a:latin typeface="Arial" panose="020B0604020202020204" pitchFamily="34" charset="0"/>
              </a:rPr>
              <a:t>Apothekenzuschläge für </a:t>
            </a:r>
            <a:r>
              <a:rPr lang="de-DE" sz="1200" dirty="0" smtClean="0">
                <a:solidFill>
                  <a:srgbClr val="000000"/>
                </a:solidFill>
                <a:latin typeface="Arial" panose="020B0604020202020204" pitchFamily="34" charset="0"/>
              </a:rPr>
              <a:t>Fertigarzneimittel </a:t>
            </a:r>
            <a:r>
              <a:rPr lang="de-DE" sz="1200" b="1" dirty="0"/>
              <a:t>AMPreisV</a:t>
            </a:r>
          </a:p>
          <a:p>
            <a:pPr algn="ctr"/>
            <a:endParaRPr lang="de-DE" sz="1200" b="1" dirty="0">
              <a:solidFill>
                <a:srgbClr val="000000"/>
              </a:solidFill>
              <a:latin typeface="Arial" panose="020B0604020202020204" pitchFamily="34" charset="0"/>
            </a:endParaRPr>
          </a:p>
          <a:p>
            <a:r>
              <a:rPr lang="de-DE" sz="1200" dirty="0">
                <a:solidFill>
                  <a:srgbClr val="000000"/>
                </a:solidFill>
                <a:latin typeface="Arial" panose="020B0604020202020204" pitchFamily="34" charset="0"/>
              </a:rPr>
              <a:t>(1) Bei der Abgabe von Fertigarzneimitteln, die zur Anwendung bei Menschen bestimmt sind, durch die Apotheken sind zur Berechnung des Apothekenabgabepreises ein Festzuschlag von 3 Prozent zuzüglich 8,35 Euro zuzüglich 21 Cent zur Förderung der Sicherstellung des Notdienstes sowie die Umsatzsteuer zu </a:t>
            </a:r>
            <a:r>
              <a:rPr lang="de-DE" sz="1200" dirty="0" smtClean="0">
                <a:solidFill>
                  <a:srgbClr val="000000"/>
                </a:solidFill>
                <a:latin typeface="Arial" panose="020B0604020202020204" pitchFamily="34" charset="0"/>
              </a:rPr>
              <a:t>erheben.</a:t>
            </a:r>
            <a:endParaRPr lang="de-DE" sz="1200" b="0" i="0" dirty="0">
              <a:solidFill>
                <a:srgbClr val="000000"/>
              </a:solidFill>
              <a:effectLst/>
              <a:latin typeface="Arial" panose="020B0604020202020204" pitchFamily="34" charset="0"/>
            </a:endParaRPr>
          </a:p>
        </p:txBody>
      </p:sp>
      <p:sp>
        <p:nvSpPr>
          <p:cNvPr id="7" name="Rechteck 6"/>
          <p:cNvSpPr/>
          <p:nvPr/>
        </p:nvSpPr>
        <p:spPr>
          <a:xfrm>
            <a:off x="611168" y="3531661"/>
            <a:ext cx="7200800" cy="646331"/>
          </a:xfrm>
          <a:prstGeom prst="rect">
            <a:avLst/>
          </a:prstGeom>
        </p:spPr>
        <p:txBody>
          <a:bodyPr wrap="square">
            <a:spAutoFit/>
          </a:bodyPr>
          <a:lstStyle/>
          <a:p>
            <a:r>
              <a:rPr lang="de-DE" b="1" dirty="0" smtClean="0">
                <a:solidFill>
                  <a:srgbClr val="252525"/>
                </a:solidFill>
                <a:latin typeface="TabletGothic"/>
              </a:rPr>
              <a:t>Die </a:t>
            </a:r>
            <a:r>
              <a:rPr lang="de-DE" b="1" dirty="0" err="1" smtClean="0">
                <a:solidFill>
                  <a:srgbClr val="252525"/>
                </a:solidFill>
                <a:latin typeface="TabletGothic"/>
              </a:rPr>
              <a:t>USt</a:t>
            </a:r>
            <a:r>
              <a:rPr lang="de-DE" b="1" dirty="0" smtClean="0">
                <a:solidFill>
                  <a:srgbClr val="252525"/>
                </a:solidFill>
                <a:latin typeface="TabletGothic"/>
              </a:rPr>
              <a:t>-Anpassung wird also bei RX-Artikeln an die GKV/</a:t>
            </a:r>
            <a:r>
              <a:rPr lang="de-DE" b="1" dirty="0" err="1" smtClean="0">
                <a:solidFill>
                  <a:srgbClr val="252525"/>
                </a:solidFill>
                <a:latin typeface="TabletGothic"/>
              </a:rPr>
              <a:t>Privatpatienen</a:t>
            </a:r>
            <a:r>
              <a:rPr lang="de-DE" b="1" dirty="0" smtClean="0">
                <a:solidFill>
                  <a:srgbClr val="252525"/>
                </a:solidFill>
                <a:latin typeface="TabletGothic"/>
              </a:rPr>
              <a:t> weitergereicht. </a:t>
            </a:r>
            <a:endParaRPr lang="de-DE" dirty="0"/>
          </a:p>
        </p:txBody>
      </p:sp>
    </p:spTree>
    <p:extLst>
      <p:ext uri="{BB962C8B-B14F-4D97-AF65-F5344CB8AC3E}">
        <p14:creationId xmlns:p14="http://schemas.microsoft.com/office/powerpoint/2010/main" val="237996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Wie wirkt sich die </a:t>
            </a:r>
            <a:r>
              <a:rPr lang="de-DE" sz="2000" b="1" dirty="0" err="1" smtClean="0">
                <a:solidFill>
                  <a:schemeClr val="bg1"/>
                </a:solidFill>
              </a:rPr>
              <a:t>USt</a:t>
            </a:r>
            <a:r>
              <a:rPr lang="de-DE" sz="2000" b="1" dirty="0" smtClean="0">
                <a:solidFill>
                  <a:schemeClr val="bg1"/>
                </a:solidFill>
              </a:rPr>
              <a:t>-Absenkung auf den Verkaufspreis aus ?</a:t>
            </a:r>
            <a:endParaRPr lang="de-DE" sz="2000" b="1" dirty="0">
              <a:solidFill>
                <a:schemeClr val="bg1"/>
              </a:solidFill>
            </a:endParaRPr>
          </a:p>
        </p:txBody>
      </p:sp>
      <p:sp>
        <p:nvSpPr>
          <p:cNvPr id="4" name="Rechteck 3"/>
          <p:cNvSpPr/>
          <p:nvPr/>
        </p:nvSpPr>
        <p:spPr>
          <a:xfrm>
            <a:off x="592086" y="1861086"/>
            <a:ext cx="1315618" cy="369332"/>
          </a:xfrm>
          <a:prstGeom prst="rect">
            <a:avLst/>
          </a:prstGeom>
          <a:solidFill>
            <a:schemeClr val="tx2">
              <a:lumMod val="75000"/>
            </a:schemeClr>
          </a:solidFill>
        </p:spPr>
        <p:txBody>
          <a:bodyPr wrap="square">
            <a:spAutoFit/>
          </a:bodyPr>
          <a:lstStyle/>
          <a:p>
            <a:r>
              <a:rPr lang="de-DE" b="1" dirty="0" smtClean="0">
                <a:solidFill>
                  <a:schemeClr val="bg1"/>
                </a:solidFill>
                <a:latin typeface="TabletGothic"/>
              </a:rPr>
              <a:t>RX-Artikel</a:t>
            </a:r>
            <a:endParaRPr lang="de-DE" dirty="0">
              <a:solidFill>
                <a:schemeClr val="bg1"/>
              </a:solidFill>
            </a:endParaRPr>
          </a:p>
        </p:txBody>
      </p:sp>
      <p:sp>
        <p:nvSpPr>
          <p:cNvPr id="7" name="Rechteck 6"/>
          <p:cNvSpPr/>
          <p:nvPr/>
        </p:nvSpPr>
        <p:spPr>
          <a:xfrm>
            <a:off x="592086" y="2250097"/>
            <a:ext cx="7200800" cy="2308324"/>
          </a:xfrm>
          <a:prstGeom prst="rect">
            <a:avLst/>
          </a:prstGeom>
        </p:spPr>
        <p:txBody>
          <a:bodyPr wrap="square">
            <a:spAutoFit/>
          </a:bodyPr>
          <a:lstStyle/>
          <a:p>
            <a:r>
              <a:rPr lang="de-DE" b="1" dirty="0" smtClean="0">
                <a:solidFill>
                  <a:srgbClr val="252525"/>
                </a:solidFill>
                <a:latin typeface="TabletGothic"/>
              </a:rPr>
              <a:t>Der Kassenrabatt nach § 130 SGB V wird anders, als in einer kaufmännischen Kalkulation vom Brutto-Verkaufspreis gerechnet.</a:t>
            </a:r>
          </a:p>
          <a:p>
            <a:endParaRPr lang="de-DE" b="1" dirty="0">
              <a:solidFill>
                <a:srgbClr val="252525"/>
              </a:solidFill>
              <a:latin typeface="TabletGothic"/>
            </a:endParaRPr>
          </a:p>
          <a:p>
            <a:r>
              <a:rPr lang="de-DE" b="1" dirty="0" smtClean="0">
                <a:solidFill>
                  <a:srgbClr val="252525"/>
                </a:solidFill>
                <a:latin typeface="TabletGothic"/>
              </a:rPr>
              <a:t>Die GKV erhält einen generellen Rabatt auf RX von € 1,77 brutto.</a:t>
            </a:r>
          </a:p>
          <a:p>
            <a:endParaRPr lang="de-DE" b="1" dirty="0">
              <a:solidFill>
                <a:srgbClr val="252525"/>
              </a:solidFill>
              <a:latin typeface="TabletGothic"/>
            </a:endParaRPr>
          </a:p>
          <a:p>
            <a:r>
              <a:rPr lang="de-DE" b="1" dirty="0" smtClean="0">
                <a:solidFill>
                  <a:srgbClr val="252525"/>
                </a:solidFill>
                <a:latin typeface="TabletGothic"/>
              </a:rPr>
              <a:t>Die Absenkung des </a:t>
            </a:r>
            <a:r>
              <a:rPr lang="de-DE" b="1" dirty="0" err="1" smtClean="0">
                <a:solidFill>
                  <a:srgbClr val="252525"/>
                </a:solidFill>
                <a:latin typeface="TabletGothic"/>
              </a:rPr>
              <a:t>USt</a:t>
            </a:r>
            <a:r>
              <a:rPr lang="de-DE" b="1" dirty="0" smtClean="0">
                <a:solidFill>
                  <a:srgbClr val="252525"/>
                </a:solidFill>
                <a:latin typeface="TabletGothic"/>
              </a:rPr>
              <a:t>-Satzes bedeutet einen Rückgang im Gewinn von 4 €-Cent pro Packung. </a:t>
            </a:r>
          </a:p>
        </p:txBody>
      </p:sp>
    </p:spTree>
    <p:extLst>
      <p:ext uri="{BB962C8B-B14F-4D97-AF65-F5344CB8AC3E}">
        <p14:creationId xmlns:p14="http://schemas.microsoft.com/office/powerpoint/2010/main" val="155058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Wie wirkt sich die </a:t>
            </a:r>
            <a:r>
              <a:rPr lang="de-DE" sz="2000" b="1" dirty="0" err="1" smtClean="0">
                <a:solidFill>
                  <a:schemeClr val="bg1"/>
                </a:solidFill>
              </a:rPr>
              <a:t>USt</a:t>
            </a:r>
            <a:r>
              <a:rPr lang="de-DE" sz="2000" b="1" dirty="0" smtClean="0">
                <a:solidFill>
                  <a:schemeClr val="bg1"/>
                </a:solidFill>
              </a:rPr>
              <a:t>-Absenkung auf den Verkaufspreis aus ?</a:t>
            </a:r>
            <a:endParaRPr lang="de-DE" sz="2000" b="1" dirty="0">
              <a:solidFill>
                <a:schemeClr val="bg1"/>
              </a:solidFill>
            </a:endParaRPr>
          </a:p>
        </p:txBody>
      </p:sp>
      <p:sp>
        <p:nvSpPr>
          <p:cNvPr id="4" name="Rechteck 3"/>
          <p:cNvSpPr/>
          <p:nvPr/>
        </p:nvSpPr>
        <p:spPr>
          <a:xfrm>
            <a:off x="592086" y="1861086"/>
            <a:ext cx="2611762" cy="369332"/>
          </a:xfrm>
          <a:prstGeom prst="rect">
            <a:avLst/>
          </a:prstGeom>
          <a:solidFill>
            <a:schemeClr val="tx2">
              <a:lumMod val="75000"/>
            </a:schemeClr>
          </a:solidFill>
        </p:spPr>
        <p:txBody>
          <a:bodyPr wrap="square">
            <a:spAutoFit/>
          </a:bodyPr>
          <a:lstStyle/>
          <a:p>
            <a:r>
              <a:rPr lang="de-DE" b="1" dirty="0" smtClean="0">
                <a:solidFill>
                  <a:schemeClr val="bg1"/>
                </a:solidFill>
                <a:latin typeface="TabletGothic"/>
              </a:rPr>
              <a:t>OTC-Artikel / </a:t>
            </a:r>
            <a:r>
              <a:rPr lang="de-DE" b="1" dirty="0" err="1" smtClean="0">
                <a:solidFill>
                  <a:schemeClr val="bg1"/>
                </a:solidFill>
                <a:latin typeface="TabletGothic"/>
              </a:rPr>
              <a:t>Freiwahl</a:t>
            </a:r>
            <a:endParaRPr lang="de-DE" dirty="0">
              <a:solidFill>
                <a:schemeClr val="bg1"/>
              </a:solidFill>
            </a:endParaRPr>
          </a:p>
        </p:txBody>
      </p:sp>
      <p:sp>
        <p:nvSpPr>
          <p:cNvPr id="7" name="Rechteck 6"/>
          <p:cNvSpPr/>
          <p:nvPr/>
        </p:nvSpPr>
        <p:spPr>
          <a:xfrm>
            <a:off x="583184" y="2327042"/>
            <a:ext cx="7200800" cy="2308324"/>
          </a:xfrm>
          <a:prstGeom prst="rect">
            <a:avLst/>
          </a:prstGeom>
        </p:spPr>
        <p:txBody>
          <a:bodyPr wrap="square">
            <a:spAutoFit/>
          </a:bodyPr>
          <a:lstStyle/>
          <a:p>
            <a:r>
              <a:rPr lang="de-DE" b="1" dirty="0" smtClean="0">
                <a:solidFill>
                  <a:srgbClr val="252525"/>
                </a:solidFill>
                <a:latin typeface="TabletGothic"/>
              </a:rPr>
              <a:t>Anders als bei den RX-Artikeln gibt es hier keine Preisbindung. </a:t>
            </a:r>
          </a:p>
          <a:p>
            <a:endParaRPr lang="de-DE" b="1" dirty="0">
              <a:solidFill>
                <a:srgbClr val="252525"/>
              </a:solidFill>
              <a:latin typeface="TabletGothic"/>
            </a:endParaRPr>
          </a:p>
          <a:p>
            <a:r>
              <a:rPr lang="de-DE" b="1" dirty="0" smtClean="0">
                <a:solidFill>
                  <a:srgbClr val="252525"/>
                </a:solidFill>
                <a:latin typeface="TabletGothic"/>
              </a:rPr>
              <a:t>Werden nach Absenkung des </a:t>
            </a:r>
            <a:r>
              <a:rPr lang="de-DE" b="1" dirty="0" err="1" smtClean="0">
                <a:solidFill>
                  <a:srgbClr val="252525"/>
                </a:solidFill>
                <a:latin typeface="TabletGothic"/>
              </a:rPr>
              <a:t>USt</a:t>
            </a:r>
            <a:r>
              <a:rPr lang="de-DE" b="1" dirty="0" smtClean="0">
                <a:solidFill>
                  <a:srgbClr val="252525"/>
                </a:solidFill>
                <a:latin typeface="TabletGothic"/>
              </a:rPr>
              <a:t>-Satzes die Brutto-Verkaufspreise beigehalten, erhöht sich die Spanne um 2,5 %</a:t>
            </a:r>
          </a:p>
          <a:p>
            <a:endParaRPr lang="de-DE" b="1" dirty="0">
              <a:solidFill>
                <a:srgbClr val="252525"/>
              </a:solidFill>
              <a:latin typeface="TabletGothic"/>
            </a:endParaRPr>
          </a:p>
          <a:p>
            <a:r>
              <a:rPr lang="de-DE" b="1" dirty="0" smtClean="0">
                <a:solidFill>
                  <a:srgbClr val="252525"/>
                </a:solidFill>
                <a:latin typeface="TabletGothic"/>
              </a:rPr>
              <a:t>Wird die Absenkung weitergegeben und der Brutto-Verkaufspreis verringert sich, bleibt die Spanne gleich. </a:t>
            </a:r>
            <a:r>
              <a:rPr lang="de-DE" b="1" dirty="0" smtClean="0">
                <a:solidFill>
                  <a:srgbClr val="C00000"/>
                </a:solidFill>
                <a:latin typeface="TabletGothic"/>
              </a:rPr>
              <a:t>Keine Gewinnauswirkung</a:t>
            </a:r>
            <a:r>
              <a:rPr lang="de-DE" b="1" dirty="0" smtClean="0">
                <a:solidFill>
                  <a:srgbClr val="252525"/>
                </a:solidFill>
                <a:latin typeface="TabletGothic"/>
              </a:rPr>
              <a:t>. </a:t>
            </a:r>
            <a:endParaRPr lang="de-DE" dirty="0"/>
          </a:p>
        </p:txBody>
      </p:sp>
    </p:spTree>
    <p:extLst>
      <p:ext uri="{BB962C8B-B14F-4D97-AF65-F5344CB8AC3E}">
        <p14:creationId xmlns:p14="http://schemas.microsoft.com/office/powerpoint/2010/main" val="378466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Wie wirkt sich die </a:t>
            </a:r>
            <a:r>
              <a:rPr lang="de-DE" sz="2000" b="1" dirty="0" err="1" smtClean="0">
                <a:solidFill>
                  <a:schemeClr val="bg1"/>
                </a:solidFill>
              </a:rPr>
              <a:t>USt</a:t>
            </a:r>
            <a:r>
              <a:rPr lang="de-DE" sz="2000" b="1" dirty="0" smtClean="0">
                <a:solidFill>
                  <a:schemeClr val="bg1"/>
                </a:solidFill>
              </a:rPr>
              <a:t>-Absenkung auf den Verkaufspreis aus ?</a:t>
            </a:r>
            <a:endParaRPr lang="de-DE" sz="2000" b="1" dirty="0">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86529062"/>
              </p:ext>
            </p:extLst>
          </p:nvPr>
        </p:nvGraphicFramePr>
        <p:xfrm>
          <a:off x="1187624" y="1851670"/>
          <a:ext cx="6096000" cy="2225040"/>
        </p:xfrm>
        <a:graphic>
          <a:graphicData uri="http://schemas.openxmlformats.org/drawingml/2006/table">
            <a:tbl>
              <a:tblPr firstRow="1" bandRow="1">
                <a:tableStyleId>{5C22544A-7EE6-4342-B048-85BDC9FD1C3A}</a:tableStyleId>
              </a:tblPr>
              <a:tblGrid>
                <a:gridCol w="1584176"/>
                <a:gridCol w="1463824"/>
                <a:gridCol w="1524000"/>
                <a:gridCol w="1524000"/>
              </a:tblGrid>
              <a:tr h="370840">
                <a:tc>
                  <a:txBody>
                    <a:bodyPr/>
                    <a:lstStyle/>
                    <a:p>
                      <a:r>
                        <a:rPr lang="de-DE" dirty="0" smtClean="0"/>
                        <a:t>OTC/FW</a:t>
                      </a:r>
                      <a:endParaRPr lang="de-DE" dirty="0"/>
                    </a:p>
                  </a:txBody>
                  <a:tcPr>
                    <a:solidFill>
                      <a:schemeClr val="tx2">
                        <a:lumMod val="75000"/>
                      </a:schemeClr>
                    </a:solidFill>
                  </a:tcPr>
                </a:tc>
                <a:tc>
                  <a:txBody>
                    <a:bodyPr/>
                    <a:lstStyle/>
                    <a:p>
                      <a:pPr algn="ctr"/>
                      <a:r>
                        <a:rPr lang="de-DE" dirty="0" smtClean="0"/>
                        <a:t>Status quo</a:t>
                      </a:r>
                      <a:endParaRPr lang="de-DE" dirty="0"/>
                    </a:p>
                  </a:txBody>
                  <a:tcPr>
                    <a:solidFill>
                      <a:schemeClr val="tx2">
                        <a:lumMod val="75000"/>
                      </a:schemeClr>
                    </a:solidFill>
                  </a:tcPr>
                </a:tc>
                <a:tc>
                  <a:txBody>
                    <a:bodyPr/>
                    <a:lstStyle/>
                    <a:p>
                      <a:pPr algn="ctr"/>
                      <a:r>
                        <a:rPr lang="de-DE" dirty="0" smtClean="0"/>
                        <a:t>Behalten</a:t>
                      </a:r>
                      <a:endParaRPr lang="de-DE" dirty="0"/>
                    </a:p>
                  </a:txBody>
                  <a:tcPr>
                    <a:solidFill>
                      <a:schemeClr val="tx2">
                        <a:lumMod val="75000"/>
                      </a:schemeClr>
                    </a:solidFill>
                  </a:tcPr>
                </a:tc>
                <a:tc>
                  <a:txBody>
                    <a:bodyPr/>
                    <a:lstStyle/>
                    <a:p>
                      <a:pPr algn="ctr"/>
                      <a:r>
                        <a:rPr lang="de-DE" dirty="0" smtClean="0"/>
                        <a:t>Absenken</a:t>
                      </a:r>
                      <a:endParaRPr lang="de-DE" dirty="0"/>
                    </a:p>
                  </a:txBody>
                  <a:tcPr>
                    <a:solidFill>
                      <a:schemeClr val="tx2">
                        <a:lumMod val="75000"/>
                      </a:schemeClr>
                    </a:solidFill>
                  </a:tcPr>
                </a:tc>
              </a:tr>
              <a:tr h="370840">
                <a:tc>
                  <a:txBody>
                    <a:bodyPr/>
                    <a:lstStyle/>
                    <a:p>
                      <a:r>
                        <a:rPr lang="de-DE" dirty="0" smtClean="0"/>
                        <a:t>Brutto-VK</a:t>
                      </a:r>
                      <a:endParaRPr lang="de-DE" dirty="0"/>
                    </a:p>
                  </a:txBody>
                  <a:tcPr/>
                </a:tc>
                <a:tc>
                  <a:txBody>
                    <a:bodyPr/>
                    <a:lstStyle/>
                    <a:p>
                      <a:pPr algn="r"/>
                      <a:r>
                        <a:rPr lang="de-DE" dirty="0" smtClean="0"/>
                        <a:t>9,95</a:t>
                      </a:r>
                      <a:endParaRPr lang="de-DE" dirty="0"/>
                    </a:p>
                  </a:txBody>
                  <a:tcPr/>
                </a:tc>
                <a:tc>
                  <a:txBody>
                    <a:bodyPr/>
                    <a:lstStyle/>
                    <a:p>
                      <a:pPr algn="r"/>
                      <a:r>
                        <a:rPr lang="de-DE" dirty="0" smtClean="0"/>
                        <a:t>9,95</a:t>
                      </a:r>
                      <a:endParaRPr lang="de-DE" dirty="0"/>
                    </a:p>
                  </a:txBody>
                  <a:tcPr/>
                </a:tc>
                <a:tc>
                  <a:txBody>
                    <a:bodyPr/>
                    <a:lstStyle/>
                    <a:p>
                      <a:pPr algn="r"/>
                      <a:r>
                        <a:rPr lang="de-DE" dirty="0" smtClean="0"/>
                        <a:t>9,70</a:t>
                      </a:r>
                      <a:endParaRPr lang="de-DE" dirty="0"/>
                    </a:p>
                  </a:txBody>
                  <a:tcPr/>
                </a:tc>
              </a:tr>
              <a:tr h="370840">
                <a:tc>
                  <a:txBody>
                    <a:bodyPr/>
                    <a:lstStyle/>
                    <a:p>
                      <a:r>
                        <a:rPr lang="de-DE" dirty="0" err="1" smtClean="0"/>
                        <a:t>USt</a:t>
                      </a:r>
                      <a:r>
                        <a:rPr lang="de-DE" baseline="0" dirty="0" smtClean="0"/>
                        <a:t> (19/16)</a:t>
                      </a:r>
                      <a:endParaRPr lang="de-DE" dirty="0"/>
                    </a:p>
                  </a:txBody>
                  <a:tcPr/>
                </a:tc>
                <a:tc>
                  <a:txBody>
                    <a:bodyPr/>
                    <a:lstStyle/>
                    <a:p>
                      <a:pPr algn="r"/>
                      <a:r>
                        <a:rPr lang="de-DE" dirty="0" smtClean="0"/>
                        <a:t>1,59</a:t>
                      </a:r>
                      <a:endParaRPr lang="de-DE" dirty="0"/>
                    </a:p>
                  </a:txBody>
                  <a:tcPr/>
                </a:tc>
                <a:tc>
                  <a:txBody>
                    <a:bodyPr/>
                    <a:lstStyle/>
                    <a:p>
                      <a:pPr algn="r"/>
                      <a:r>
                        <a:rPr lang="de-DE" dirty="0" smtClean="0"/>
                        <a:t>1,37</a:t>
                      </a:r>
                      <a:endParaRPr lang="de-DE" dirty="0"/>
                    </a:p>
                  </a:txBody>
                  <a:tcPr/>
                </a:tc>
                <a:tc>
                  <a:txBody>
                    <a:bodyPr/>
                    <a:lstStyle/>
                    <a:p>
                      <a:pPr algn="r"/>
                      <a:r>
                        <a:rPr lang="de-DE" dirty="0" smtClean="0"/>
                        <a:t>1,34</a:t>
                      </a:r>
                      <a:endParaRPr lang="de-DE" dirty="0"/>
                    </a:p>
                  </a:txBody>
                  <a:tcPr/>
                </a:tc>
              </a:tr>
              <a:tr h="370840">
                <a:tc>
                  <a:txBody>
                    <a:bodyPr/>
                    <a:lstStyle/>
                    <a:p>
                      <a:r>
                        <a:rPr lang="de-DE" dirty="0" smtClean="0"/>
                        <a:t>Netto-VK</a:t>
                      </a:r>
                      <a:endParaRPr lang="de-DE" dirty="0"/>
                    </a:p>
                  </a:txBody>
                  <a:tcPr/>
                </a:tc>
                <a:tc>
                  <a:txBody>
                    <a:bodyPr/>
                    <a:lstStyle/>
                    <a:p>
                      <a:pPr algn="r"/>
                      <a:r>
                        <a:rPr lang="de-DE" dirty="0" smtClean="0"/>
                        <a:t>8,36</a:t>
                      </a:r>
                      <a:endParaRPr lang="de-DE" dirty="0"/>
                    </a:p>
                  </a:txBody>
                  <a:tcPr/>
                </a:tc>
                <a:tc>
                  <a:txBody>
                    <a:bodyPr/>
                    <a:lstStyle/>
                    <a:p>
                      <a:pPr algn="r"/>
                      <a:r>
                        <a:rPr lang="de-DE" dirty="0" smtClean="0"/>
                        <a:t>8,58</a:t>
                      </a:r>
                      <a:endParaRPr lang="de-DE" dirty="0"/>
                    </a:p>
                  </a:txBody>
                  <a:tcPr/>
                </a:tc>
                <a:tc>
                  <a:txBody>
                    <a:bodyPr/>
                    <a:lstStyle/>
                    <a:p>
                      <a:pPr algn="r"/>
                      <a:r>
                        <a:rPr lang="de-DE" dirty="0" smtClean="0"/>
                        <a:t>8,36</a:t>
                      </a:r>
                      <a:endParaRPr lang="de-DE" dirty="0"/>
                    </a:p>
                  </a:txBody>
                  <a:tcPr/>
                </a:tc>
              </a:tr>
              <a:tr h="370840">
                <a:tc>
                  <a:txBody>
                    <a:bodyPr/>
                    <a:lstStyle/>
                    <a:p>
                      <a:r>
                        <a:rPr lang="de-DE" dirty="0" smtClean="0"/>
                        <a:t>Gewinn-Plus</a:t>
                      </a:r>
                      <a:endParaRPr lang="de-DE" dirty="0"/>
                    </a:p>
                  </a:txBody>
                  <a:tcPr/>
                </a:tc>
                <a:tc>
                  <a:txBody>
                    <a:bodyPr/>
                    <a:lstStyle/>
                    <a:p>
                      <a:pPr algn="r"/>
                      <a:endParaRPr lang="de-DE" dirty="0"/>
                    </a:p>
                  </a:txBody>
                  <a:tcPr/>
                </a:tc>
                <a:tc>
                  <a:txBody>
                    <a:bodyPr/>
                    <a:lstStyle/>
                    <a:p>
                      <a:pPr algn="r"/>
                      <a:r>
                        <a:rPr lang="de-DE" dirty="0" smtClean="0"/>
                        <a:t>0,22</a:t>
                      </a:r>
                      <a:endParaRPr lang="de-DE" dirty="0"/>
                    </a:p>
                  </a:txBody>
                  <a:tcPr/>
                </a:tc>
                <a:tc>
                  <a:txBody>
                    <a:bodyPr/>
                    <a:lstStyle/>
                    <a:p>
                      <a:pPr algn="r"/>
                      <a:r>
                        <a:rPr lang="de-DE" dirty="0" smtClean="0"/>
                        <a:t>0</a:t>
                      </a:r>
                      <a:endParaRPr lang="de-DE" dirty="0"/>
                    </a:p>
                  </a:txBody>
                  <a:tcPr/>
                </a:tc>
              </a:tr>
              <a:tr h="370840">
                <a:tc>
                  <a:txBody>
                    <a:bodyPr/>
                    <a:lstStyle/>
                    <a:p>
                      <a:r>
                        <a:rPr lang="de-DE" dirty="0" smtClean="0"/>
                        <a:t>Gewinn-Minus</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r>
                        <a:rPr lang="de-DE" dirty="0" smtClean="0"/>
                        <a:t>0</a:t>
                      </a:r>
                      <a:endParaRPr lang="de-DE" dirty="0"/>
                    </a:p>
                  </a:txBody>
                  <a:tcPr/>
                </a:tc>
              </a:tr>
            </a:tbl>
          </a:graphicData>
        </a:graphic>
      </p:graphicFrame>
    </p:spTree>
    <p:extLst>
      <p:ext uri="{BB962C8B-B14F-4D97-AF65-F5344CB8AC3E}">
        <p14:creationId xmlns:p14="http://schemas.microsoft.com/office/powerpoint/2010/main" val="113336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„Handlungsempfehlung“ zum Verkaufspreis </a:t>
            </a:r>
            <a:endParaRPr lang="de-DE" sz="2000" b="1" dirty="0">
              <a:solidFill>
                <a:schemeClr val="bg1"/>
              </a:solidFill>
            </a:endParaRPr>
          </a:p>
        </p:txBody>
      </p:sp>
      <p:sp>
        <p:nvSpPr>
          <p:cNvPr id="4" name="Rechteck 3"/>
          <p:cNvSpPr/>
          <p:nvPr/>
        </p:nvSpPr>
        <p:spPr>
          <a:xfrm>
            <a:off x="323528" y="1536605"/>
            <a:ext cx="3960440" cy="369332"/>
          </a:xfrm>
          <a:prstGeom prst="rect">
            <a:avLst/>
          </a:prstGeom>
          <a:ln w="19050">
            <a:solidFill>
              <a:schemeClr val="tx2">
                <a:lumMod val="75000"/>
              </a:schemeClr>
            </a:solidFill>
          </a:ln>
        </p:spPr>
        <p:txBody>
          <a:bodyPr wrap="square">
            <a:spAutoFit/>
          </a:bodyPr>
          <a:lstStyle/>
          <a:p>
            <a:pPr algn="ctr"/>
            <a:r>
              <a:rPr lang="de-DE" b="1" dirty="0" smtClean="0">
                <a:solidFill>
                  <a:srgbClr val="252525"/>
                </a:solidFill>
                <a:latin typeface="TabletGothic"/>
              </a:rPr>
              <a:t>OTC/FW-VK werden nicht gesenkt</a:t>
            </a:r>
            <a:endParaRPr lang="de-DE" dirty="0"/>
          </a:p>
        </p:txBody>
      </p:sp>
      <p:sp>
        <p:nvSpPr>
          <p:cNvPr id="5" name="Rechteck 4"/>
          <p:cNvSpPr/>
          <p:nvPr/>
        </p:nvSpPr>
        <p:spPr>
          <a:xfrm>
            <a:off x="4967952" y="1536605"/>
            <a:ext cx="3384376" cy="369332"/>
          </a:xfrm>
          <a:prstGeom prst="rect">
            <a:avLst/>
          </a:prstGeom>
          <a:ln w="19050">
            <a:solidFill>
              <a:schemeClr val="tx2">
                <a:lumMod val="75000"/>
              </a:schemeClr>
            </a:solidFill>
          </a:ln>
        </p:spPr>
        <p:txBody>
          <a:bodyPr wrap="square">
            <a:spAutoFit/>
          </a:bodyPr>
          <a:lstStyle/>
          <a:p>
            <a:pPr algn="ctr"/>
            <a:r>
              <a:rPr lang="de-DE" b="1" dirty="0" smtClean="0">
                <a:solidFill>
                  <a:srgbClr val="252525"/>
                </a:solidFill>
                <a:latin typeface="TabletGothic"/>
              </a:rPr>
              <a:t>OTC/FW-VK werden gesenkt</a:t>
            </a:r>
            <a:endParaRPr lang="de-DE" dirty="0"/>
          </a:p>
        </p:txBody>
      </p:sp>
      <p:sp>
        <p:nvSpPr>
          <p:cNvPr id="7" name="Rechteck 6"/>
          <p:cNvSpPr/>
          <p:nvPr/>
        </p:nvSpPr>
        <p:spPr>
          <a:xfrm>
            <a:off x="4788024" y="2088517"/>
            <a:ext cx="3888432" cy="923330"/>
          </a:xfrm>
          <a:prstGeom prst="rect">
            <a:avLst/>
          </a:prstGeom>
          <a:ln w="19050">
            <a:solidFill>
              <a:schemeClr val="tx2">
                <a:lumMod val="75000"/>
              </a:schemeClr>
            </a:solidFill>
          </a:ln>
        </p:spPr>
        <p:txBody>
          <a:bodyPr wrap="square">
            <a:spAutoFit/>
          </a:bodyPr>
          <a:lstStyle/>
          <a:p>
            <a:r>
              <a:rPr lang="de-DE" b="1" dirty="0">
                <a:solidFill>
                  <a:srgbClr val="252525"/>
                </a:solidFill>
                <a:latin typeface="TabletGothic"/>
              </a:rPr>
              <a:t>E</a:t>
            </a:r>
            <a:r>
              <a:rPr lang="de-DE" b="1" dirty="0" smtClean="0">
                <a:solidFill>
                  <a:srgbClr val="252525"/>
                </a:solidFill>
                <a:latin typeface="TabletGothic"/>
              </a:rPr>
              <a:t>s müssen wohl nicht alle Artikelauszeichnungen im Regal geändert werden. </a:t>
            </a:r>
          </a:p>
        </p:txBody>
      </p:sp>
      <p:sp>
        <p:nvSpPr>
          <p:cNvPr id="9" name="Rechteck 8"/>
          <p:cNvSpPr/>
          <p:nvPr/>
        </p:nvSpPr>
        <p:spPr>
          <a:xfrm>
            <a:off x="467544" y="4205473"/>
            <a:ext cx="8280920" cy="369332"/>
          </a:xfrm>
          <a:prstGeom prst="rect">
            <a:avLst/>
          </a:prstGeom>
          <a:ln w="19050">
            <a:noFill/>
          </a:ln>
        </p:spPr>
        <p:txBody>
          <a:bodyPr wrap="square">
            <a:spAutoFit/>
          </a:bodyPr>
          <a:lstStyle/>
          <a:p>
            <a:pPr algn="ctr"/>
            <a:r>
              <a:rPr lang="de-DE" b="1" dirty="0" smtClean="0">
                <a:solidFill>
                  <a:srgbClr val="252525"/>
                </a:solidFill>
                <a:latin typeface="TabletGothic"/>
              </a:rPr>
              <a:t>Im Vorfeld eine moderate Preiserhöhung in dem Bereich OC/FW ?</a:t>
            </a:r>
            <a:endParaRPr lang="de-DE" dirty="0"/>
          </a:p>
        </p:txBody>
      </p:sp>
      <p:sp>
        <p:nvSpPr>
          <p:cNvPr id="11" name="Rechteck 10"/>
          <p:cNvSpPr/>
          <p:nvPr/>
        </p:nvSpPr>
        <p:spPr>
          <a:xfrm>
            <a:off x="5148064" y="3158182"/>
            <a:ext cx="3168352" cy="923330"/>
          </a:xfrm>
          <a:prstGeom prst="rect">
            <a:avLst/>
          </a:prstGeom>
          <a:ln w="19050">
            <a:solidFill>
              <a:schemeClr val="tx2">
                <a:lumMod val="75000"/>
              </a:schemeClr>
            </a:solidFill>
          </a:ln>
        </p:spPr>
        <p:txBody>
          <a:bodyPr wrap="square">
            <a:spAutoFit/>
          </a:bodyPr>
          <a:lstStyle/>
          <a:p>
            <a:r>
              <a:rPr lang="de-DE" b="1" dirty="0" smtClean="0">
                <a:solidFill>
                  <a:srgbClr val="252525"/>
                </a:solidFill>
                <a:latin typeface="TabletGothic"/>
              </a:rPr>
              <a:t>Eine Weitergabe der </a:t>
            </a:r>
            <a:r>
              <a:rPr lang="de-DE" b="1" dirty="0" err="1" smtClean="0">
                <a:solidFill>
                  <a:srgbClr val="252525"/>
                </a:solidFill>
                <a:latin typeface="TabletGothic"/>
              </a:rPr>
              <a:t>USt</a:t>
            </a:r>
            <a:r>
              <a:rPr lang="de-DE" b="1" dirty="0" smtClean="0">
                <a:solidFill>
                  <a:srgbClr val="252525"/>
                </a:solidFill>
                <a:latin typeface="TabletGothic"/>
              </a:rPr>
              <a:t>-Absenkung führt nicht zu Gewinneinbußen.</a:t>
            </a:r>
          </a:p>
        </p:txBody>
      </p:sp>
      <p:sp>
        <p:nvSpPr>
          <p:cNvPr id="12" name="Rechteck 11"/>
          <p:cNvSpPr/>
          <p:nvPr/>
        </p:nvSpPr>
        <p:spPr>
          <a:xfrm>
            <a:off x="719572" y="3135940"/>
            <a:ext cx="3168352" cy="923330"/>
          </a:xfrm>
          <a:prstGeom prst="rect">
            <a:avLst/>
          </a:prstGeom>
          <a:ln w="19050">
            <a:solidFill>
              <a:schemeClr val="tx2">
                <a:lumMod val="75000"/>
              </a:schemeClr>
            </a:solidFill>
          </a:ln>
        </p:spPr>
        <p:txBody>
          <a:bodyPr wrap="square">
            <a:spAutoFit/>
          </a:bodyPr>
          <a:lstStyle/>
          <a:p>
            <a:r>
              <a:rPr lang="de-DE" b="1" dirty="0" smtClean="0">
                <a:solidFill>
                  <a:srgbClr val="252525"/>
                </a:solidFill>
                <a:latin typeface="TabletGothic"/>
              </a:rPr>
              <a:t>Beibehalten der Brutto-</a:t>
            </a:r>
            <a:r>
              <a:rPr lang="de-DE" b="1" dirty="0" err="1" smtClean="0">
                <a:solidFill>
                  <a:srgbClr val="252525"/>
                </a:solidFill>
                <a:latin typeface="TabletGothic"/>
              </a:rPr>
              <a:t>Ver</a:t>
            </a:r>
            <a:r>
              <a:rPr lang="de-DE" b="1" dirty="0" smtClean="0">
                <a:solidFill>
                  <a:srgbClr val="252525"/>
                </a:solidFill>
                <a:latin typeface="TabletGothic"/>
              </a:rPr>
              <a:t>-</a:t>
            </a:r>
            <a:r>
              <a:rPr lang="de-DE" b="1" dirty="0" err="1" smtClean="0">
                <a:solidFill>
                  <a:srgbClr val="252525"/>
                </a:solidFill>
                <a:latin typeface="TabletGothic"/>
              </a:rPr>
              <a:t>kaufspreise</a:t>
            </a:r>
            <a:r>
              <a:rPr lang="de-DE" b="1" dirty="0" smtClean="0">
                <a:solidFill>
                  <a:srgbClr val="252525"/>
                </a:solidFill>
                <a:latin typeface="TabletGothic"/>
              </a:rPr>
              <a:t> führt zur Gewinnerhöhung.</a:t>
            </a:r>
          </a:p>
        </p:txBody>
      </p:sp>
    </p:spTree>
    <p:extLst>
      <p:ext uri="{BB962C8B-B14F-4D97-AF65-F5344CB8AC3E}">
        <p14:creationId xmlns:p14="http://schemas.microsoft.com/office/powerpoint/2010/main" val="137004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4"/>
          <p:cNvSpPr txBox="1">
            <a:spLocks noChangeArrowheads="1"/>
          </p:cNvSpPr>
          <p:nvPr/>
        </p:nvSpPr>
        <p:spPr bwMode="auto">
          <a:xfrm>
            <a:off x="1547664" y="522712"/>
            <a:ext cx="3943350" cy="6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eaLnBrk="1" hangingPunct="1">
              <a:buClr>
                <a:srgbClr val="003366"/>
              </a:buClr>
              <a:buFont typeface="Wingdings" pitchFamily="2" charset="2"/>
              <a:defRPr sz="2000" b="1">
                <a:latin typeface="Arial" pitchFamily="34" charset="0"/>
                <a:cs typeface="Arial" pitchFamily="34" charset="0"/>
              </a:defRPr>
            </a:lvl1pPr>
            <a:lvl2pPr marL="742950" indent="-285750" eaLnBrk="0" hangingPunct="0">
              <a:spcBef>
                <a:spcPct val="20000"/>
              </a:spcBef>
              <a:buClr>
                <a:srgbClr val="003366"/>
              </a:buClr>
              <a:buFont typeface="Wingdings" pitchFamily="2" charset="2"/>
              <a:buChar char="Ø"/>
              <a:defRPr sz="1200">
                <a:latin typeface="Arial" pitchFamily="34" charset="0"/>
                <a:cs typeface="Arial" pitchFamily="34" charset="0"/>
              </a:defRPr>
            </a:lvl2pPr>
            <a:lvl3pPr marL="1143000" indent="-228600" eaLnBrk="0" hangingPunct="0">
              <a:spcBef>
                <a:spcPct val="20000"/>
              </a:spcBef>
              <a:buClr>
                <a:srgbClr val="003366"/>
              </a:buClr>
              <a:buChar char="-"/>
              <a:defRPr sz="1200">
                <a:latin typeface="Arial" pitchFamily="34" charset="0"/>
                <a:cs typeface="Arial" pitchFamily="34" charset="0"/>
              </a:defRPr>
            </a:lvl3pPr>
            <a:lvl4pPr marL="1600200" indent="-228600" eaLnBrk="0" hangingPunct="0">
              <a:spcBef>
                <a:spcPct val="20000"/>
              </a:spcBef>
              <a:buChar char="–"/>
              <a:defRPr sz="1200">
                <a:latin typeface="Arial" pitchFamily="34" charset="0"/>
                <a:cs typeface="Arial" pitchFamily="34" charset="0"/>
              </a:defRPr>
            </a:lvl4pPr>
            <a:lvl5pPr marL="2057400" indent="-228600" eaLnBrk="0" hangingPunct="0">
              <a:spcBef>
                <a:spcPct val="20000"/>
              </a:spcBef>
              <a:defRPr sz="1200">
                <a:latin typeface="Arial" pitchFamily="34" charset="0"/>
                <a:cs typeface="Arial" pitchFamily="34" charset="0"/>
              </a:defRPr>
            </a:lvl5pPr>
            <a:lvl6pPr marL="2514600" indent="-228600" eaLnBrk="0" fontAlgn="base" hangingPunct="0">
              <a:spcBef>
                <a:spcPct val="20000"/>
              </a:spcBef>
              <a:spcAft>
                <a:spcPct val="0"/>
              </a:spcAft>
              <a:defRPr sz="1200">
                <a:latin typeface="Arial" pitchFamily="34" charset="0"/>
                <a:cs typeface="Arial" pitchFamily="34" charset="0"/>
              </a:defRPr>
            </a:lvl6pPr>
            <a:lvl7pPr marL="2971800" indent="-228600" eaLnBrk="0" fontAlgn="base" hangingPunct="0">
              <a:spcBef>
                <a:spcPct val="20000"/>
              </a:spcBef>
              <a:spcAft>
                <a:spcPct val="0"/>
              </a:spcAft>
              <a:defRPr sz="1200">
                <a:latin typeface="Arial" pitchFamily="34" charset="0"/>
                <a:cs typeface="Arial" pitchFamily="34" charset="0"/>
              </a:defRPr>
            </a:lvl7pPr>
            <a:lvl8pPr marL="3429000" indent="-228600" eaLnBrk="0" fontAlgn="base" hangingPunct="0">
              <a:spcBef>
                <a:spcPct val="20000"/>
              </a:spcBef>
              <a:spcAft>
                <a:spcPct val="0"/>
              </a:spcAft>
              <a:defRPr sz="1200">
                <a:latin typeface="Arial" pitchFamily="34" charset="0"/>
                <a:cs typeface="Arial" pitchFamily="34" charset="0"/>
              </a:defRPr>
            </a:lvl8pPr>
            <a:lvl9pPr marL="3886200" indent="-228600" eaLnBrk="0" fontAlgn="base" hangingPunct="0">
              <a:spcBef>
                <a:spcPct val="20000"/>
              </a:spcBef>
              <a:spcAft>
                <a:spcPct val="0"/>
              </a:spcAft>
              <a:defRPr sz="1200">
                <a:latin typeface="Arial" pitchFamily="34" charset="0"/>
                <a:cs typeface="Arial" pitchFamily="34" charset="0"/>
              </a:defRPr>
            </a:lvl9pPr>
          </a:lstStyle>
          <a:p>
            <a:endParaRPr lang="de-DE" altLang="de-DE" sz="1350" dirty="0">
              <a:solidFill>
                <a:schemeClr val="tx2">
                  <a:lumMod val="75000"/>
                </a:schemeClr>
              </a:solidFill>
            </a:endParaRPr>
          </a:p>
        </p:txBody>
      </p:sp>
      <p:grpSp>
        <p:nvGrpSpPr>
          <p:cNvPr id="4" name="Gruppieren 3"/>
          <p:cNvGrpSpPr/>
          <p:nvPr/>
        </p:nvGrpSpPr>
        <p:grpSpPr>
          <a:xfrm>
            <a:off x="331123" y="789552"/>
            <a:ext cx="6941177" cy="3232496"/>
            <a:chOff x="363576" y="1340767"/>
            <a:chExt cx="7808824" cy="4222910"/>
          </a:xfrm>
        </p:grpSpPr>
        <p:sp>
          <p:nvSpPr>
            <p:cNvPr id="5" name="Rechteck 4"/>
            <p:cNvSpPr/>
            <p:nvPr/>
          </p:nvSpPr>
          <p:spPr>
            <a:xfrm>
              <a:off x="395537" y="1340767"/>
              <a:ext cx="2065730" cy="40215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a:p>
              <a:pPr algn="ctr"/>
              <a:endParaRPr lang="de-DE" sz="1350" dirty="0"/>
            </a:p>
            <a:p>
              <a:pPr algn="ctr"/>
              <a:endParaRPr lang="de-DE" sz="1350" dirty="0"/>
            </a:p>
            <a:p>
              <a:pPr algn="ctr"/>
              <a:endParaRPr lang="de-DE" sz="1350" dirty="0"/>
            </a:p>
            <a:p>
              <a:pPr algn="ctr"/>
              <a:endParaRPr lang="de-DE" sz="1350" dirty="0"/>
            </a:p>
            <a:p>
              <a:pPr algn="ctr"/>
              <a:endParaRPr lang="de-DE" sz="1350" dirty="0"/>
            </a:p>
            <a:p>
              <a:pPr algn="ctr"/>
              <a:endParaRPr lang="de-DE" sz="1350" dirty="0"/>
            </a:p>
          </p:txBody>
        </p:sp>
        <p:sp>
          <p:nvSpPr>
            <p:cNvPr id="6" name="Textfeld 5"/>
            <p:cNvSpPr txBox="1"/>
            <p:nvPr/>
          </p:nvSpPr>
          <p:spPr>
            <a:xfrm>
              <a:off x="363576" y="4357445"/>
              <a:ext cx="2088232" cy="1206232"/>
            </a:xfrm>
            <a:prstGeom prst="rect">
              <a:avLst/>
            </a:prstGeom>
            <a:noFill/>
          </p:spPr>
          <p:txBody>
            <a:bodyPr wrap="square" rtlCol="0">
              <a:spAutoFit/>
            </a:bodyPr>
            <a:lstStyle/>
            <a:p>
              <a:pPr algn="ctr"/>
              <a:endParaRPr lang="de-DE" sz="1350" dirty="0">
                <a:solidFill>
                  <a:schemeClr val="bg1"/>
                </a:solidFill>
                <a:latin typeface="Agency FB" panose="020B0503020202020204" pitchFamily="34" charset="0"/>
                <a:cs typeface="Arial" panose="020B0604020202020204" pitchFamily="34" charset="0"/>
              </a:endParaRPr>
            </a:p>
            <a:p>
              <a:pPr algn="ctr"/>
              <a:r>
                <a:rPr lang="de-DE" sz="1350" dirty="0">
                  <a:solidFill>
                    <a:schemeClr val="bg1"/>
                  </a:solidFill>
                  <a:latin typeface="Agency FB" panose="020B0503020202020204" pitchFamily="34" charset="0"/>
                  <a:cs typeface="Arial" panose="020B0604020202020204" pitchFamily="34" charset="0"/>
                </a:rPr>
                <a:t>Rainer Höfer</a:t>
              </a:r>
            </a:p>
            <a:p>
              <a:pPr algn="ctr"/>
              <a:r>
                <a:rPr lang="de-DE" sz="1350" dirty="0">
                  <a:solidFill>
                    <a:schemeClr val="bg1"/>
                  </a:solidFill>
                  <a:latin typeface="Agency FB" panose="020B0503020202020204" pitchFamily="34" charset="0"/>
                  <a:cs typeface="Arial" panose="020B0604020202020204" pitchFamily="34" charset="0"/>
                </a:rPr>
                <a:t>rainer.hoefer@dr-sup.de</a:t>
              </a:r>
              <a:br>
                <a:rPr lang="de-DE" sz="1350" dirty="0">
                  <a:solidFill>
                    <a:schemeClr val="bg1"/>
                  </a:solidFill>
                  <a:latin typeface="Agency FB" panose="020B0503020202020204" pitchFamily="34" charset="0"/>
                  <a:cs typeface="Arial" panose="020B0604020202020204" pitchFamily="34" charset="0"/>
                </a:rPr>
              </a:br>
              <a:endParaRPr lang="de-DE" sz="1350" dirty="0">
                <a:solidFill>
                  <a:schemeClr val="bg1"/>
                </a:solidFill>
                <a:latin typeface="Agency FB" panose="020B0503020202020204" pitchFamily="34" charset="0"/>
                <a:cs typeface="Arial" panose="020B0604020202020204" pitchFamily="34" charset="0"/>
              </a:endParaRPr>
            </a:p>
          </p:txBody>
        </p:sp>
        <p:sp>
          <p:nvSpPr>
            <p:cNvPr id="8" name="Textfeld 7"/>
            <p:cNvSpPr txBox="1"/>
            <p:nvPr/>
          </p:nvSpPr>
          <p:spPr>
            <a:xfrm>
              <a:off x="2699791" y="1412775"/>
              <a:ext cx="5472609" cy="2593398"/>
            </a:xfrm>
            <a:prstGeom prst="rect">
              <a:avLst/>
            </a:prstGeom>
            <a:noFill/>
          </p:spPr>
          <p:txBody>
            <a:bodyPr wrap="square" rtlCol="0">
              <a:spAutoFit/>
            </a:bodyPr>
            <a:lstStyle/>
            <a:p>
              <a:r>
                <a:rPr lang="de-DE" sz="1500" b="1" dirty="0">
                  <a:solidFill>
                    <a:schemeClr val="tx2">
                      <a:lumMod val="75000"/>
                    </a:schemeClr>
                  </a:solidFill>
                  <a:latin typeface="Agency FB" panose="020B0503020202020204" pitchFamily="34" charset="0"/>
                  <a:cs typeface="Arial" panose="020B0604020202020204" pitchFamily="34" charset="0"/>
                </a:rPr>
                <a:t>Dipl. Finanzwirt, Rechtsanwalt und Partner bei Dr. Schmidt und Partner</a:t>
              </a:r>
              <a:endParaRPr lang="de-DE" sz="1500" dirty="0">
                <a:solidFill>
                  <a:schemeClr val="tx2">
                    <a:lumMod val="75000"/>
                  </a:schemeClr>
                </a:solidFill>
                <a:latin typeface="Agency FB" panose="020B0503020202020204" pitchFamily="34" charset="0"/>
                <a:cs typeface="Arial" panose="020B0604020202020204" pitchFamily="34" charset="0"/>
              </a:endParaRPr>
            </a:p>
            <a:p>
              <a:endParaRPr lang="de-DE" sz="1500" b="1" dirty="0">
                <a:solidFill>
                  <a:schemeClr val="tx2">
                    <a:lumMod val="75000"/>
                  </a:schemeClr>
                </a:solidFill>
                <a:latin typeface="Agency FB" panose="020B0503020202020204" pitchFamily="34" charset="0"/>
                <a:cs typeface="Arial" panose="020B0604020202020204" pitchFamily="34" charset="0"/>
              </a:endParaRPr>
            </a:p>
            <a:p>
              <a:r>
                <a:rPr lang="de-DE" sz="1500" b="1" dirty="0">
                  <a:solidFill>
                    <a:schemeClr val="tx2">
                      <a:lumMod val="75000"/>
                    </a:schemeClr>
                  </a:solidFill>
                  <a:latin typeface="Agency FB" panose="020B0503020202020204" pitchFamily="34" charset="0"/>
                  <a:cs typeface="Arial" panose="020B0604020202020204" pitchFamily="34" charset="0"/>
                </a:rPr>
                <a:t>Beratungsschwerpunkte</a:t>
              </a:r>
              <a:r>
                <a:rPr lang="de-DE" sz="1500" dirty="0">
                  <a:solidFill>
                    <a:schemeClr val="tx2">
                      <a:lumMod val="75000"/>
                    </a:schemeClr>
                  </a:solidFill>
                  <a:latin typeface="Agency FB" panose="020B0503020202020204" pitchFamily="34" charset="0"/>
                  <a:cs typeface="Arial" panose="020B0604020202020204" pitchFamily="34" charset="0"/>
                </a:rPr>
                <a:t>:</a:t>
              </a:r>
            </a:p>
            <a:p>
              <a:r>
                <a:rPr lang="de-DE" sz="1500" dirty="0">
                  <a:solidFill>
                    <a:schemeClr val="tx2">
                      <a:lumMod val="75000"/>
                    </a:schemeClr>
                  </a:solidFill>
                  <a:latin typeface="Agency FB" panose="020B0503020202020204" pitchFamily="34" charset="0"/>
                  <a:cs typeface="Arial" panose="020B0604020202020204" pitchFamily="34" charset="0"/>
                </a:rPr>
                <a:t>• Steuerberatung für Apotheken und Ärzte</a:t>
              </a:r>
            </a:p>
            <a:p>
              <a:r>
                <a:rPr lang="de-DE" sz="1500" dirty="0">
                  <a:solidFill>
                    <a:schemeClr val="tx2">
                      <a:lumMod val="75000"/>
                    </a:schemeClr>
                  </a:solidFill>
                  <a:latin typeface="Agency FB" panose="020B0503020202020204" pitchFamily="34" charset="0"/>
                  <a:cs typeface="Arial" panose="020B0604020202020204" pitchFamily="34" charset="0"/>
                </a:rPr>
                <a:t>• Existenzgründerberatung</a:t>
              </a:r>
            </a:p>
            <a:p>
              <a:r>
                <a:rPr lang="de-DE" sz="1500" dirty="0">
                  <a:solidFill>
                    <a:schemeClr val="tx2">
                      <a:lumMod val="75000"/>
                    </a:schemeClr>
                  </a:solidFill>
                  <a:latin typeface="Agency FB" panose="020B0503020202020204" pitchFamily="34" charset="0"/>
                  <a:cs typeface="Arial" panose="020B0604020202020204" pitchFamily="34" charset="0"/>
                </a:rPr>
                <a:t>• Unternehmensnachfolgegestaltung</a:t>
              </a:r>
            </a:p>
            <a:p>
              <a:r>
                <a:rPr lang="de-DE" sz="1500" dirty="0">
                  <a:solidFill>
                    <a:schemeClr val="tx2">
                      <a:lumMod val="75000"/>
                    </a:schemeClr>
                  </a:solidFill>
                  <a:latin typeface="Agency FB" panose="020B0503020202020204" pitchFamily="34" charset="0"/>
                  <a:cs typeface="Arial" panose="020B0604020202020204" pitchFamily="34" charset="0"/>
                </a:rPr>
                <a:t>• Vertragsrecht</a:t>
              </a:r>
            </a:p>
            <a:p>
              <a:endParaRPr lang="de-DE" sz="900" dirty="0">
                <a:solidFill>
                  <a:schemeClr val="tx2">
                    <a:lumMod val="75000"/>
                  </a:schemeClr>
                </a:solidFill>
                <a:latin typeface="Frutiger LT Com 57 Condensed"/>
              </a:endParaRPr>
            </a:p>
            <a:p>
              <a:endParaRPr lang="de-DE" sz="900" dirty="0">
                <a:solidFill>
                  <a:schemeClr val="tx2">
                    <a:lumMod val="75000"/>
                  </a:schemeClr>
                </a:solidFill>
                <a:latin typeface="Frutiger LT Com 57 Condensed"/>
              </a:endParaRPr>
            </a:p>
          </p:txBody>
        </p:sp>
      </p:grpSp>
      <p:pic>
        <p:nvPicPr>
          <p:cNvPr id="4098" name="Picture 2" descr="R:\Bilder Mitarbeiter_Stb. etc\1_Beraterfotos Juli 18 Einzeln und Gruppen überarbeitet\Beraterfotos  2018\DSC_4178 Höfer Trep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546" y="933310"/>
            <a:ext cx="1543361" cy="231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9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„Handlungsempfehlung“ zum Verkaufspreis </a:t>
            </a:r>
            <a:endParaRPr lang="de-DE" sz="2000" b="1" dirty="0">
              <a:solidFill>
                <a:schemeClr val="bg1"/>
              </a:solidFill>
            </a:endParaRPr>
          </a:p>
        </p:txBody>
      </p:sp>
      <p:sp>
        <p:nvSpPr>
          <p:cNvPr id="2" name="Textfeld 1"/>
          <p:cNvSpPr txBox="1"/>
          <p:nvPr/>
        </p:nvSpPr>
        <p:spPr>
          <a:xfrm>
            <a:off x="2195736" y="2139702"/>
            <a:ext cx="4320479" cy="923330"/>
          </a:xfrm>
          <a:prstGeom prst="rect">
            <a:avLst/>
          </a:prstGeom>
          <a:noFill/>
          <a:ln w="57150">
            <a:solidFill>
              <a:schemeClr val="tx2">
                <a:lumMod val="75000"/>
              </a:schemeClr>
            </a:solidFill>
          </a:ln>
        </p:spPr>
        <p:txBody>
          <a:bodyPr wrap="square" rtlCol="0">
            <a:spAutoFit/>
          </a:bodyPr>
          <a:lstStyle/>
          <a:p>
            <a:r>
              <a:rPr lang="de-DE" dirty="0" smtClean="0"/>
              <a:t>Selbstverständlich geben wir die Absenkung der Umsatzsteuer auf 16 % an Sie weiter.</a:t>
            </a:r>
          </a:p>
          <a:p>
            <a:endParaRPr lang="de-DE" dirty="0"/>
          </a:p>
        </p:txBody>
      </p:sp>
      <p:sp>
        <p:nvSpPr>
          <p:cNvPr id="4" name="Textfeld 3"/>
          <p:cNvSpPr txBox="1"/>
          <p:nvPr/>
        </p:nvSpPr>
        <p:spPr>
          <a:xfrm>
            <a:off x="3995936" y="2693700"/>
            <a:ext cx="2664296" cy="369332"/>
          </a:xfrm>
          <a:prstGeom prst="rect">
            <a:avLst/>
          </a:prstGeom>
          <a:noFill/>
        </p:spPr>
        <p:txBody>
          <a:bodyPr wrap="square" rtlCol="0">
            <a:spAutoFit/>
          </a:bodyPr>
          <a:lstStyle/>
          <a:p>
            <a:r>
              <a:rPr lang="de-DE" dirty="0" smtClean="0"/>
              <a:t>Ihr Team der </a:t>
            </a:r>
            <a:r>
              <a:rPr lang="de-DE" dirty="0" smtClean="0">
                <a:solidFill>
                  <a:srgbClr val="FF0000"/>
                </a:solidFill>
              </a:rPr>
              <a:t>A</a:t>
            </a:r>
            <a:r>
              <a:rPr lang="de-DE" dirty="0" smtClean="0"/>
              <a:t>-Apotheke</a:t>
            </a:r>
            <a:endParaRPr lang="de-DE" dirty="0"/>
          </a:p>
        </p:txBody>
      </p:sp>
      <p:sp>
        <p:nvSpPr>
          <p:cNvPr id="7" name="Textfeld 6"/>
          <p:cNvSpPr txBox="1"/>
          <p:nvPr/>
        </p:nvSpPr>
        <p:spPr>
          <a:xfrm>
            <a:off x="1331640" y="3567475"/>
            <a:ext cx="2304256" cy="646331"/>
          </a:xfrm>
          <a:prstGeom prst="rect">
            <a:avLst/>
          </a:prstGeom>
          <a:noFill/>
          <a:ln w="57150">
            <a:solidFill>
              <a:schemeClr val="tx2">
                <a:lumMod val="75000"/>
              </a:schemeClr>
            </a:solidFill>
          </a:ln>
        </p:spPr>
        <p:txBody>
          <a:bodyPr wrap="square" rtlCol="0">
            <a:spAutoFit/>
          </a:bodyPr>
          <a:lstStyle/>
          <a:p>
            <a:r>
              <a:rPr lang="de-DE" dirty="0" smtClean="0"/>
              <a:t>Die Preise sind bereits</a:t>
            </a:r>
          </a:p>
          <a:p>
            <a:pPr algn="ctr"/>
            <a:r>
              <a:rPr lang="de-DE" dirty="0" smtClean="0"/>
              <a:t>herabgesetzt.</a:t>
            </a:r>
          </a:p>
        </p:txBody>
      </p:sp>
      <p:sp>
        <p:nvSpPr>
          <p:cNvPr id="9" name="Textfeld 8"/>
          <p:cNvSpPr txBox="1"/>
          <p:nvPr/>
        </p:nvSpPr>
        <p:spPr>
          <a:xfrm>
            <a:off x="3923928" y="3617030"/>
            <a:ext cx="720080" cy="369332"/>
          </a:xfrm>
          <a:prstGeom prst="rect">
            <a:avLst/>
          </a:prstGeom>
          <a:noFill/>
        </p:spPr>
        <p:txBody>
          <a:bodyPr wrap="square" rtlCol="0">
            <a:spAutoFit/>
          </a:bodyPr>
          <a:lstStyle/>
          <a:p>
            <a:r>
              <a:rPr lang="de-DE" dirty="0" smtClean="0"/>
              <a:t>oder</a:t>
            </a:r>
            <a:endParaRPr lang="de-DE" dirty="0"/>
          </a:p>
        </p:txBody>
      </p:sp>
      <p:sp>
        <p:nvSpPr>
          <p:cNvPr id="10" name="Textfeld 9"/>
          <p:cNvSpPr txBox="1"/>
          <p:nvPr/>
        </p:nvSpPr>
        <p:spPr>
          <a:xfrm>
            <a:off x="4932040" y="3440145"/>
            <a:ext cx="2304256" cy="923330"/>
          </a:xfrm>
          <a:prstGeom prst="rect">
            <a:avLst/>
          </a:prstGeom>
          <a:noFill/>
          <a:ln w="57150">
            <a:solidFill>
              <a:schemeClr val="tx2">
                <a:lumMod val="75000"/>
              </a:schemeClr>
            </a:solidFill>
          </a:ln>
        </p:spPr>
        <p:txBody>
          <a:bodyPr wrap="square" rtlCol="0">
            <a:spAutoFit/>
          </a:bodyPr>
          <a:lstStyle/>
          <a:p>
            <a:pPr algn="ctr"/>
            <a:r>
              <a:rPr lang="de-DE" dirty="0" smtClean="0"/>
              <a:t>Sie erhalten an der Kasse 3 % Abschlag für die Umsatzsteuer.</a:t>
            </a:r>
          </a:p>
        </p:txBody>
      </p:sp>
    </p:spTree>
    <p:extLst>
      <p:ext uri="{BB962C8B-B14F-4D97-AF65-F5344CB8AC3E}">
        <p14:creationId xmlns:p14="http://schemas.microsoft.com/office/powerpoint/2010/main" val="284173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Apotheken-Mietvertrag mit Umsatzsteuer:</a:t>
            </a:r>
            <a:endParaRPr lang="de-DE" sz="2000" b="1" dirty="0">
              <a:solidFill>
                <a:schemeClr val="bg1"/>
              </a:solidFill>
            </a:endParaRPr>
          </a:p>
        </p:txBody>
      </p:sp>
      <p:sp>
        <p:nvSpPr>
          <p:cNvPr id="4" name="Rechteck 3"/>
          <p:cNvSpPr/>
          <p:nvPr/>
        </p:nvSpPr>
        <p:spPr>
          <a:xfrm>
            <a:off x="589175" y="1742694"/>
            <a:ext cx="7200800" cy="369332"/>
          </a:xfrm>
          <a:prstGeom prst="rect">
            <a:avLst/>
          </a:prstGeom>
        </p:spPr>
        <p:txBody>
          <a:bodyPr wrap="square">
            <a:spAutoFit/>
          </a:bodyPr>
          <a:lstStyle/>
          <a:p>
            <a:r>
              <a:rPr lang="de-DE" b="1" dirty="0" smtClean="0">
                <a:solidFill>
                  <a:srgbClr val="252525"/>
                </a:solidFill>
                <a:latin typeface="TabletGothic"/>
              </a:rPr>
              <a:t>!!! </a:t>
            </a:r>
            <a:r>
              <a:rPr lang="de-DE" b="1" dirty="0" smtClean="0">
                <a:solidFill>
                  <a:schemeClr val="accent2"/>
                </a:solidFill>
                <a:latin typeface="TabletGothic"/>
              </a:rPr>
              <a:t>ACHTUNG</a:t>
            </a:r>
            <a:r>
              <a:rPr lang="de-DE" b="1" dirty="0" smtClean="0">
                <a:solidFill>
                  <a:srgbClr val="252525"/>
                </a:solidFill>
                <a:latin typeface="TabletGothic"/>
              </a:rPr>
              <a:t> !!!</a:t>
            </a:r>
          </a:p>
        </p:txBody>
      </p:sp>
      <p:sp>
        <p:nvSpPr>
          <p:cNvPr id="5" name="Rechteck 4"/>
          <p:cNvSpPr/>
          <p:nvPr/>
        </p:nvSpPr>
        <p:spPr>
          <a:xfrm>
            <a:off x="608360" y="2265700"/>
            <a:ext cx="7200800" cy="646331"/>
          </a:xfrm>
          <a:prstGeom prst="rect">
            <a:avLst/>
          </a:prstGeom>
        </p:spPr>
        <p:txBody>
          <a:bodyPr wrap="square">
            <a:spAutoFit/>
          </a:bodyPr>
          <a:lstStyle/>
          <a:p>
            <a:r>
              <a:rPr lang="de-DE" b="1" dirty="0" smtClean="0">
                <a:solidFill>
                  <a:srgbClr val="252525"/>
                </a:solidFill>
                <a:latin typeface="TabletGothic"/>
              </a:rPr>
              <a:t>Mietverträge für Apothekenbetriebsräume sind regelmäßig mit Umsatzsteuer vereinbart.  </a:t>
            </a:r>
          </a:p>
        </p:txBody>
      </p:sp>
      <p:sp>
        <p:nvSpPr>
          <p:cNvPr id="7" name="Rechteck 6"/>
          <p:cNvSpPr/>
          <p:nvPr/>
        </p:nvSpPr>
        <p:spPr>
          <a:xfrm>
            <a:off x="608360" y="2980241"/>
            <a:ext cx="7200800" cy="923330"/>
          </a:xfrm>
          <a:prstGeom prst="rect">
            <a:avLst/>
          </a:prstGeom>
        </p:spPr>
        <p:txBody>
          <a:bodyPr wrap="square">
            <a:spAutoFit/>
          </a:bodyPr>
          <a:lstStyle/>
          <a:p>
            <a:r>
              <a:rPr lang="de-DE" b="1" dirty="0" smtClean="0">
                <a:solidFill>
                  <a:srgbClr val="252525"/>
                </a:solidFill>
                <a:latin typeface="TabletGothic"/>
              </a:rPr>
              <a:t>Dabei handelt es sich um Dauerschuldverträge. Regelmäßig wird hier durch den Mieter eine Dauerüberweisung genutzt, um die monatliche Miete zu zahlen. </a:t>
            </a:r>
          </a:p>
        </p:txBody>
      </p:sp>
      <p:sp>
        <p:nvSpPr>
          <p:cNvPr id="8" name="Rechteck 7"/>
          <p:cNvSpPr/>
          <p:nvPr/>
        </p:nvSpPr>
        <p:spPr>
          <a:xfrm>
            <a:off x="629477" y="3976395"/>
            <a:ext cx="7200800" cy="646331"/>
          </a:xfrm>
          <a:prstGeom prst="rect">
            <a:avLst/>
          </a:prstGeom>
        </p:spPr>
        <p:txBody>
          <a:bodyPr wrap="square">
            <a:spAutoFit/>
          </a:bodyPr>
          <a:lstStyle/>
          <a:p>
            <a:r>
              <a:rPr lang="de-DE" b="1" dirty="0" smtClean="0">
                <a:solidFill>
                  <a:srgbClr val="252525"/>
                </a:solidFill>
                <a:latin typeface="TabletGothic"/>
              </a:rPr>
              <a:t>Für die Dauer der Umsatzsteuerabsenkung verändert sich der Zahlbetrag.</a:t>
            </a:r>
          </a:p>
        </p:txBody>
      </p:sp>
    </p:spTree>
    <p:extLst>
      <p:ext uri="{BB962C8B-B14F-4D97-AF65-F5344CB8AC3E}">
        <p14:creationId xmlns:p14="http://schemas.microsoft.com/office/powerpoint/2010/main" val="353471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Beispiel zum Apotheken-Mietvertrag mit Umsatzsteuer:</a:t>
            </a:r>
            <a:endParaRPr lang="de-DE" sz="2000" b="1" dirty="0">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852996052"/>
              </p:ext>
            </p:extLst>
          </p:nvPr>
        </p:nvGraphicFramePr>
        <p:xfrm>
          <a:off x="899592" y="1666068"/>
          <a:ext cx="6095999" cy="2860040"/>
        </p:xfrm>
        <a:graphic>
          <a:graphicData uri="http://schemas.openxmlformats.org/drawingml/2006/table">
            <a:tbl>
              <a:tblPr firstRow="1" bandRow="1">
                <a:tableStyleId>{5C22544A-7EE6-4342-B048-85BDC9FD1C3A}</a:tableStyleId>
              </a:tblPr>
              <a:tblGrid>
                <a:gridCol w="2736304"/>
                <a:gridCol w="1080120"/>
                <a:gridCol w="1178717"/>
                <a:gridCol w="1100858"/>
              </a:tblGrid>
              <a:tr h="149736">
                <a:tc>
                  <a:txBody>
                    <a:bodyPr/>
                    <a:lstStyle/>
                    <a:p>
                      <a:endParaRPr lang="de-DE" dirty="0"/>
                    </a:p>
                  </a:txBody>
                  <a:tcPr>
                    <a:solidFill>
                      <a:schemeClr val="tx2">
                        <a:lumMod val="75000"/>
                      </a:schemeClr>
                    </a:solidFill>
                  </a:tcPr>
                </a:tc>
                <a:tc>
                  <a:txBody>
                    <a:bodyPr/>
                    <a:lstStyle/>
                    <a:p>
                      <a:pPr algn="ctr"/>
                      <a:r>
                        <a:rPr lang="de-DE" dirty="0" smtClean="0"/>
                        <a:t>bis Juni</a:t>
                      </a:r>
                      <a:r>
                        <a:rPr lang="de-DE" baseline="0" dirty="0" smtClean="0"/>
                        <a:t> 2020</a:t>
                      </a:r>
                      <a:endParaRPr lang="de-DE" dirty="0"/>
                    </a:p>
                  </a:txBody>
                  <a:tcPr>
                    <a:solidFill>
                      <a:schemeClr val="tx2">
                        <a:lumMod val="75000"/>
                      </a:schemeClr>
                    </a:solidFill>
                  </a:tcPr>
                </a:tc>
                <a:tc>
                  <a:txBody>
                    <a:bodyPr/>
                    <a:lstStyle/>
                    <a:p>
                      <a:pPr algn="ctr"/>
                      <a:r>
                        <a:rPr lang="de-DE" dirty="0" smtClean="0"/>
                        <a:t>Juli</a:t>
                      </a:r>
                      <a:r>
                        <a:rPr lang="de-DE" baseline="0" dirty="0" smtClean="0"/>
                        <a:t> – Dezember </a:t>
                      </a:r>
                      <a:endParaRPr lang="de-DE" dirty="0"/>
                    </a:p>
                  </a:txBody>
                  <a:tcPr>
                    <a:solidFill>
                      <a:schemeClr val="tx2">
                        <a:lumMod val="75000"/>
                      </a:schemeClr>
                    </a:solidFill>
                  </a:tcPr>
                </a:tc>
                <a:tc>
                  <a:txBody>
                    <a:bodyPr/>
                    <a:lstStyle/>
                    <a:p>
                      <a:pPr algn="ctr"/>
                      <a:r>
                        <a:rPr lang="de-DE" dirty="0" smtClean="0"/>
                        <a:t>ab Januar 2021</a:t>
                      </a:r>
                      <a:endParaRPr lang="de-DE" dirty="0"/>
                    </a:p>
                  </a:txBody>
                  <a:tcPr>
                    <a:solidFill>
                      <a:schemeClr val="tx2">
                        <a:lumMod val="75000"/>
                      </a:schemeClr>
                    </a:solidFill>
                  </a:tcPr>
                </a:tc>
              </a:tr>
              <a:tr h="149736">
                <a:tc>
                  <a:txBody>
                    <a:bodyPr/>
                    <a:lstStyle/>
                    <a:p>
                      <a:r>
                        <a:rPr lang="de-DE" dirty="0" smtClean="0">
                          <a:solidFill>
                            <a:schemeClr val="bg1"/>
                          </a:solidFill>
                        </a:rPr>
                        <a:t>Umsatzsteuersatz</a:t>
                      </a:r>
                      <a:endParaRPr lang="de-DE" dirty="0">
                        <a:solidFill>
                          <a:schemeClr val="bg1"/>
                        </a:solidFill>
                      </a:endParaRPr>
                    </a:p>
                  </a:txBody>
                  <a:tcPr>
                    <a:solidFill>
                      <a:schemeClr val="tx2">
                        <a:lumMod val="75000"/>
                      </a:schemeClr>
                    </a:solidFill>
                  </a:tcPr>
                </a:tc>
                <a:tc>
                  <a:txBody>
                    <a:bodyPr/>
                    <a:lstStyle/>
                    <a:p>
                      <a:pPr algn="ctr"/>
                      <a:r>
                        <a:rPr lang="de-DE" dirty="0" smtClean="0">
                          <a:solidFill>
                            <a:schemeClr val="bg1"/>
                          </a:solidFill>
                        </a:rPr>
                        <a:t>19 %</a:t>
                      </a:r>
                      <a:endParaRPr lang="de-DE" dirty="0">
                        <a:solidFill>
                          <a:schemeClr val="bg1"/>
                        </a:solidFill>
                      </a:endParaRPr>
                    </a:p>
                  </a:txBody>
                  <a:tcPr>
                    <a:solidFill>
                      <a:schemeClr val="tx2">
                        <a:lumMod val="75000"/>
                      </a:schemeClr>
                    </a:solidFill>
                  </a:tcPr>
                </a:tc>
                <a:tc>
                  <a:txBody>
                    <a:bodyPr/>
                    <a:lstStyle/>
                    <a:p>
                      <a:pPr algn="ctr"/>
                      <a:r>
                        <a:rPr lang="de-DE" dirty="0" smtClean="0">
                          <a:solidFill>
                            <a:schemeClr val="bg1"/>
                          </a:solidFill>
                        </a:rPr>
                        <a:t>16 %</a:t>
                      </a:r>
                      <a:endParaRPr lang="de-DE" dirty="0">
                        <a:solidFill>
                          <a:schemeClr val="bg1"/>
                        </a:solidFill>
                      </a:endParaRPr>
                    </a:p>
                  </a:txBody>
                  <a:tcPr>
                    <a:solidFill>
                      <a:schemeClr val="tx2">
                        <a:lumMod val="75000"/>
                      </a:schemeClr>
                    </a:solidFill>
                  </a:tcPr>
                </a:tc>
                <a:tc>
                  <a:txBody>
                    <a:bodyPr/>
                    <a:lstStyle/>
                    <a:p>
                      <a:pPr algn="ctr"/>
                      <a:r>
                        <a:rPr lang="de-DE" dirty="0" smtClean="0">
                          <a:solidFill>
                            <a:schemeClr val="bg1"/>
                          </a:solidFill>
                        </a:rPr>
                        <a:t>19 %</a:t>
                      </a:r>
                      <a:endParaRPr lang="de-DE" dirty="0">
                        <a:solidFill>
                          <a:schemeClr val="bg1"/>
                        </a:solidFill>
                      </a:endParaRPr>
                    </a:p>
                  </a:txBody>
                  <a:tcPr>
                    <a:solidFill>
                      <a:schemeClr val="tx2">
                        <a:lumMod val="75000"/>
                      </a:schemeClr>
                    </a:solidFill>
                  </a:tcPr>
                </a:tc>
              </a:tr>
              <a:tr h="370840">
                <a:tc>
                  <a:txBody>
                    <a:bodyPr/>
                    <a:lstStyle/>
                    <a:p>
                      <a:r>
                        <a:rPr lang="de-DE" dirty="0" smtClean="0"/>
                        <a:t>Kaltmiete</a:t>
                      </a:r>
                      <a:endParaRPr lang="de-DE" dirty="0"/>
                    </a:p>
                  </a:txBody>
                  <a:tcPr/>
                </a:tc>
                <a:tc>
                  <a:txBody>
                    <a:bodyPr/>
                    <a:lstStyle/>
                    <a:p>
                      <a:pPr algn="r"/>
                      <a:r>
                        <a:rPr lang="de-DE" dirty="0" smtClean="0"/>
                        <a:t>2.500,00</a:t>
                      </a:r>
                      <a:endParaRPr lang="de-DE"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smtClean="0"/>
                        <a:t>2.500,00</a:t>
                      </a:r>
                    </a:p>
                  </a:txBody>
                  <a:tcPr/>
                </a:tc>
                <a:tc>
                  <a:txBody>
                    <a:bodyPr/>
                    <a:lstStyle/>
                    <a:p>
                      <a:pPr algn="r"/>
                      <a:r>
                        <a:rPr lang="de-DE" dirty="0" smtClean="0"/>
                        <a:t>2.500,00</a:t>
                      </a:r>
                      <a:endParaRPr lang="de-DE" dirty="0"/>
                    </a:p>
                  </a:txBody>
                  <a:tcPr/>
                </a:tc>
              </a:tr>
              <a:tr h="370840">
                <a:tc>
                  <a:txBody>
                    <a:bodyPr/>
                    <a:lstStyle/>
                    <a:p>
                      <a:r>
                        <a:rPr lang="de-DE" dirty="0" smtClean="0"/>
                        <a:t>Nebenkosten-Abschlag</a:t>
                      </a:r>
                      <a:endParaRPr lang="de-DE" dirty="0"/>
                    </a:p>
                  </a:txBody>
                  <a:tcPr/>
                </a:tc>
                <a:tc>
                  <a:txBody>
                    <a:bodyPr/>
                    <a:lstStyle/>
                    <a:p>
                      <a:pPr algn="r"/>
                      <a:r>
                        <a:rPr lang="de-DE" dirty="0" smtClean="0"/>
                        <a:t>400,00</a:t>
                      </a:r>
                      <a:endParaRPr lang="de-DE" dirty="0"/>
                    </a:p>
                  </a:txBody>
                  <a:tcPr/>
                </a:tc>
                <a:tc>
                  <a:txBody>
                    <a:bodyPr/>
                    <a:lstStyle/>
                    <a:p>
                      <a:pPr algn="r"/>
                      <a:r>
                        <a:rPr lang="de-DE" dirty="0" smtClean="0"/>
                        <a:t>400,00</a:t>
                      </a:r>
                      <a:endParaRPr lang="de-DE" dirty="0"/>
                    </a:p>
                  </a:txBody>
                  <a:tcPr/>
                </a:tc>
                <a:tc>
                  <a:txBody>
                    <a:bodyPr/>
                    <a:lstStyle/>
                    <a:p>
                      <a:pPr algn="r"/>
                      <a:r>
                        <a:rPr lang="de-DE" dirty="0" smtClean="0"/>
                        <a:t>400,00</a:t>
                      </a:r>
                      <a:endParaRPr lang="de-DE" dirty="0"/>
                    </a:p>
                  </a:txBody>
                  <a:tcPr/>
                </a:tc>
              </a:tr>
              <a:tr h="370840">
                <a:tc>
                  <a:txBody>
                    <a:bodyPr/>
                    <a:lstStyle/>
                    <a:p>
                      <a:r>
                        <a:rPr lang="de-DE" dirty="0" smtClean="0"/>
                        <a:t>Netto-Summe</a:t>
                      </a:r>
                      <a:endParaRPr lang="de-DE" dirty="0"/>
                    </a:p>
                  </a:txBody>
                  <a:tcPr/>
                </a:tc>
                <a:tc>
                  <a:txBody>
                    <a:bodyPr/>
                    <a:lstStyle/>
                    <a:p>
                      <a:pPr algn="r"/>
                      <a:r>
                        <a:rPr lang="de-DE" dirty="0" smtClean="0"/>
                        <a:t>2.900,00</a:t>
                      </a:r>
                      <a:endParaRPr lang="de-DE"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smtClean="0"/>
                        <a:t>2.900,00</a:t>
                      </a:r>
                    </a:p>
                  </a:txBody>
                  <a:tcPr/>
                </a:tc>
                <a:tc>
                  <a:txBody>
                    <a:bodyPr/>
                    <a:lstStyle/>
                    <a:p>
                      <a:pPr algn="r"/>
                      <a:r>
                        <a:rPr lang="de-DE" dirty="0" smtClean="0"/>
                        <a:t>2.900,00</a:t>
                      </a:r>
                      <a:endParaRPr lang="de-DE" dirty="0"/>
                    </a:p>
                  </a:txBody>
                  <a:tcPr/>
                </a:tc>
              </a:tr>
              <a:tr h="370840">
                <a:tc>
                  <a:txBody>
                    <a:bodyPr/>
                    <a:lstStyle/>
                    <a:p>
                      <a:r>
                        <a:rPr lang="de-DE" dirty="0" smtClean="0"/>
                        <a:t>Umsatzsteuer (19/16/19)</a:t>
                      </a:r>
                      <a:endParaRPr lang="de-DE" dirty="0"/>
                    </a:p>
                  </a:txBody>
                  <a:tcPr/>
                </a:tc>
                <a:tc>
                  <a:txBody>
                    <a:bodyPr/>
                    <a:lstStyle/>
                    <a:p>
                      <a:pPr algn="r"/>
                      <a:r>
                        <a:rPr lang="de-DE" dirty="0" smtClean="0"/>
                        <a:t>551,00</a:t>
                      </a:r>
                      <a:endParaRPr lang="de-DE" dirty="0"/>
                    </a:p>
                  </a:txBody>
                  <a:tcPr/>
                </a:tc>
                <a:tc>
                  <a:txBody>
                    <a:bodyPr/>
                    <a:lstStyle/>
                    <a:p>
                      <a:pPr algn="r"/>
                      <a:r>
                        <a:rPr lang="de-DE" dirty="0" smtClean="0"/>
                        <a:t>464,00</a:t>
                      </a:r>
                      <a:endParaRPr lang="de-DE" dirty="0"/>
                    </a:p>
                  </a:txBody>
                  <a:tcPr/>
                </a:tc>
                <a:tc>
                  <a:txBody>
                    <a:bodyPr/>
                    <a:lstStyle/>
                    <a:p>
                      <a:pPr algn="r"/>
                      <a:r>
                        <a:rPr lang="de-DE" dirty="0" smtClean="0"/>
                        <a:t>551,00</a:t>
                      </a:r>
                      <a:endParaRPr lang="de-DE" dirty="0"/>
                    </a:p>
                  </a:txBody>
                  <a:tcPr/>
                </a:tc>
              </a:tr>
              <a:tr h="370840">
                <a:tc>
                  <a:txBody>
                    <a:bodyPr/>
                    <a:lstStyle/>
                    <a:p>
                      <a:r>
                        <a:rPr lang="de-DE" dirty="0" smtClean="0"/>
                        <a:t>Zahlbetrag  (brutto)</a:t>
                      </a:r>
                      <a:endParaRPr lang="de-DE" dirty="0"/>
                    </a:p>
                  </a:txBody>
                  <a:tcPr/>
                </a:tc>
                <a:tc>
                  <a:txBody>
                    <a:bodyPr/>
                    <a:lstStyle/>
                    <a:p>
                      <a:pPr algn="r"/>
                      <a:r>
                        <a:rPr lang="de-DE" dirty="0" smtClean="0"/>
                        <a:t>3.451,00</a:t>
                      </a:r>
                      <a:endParaRPr lang="de-DE" dirty="0"/>
                    </a:p>
                  </a:txBody>
                  <a:tcPr/>
                </a:tc>
                <a:tc>
                  <a:txBody>
                    <a:bodyPr/>
                    <a:lstStyle/>
                    <a:p>
                      <a:pPr algn="r"/>
                      <a:r>
                        <a:rPr lang="de-DE" dirty="0" smtClean="0"/>
                        <a:t>3.364,00</a:t>
                      </a:r>
                      <a:endParaRPr lang="de-DE" dirty="0"/>
                    </a:p>
                  </a:txBody>
                  <a:tcPr/>
                </a:tc>
                <a:tc>
                  <a:txBody>
                    <a:bodyPr/>
                    <a:lstStyle/>
                    <a:p>
                      <a:pPr algn="r"/>
                      <a:r>
                        <a:rPr lang="de-DE" dirty="0" smtClean="0"/>
                        <a:t>3.451,00</a:t>
                      </a:r>
                      <a:endParaRPr lang="de-DE" dirty="0"/>
                    </a:p>
                  </a:txBody>
                  <a:tcPr/>
                </a:tc>
              </a:tr>
            </a:tbl>
          </a:graphicData>
        </a:graphic>
      </p:graphicFrame>
    </p:spTree>
    <p:extLst>
      <p:ext uri="{BB962C8B-B14F-4D97-AF65-F5344CB8AC3E}">
        <p14:creationId xmlns:p14="http://schemas.microsoft.com/office/powerpoint/2010/main" val="20760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Handlungsempfehlung zum Apotheken-Mietvertrag mit Umsatzsteuer:</a:t>
            </a:r>
            <a:endParaRPr lang="de-DE" sz="2000" b="1" dirty="0">
              <a:solidFill>
                <a:schemeClr val="bg1"/>
              </a:solidFill>
            </a:endParaRPr>
          </a:p>
        </p:txBody>
      </p:sp>
      <p:sp>
        <p:nvSpPr>
          <p:cNvPr id="4" name="Rechteck 3"/>
          <p:cNvSpPr/>
          <p:nvPr/>
        </p:nvSpPr>
        <p:spPr>
          <a:xfrm>
            <a:off x="570916" y="1541661"/>
            <a:ext cx="7817508" cy="369332"/>
          </a:xfrm>
          <a:prstGeom prst="rect">
            <a:avLst/>
          </a:prstGeom>
          <a:ln w="19050">
            <a:solidFill>
              <a:schemeClr val="tx2">
                <a:lumMod val="75000"/>
              </a:schemeClr>
            </a:solidFill>
          </a:ln>
        </p:spPr>
        <p:txBody>
          <a:bodyPr wrap="square">
            <a:spAutoFit/>
          </a:bodyPr>
          <a:lstStyle/>
          <a:p>
            <a:pPr algn="ctr"/>
            <a:r>
              <a:rPr lang="de-DE" b="1" dirty="0" smtClean="0">
                <a:solidFill>
                  <a:srgbClr val="252525"/>
                </a:solidFill>
                <a:latin typeface="TabletGothic"/>
              </a:rPr>
              <a:t>Prüfen Sie, ob in Ihrem Mietvertrag Umsatzsteuer ausgewiesen ist</a:t>
            </a:r>
          </a:p>
        </p:txBody>
      </p:sp>
      <p:grpSp>
        <p:nvGrpSpPr>
          <p:cNvPr id="15" name="Gruppieren 14"/>
          <p:cNvGrpSpPr/>
          <p:nvPr/>
        </p:nvGrpSpPr>
        <p:grpSpPr>
          <a:xfrm>
            <a:off x="591238" y="1910993"/>
            <a:ext cx="5611228" cy="2453354"/>
            <a:chOff x="591238" y="1910993"/>
            <a:chExt cx="5611228" cy="2453354"/>
          </a:xfrm>
        </p:grpSpPr>
        <p:sp>
          <p:nvSpPr>
            <p:cNvPr id="5" name="Rechteck 4"/>
            <p:cNvSpPr/>
            <p:nvPr/>
          </p:nvSpPr>
          <p:spPr>
            <a:xfrm>
              <a:off x="3075514" y="2031130"/>
              <a:ext cx="472692" cy="369332"/>
            </a:xfrm>
            <a:prstGeom prst="rect">
              <a:avLst/>
            </a:prstGeom>
            <a:ln w="19050">
              <a:solidFill>
                <a:schemeClr val="tx2">
                  <a:lumMod val="75000"/>
                </a:schemeClr>
              </a:solidFill>
            </a:ln>
          </p:spPr>
          <p:txBody>
            <a:bodyPr wrap="square">
              <a:spAutoFit/>
            </a:bodyPr>
            <a:lstStyle/>
            <a:p>
              <a:r>
                <a:rPr lang="de-DE" b="1" dirty="0" smtClean="0">
                  <a:solidFill>
                    <a:srgbClr val="252525"/>
                  </a:solidFill>
                  <a:latin typeface="TabletGothic"/>
                </a:rPr>
                <a:t> ja</a:t>
              </a:r>
            </a:p>
          </p:txBody>
        </p:sp>
        <p:sp>
          <p:nvSpPr>
            <p:cNvPr id="7" name="Rechteck 6"/>
            <p:cNvSpPr/>
            <p:nvPr/>
          </p:nvSpPr>
          <p:spPr>
            <a:xfrm>
              <a:off x="591238" y="2542090"/>
              <a:ext cx="1676506" cy="369332"/>
            </a:xfrm>
            <a:prstGeom prst="rect">
              <a:avLst/>
            </a:prstGeom>
            <a:ln w="19050">
              <a:solidFill>
                <a:schemeClr val="tx1"/>
              </a:solidFill>
            </a:ln>
          </p:spPr>
          <p:txBody>
            <a:bodyPr wrap="square">
              <a:spAutoFit/>
            </a:bodyPr>
            <a:lstStyle/>
            <a:p>
              <a:r>
                <a:rPr lang="de-DE" b="1" dirty="0" smtClean="0">
                  <a:solidFill>
                    <a:srgbClr val="252525"/>
                  </a:solidFill>
                  <a:latin typeface="TabletGothic"/>
                </a:rPr>
                <a:t>Dauerauftrag</a:t>
              </a:r>
            </a:p>
          </p:txBody>
        </p:sp>
        <p:sp>
          <p:nvSpPr>
            <p:cNvPr id="8" name="Rechteck 7"/>
            <p:cNvSpPr/>
            <p:nvPr/>
          </p:nvSpPr>
          <p:spPr>
            <a:xfrm>
              <a:off x="591238" y="3145384"/>
              <a:ext cx="1676506" cy="646331"/>
            </a:xfrm>
            <a:prstGeom prst="rect">
              <a:avLst/>
            </a:prstGeom>
            <a:ln w="19050">
              <a:solidFill>
                <a:schemeClr val="tx1"/>
              </a:solidFill>
            </a:ln>
          </p:spPr>
          <p:txBody>
            <a:bodyPr wrap="square">
              <a:spAutoFit/>
            </a:bodyPr>
            <a:lstStyle/>
            <a:p>
              <a:pPr algn="ctr"/>
              <a:r>
                <a:rPr lang="de-DE" b="1" dirty="0" smtClean="0">
                  <a:solidFill>
                    <a:srgbClr val="252525"/>
                  </a:solidFill>
                  <a:latin typeface="TabletGothic"/>
                </a:rPr>
                <a:t>   temporär</a:t>
              </a:r>
            </a:p>
            <a:p>
              <a:pPr algn="ctr"/>
              <a:r>
                <a:rPr lang="de-DE" b="1" dirty="0" smtClean="0">
                  <a:solidFill>
                    <a:srgbClr val="252525"/>
                  </a:solidFill>
                  <a:latin typeface="TabletGothic"/>
                </a:rPr>
                <a:t>   ändern</a:t>
              </a:r>
            </a:p>
          </p:txBody>
        </p:sp>
        <p:sp>
          <p:nvSpPr>
            <p:cNvPr id="9" name="Rechteck 8"/>
            <p:cNvSpPr/>
            <p:nvPr/>
          </p:nvSpPr>
          <p:spPr>
            <a:xfrm>
              <a:off x="2416633" y="3145384"/>
              <a:ext cx="2108269" cy="646331"/>
            </a:xfrm>
            <a:prstGeom prst="rect">
              <a:avLst/>
            </a:prstGeom>
            <a:ln w="19050">
              <a:solidFill>
                <a:schemeClr val="tx1"/>
              </a:solidFill>
            </a:ln>
          </p:spPr>
          <p:txBody>
            <a:bodyPr wrap="square">
              <a:spAutoFit/>
            </a:bodyPr>
            <a:lstStyle/>
            <a:p>
              <a:pPr algn="ctr"/>
              <a:r>
                <a:rPr lang="de-DE" b="1" dirty="0" smtClean="0">
                  <a:solidFill>
                    <a:srgbClr val="252525"/>
                  </a:solidFill>
                  <a:latin typeface="TabletGothic"/>
                </a:rPr>
                <a:t>Zahlbetrag </a:t>
              </a:r>
            </a:p>
            <a:p>
              <a:pPr algn="ctr"/>
              <a:r>
                <a:rPr lang="de-DE" b="1" dirty="0" smtClean="0">
                  <a:solidFill>
                    <a:srgbClr val="252525"/>
                  </a:solidFill>
                  <a:latin typeface="TabletGothic"/>
                </a:rPr>
                <a:t>ändern</a:t>
              </a:r>
            </a:p>
          </p:txBody>
        </p:sp>
        <p:sp>
          <p:nvSpPr>
            <p:cNvPr id="10" name="Rechteck 9"/>
            <p:cNvSpPr/>
            <p:nvPr/>
          </p:nvSpPr>
          <p:spPr>
            <a:xfrm>
              <a:off x="4673791" y="3145384"/>
              <a:ext cx="1528675" cy="646331"/>
            </a:xfrm>
            <a:prstGeom prst="rect">
              <a:avLst/>
            </a:prstGeom>
            <a:ln w="19050">
              <a:solidFill>
                <a:schemeClr val="tx1"/>
              </a:solidFill>
            </a:ln>
          </p:spPr>
          <p:txBody>
            <a:bodyPr wrap="square">
              <a:spAutoFit/>
            </a:bodyPr>
            <a:lstStyle/>
            <a:p>
              <a:pPr algn="ctr"/>
              <a:r>
                <a:rPr lang="de-DE" b="1" dirty="0" smtClean="0">
                  <a:solidFill>
                    <a:srgbClr val="252525"/>
                  </a:solidFill>
                  <a:latin typeface="TabletGothic"/>
                </a:rPr>
                <a:t>Änderung</a:t>
              </a:r>
            </a:p>
            <a:p>
              <a:pPr algn="ctr"/>
              <a:r>
                <a:rPr lang="de-DE" b="1" dirty="0" smtClean="0">
                  <a:solidFill>
                    <a:srgbClr val="252525"/>
                  </a:solidFill>
                  <a:latin typeface="TabletGothic"/>
                </a:rPr>
                <a:t>überwachen</a:t>
              </a:r>
            </a:p>
          </p:txBody>
        </p:sp>
        <p:sp>
          <p:nvSpPr>
            <p:cNvPr id="11" name="Rechteck 10"/>
            <p:cNvSpPr/>
            <p:nvPr/>
          </p:nvSpPr>
          <p:spPr>
            <a:xfrm>
              <a:off x="591238" y="3995015"/>
              <a:ext cx="3933664" cy="369332"/>
            </a:xfrm>
            <a:prstGeom prst="rect">
              <a:avLst/>
            </a:prstGeom>
            <a:ln w="19050">
              <a:solidFill>
                <a:schemeClr val="tx1"/>
              </a:solidFill>
            </a:ln>
          </p:spPr>
          <p:txBody>
            <a:bodyPr wrap="square">
              <a:spAutoFit/>
            </a:bodyPr>
            <a:lstStyle/>
            <a:p>
              <a:r>
                <a:rPr lang="de-DE" b="1" dirty="0" smtClean="0">
                  <a:solidFill>
                    <a:srgbClr val="252525"/>
                  </a:solidFill>
                  <a:latin typeface="TabletGothic"/>
                </a:rPr>
                <a:t>    Vermieter informieren</a:t>
              </a:r>
            </a:p>
          </p:txBody>
        </p:sp>
        <p:sp>
          <p:nvSpPr>
            <p:cNvPr id="2" name="Rechteck 1"/>
            <p:cNvSpPr/>
            <p:nvPr/>
          </p:nvSpPr>
          <p:spPr>
            <a:xfrm>
              <a:off x="2416633" y="2550674"/>
              <a:ext cx="2108269" cy="369332"/>
            </a:xfrm>
            <a:prstGeom prst="rect">
              <a:avLst/>
            </a:prstGeom>
            <a:ln w="19050">
              <a:solidFill>
                <a:schemeClr val="tx1"/>
              </a:solidFill>
            </a:ln>
          </p:spPr>
          <p:txBody>
            <a:bodyPr wrap="none">
              <a:spAutoFit/>
            </a:bodyPr>
            <a:lstStyle/>
            <a:p>
              <a:r>
                <a:rPr lang="de-DE" b="1" dirty="0">
                  <a:solidFill>
                    <a:srgbClr val="252525"/>
                  </a:solidFill>
                  <a:latin typeface="TabletGothic"/>
                </a:rPr>
                <a:t>mtl. </a:t>
              </a:r>
              <a:r>
                <a:rPr lang="de-DE" b="1" dirty="0" smtClean="0">
                  <a:solidFill>
                    <a:srgbClr val="252525"/>
                  </a:solidFill>
                  <a:latin typeface="TabletGothic"/>
                </a:rPr>
                <a:t>Überweisung</a:t>
              </a:r>
              <a:endParaRPr lang="de-DE" dirty="0"/>
            </a:p>
          </p:txBody>
        </p:sp>
        <p:sp>
          <p:nvSpPr>
            <p:cNvPr id="14" name="Rechteck 13"/>
            <p:cNvSpPr/>
            <p:nvPr/>
          </p:nvSpPr>
          <p:spPr>
            <a:xfrm>
              <a:off x="4673790" y="2542090"/>
              <a:ext cx="1528675" cy="369332"/>
            </a:xfrm>
            <a:prstGeom prst="rect">
              <a:avLst/>
            </a:prstGeom>
            <a:ln w="19050">
              <a:solidFill>
                <a:schemeClr val="tx1"/>
              </a:solidFill>
            </a:ln>
          </p:spPr>
          <p:txBody>
            <a:bodyPr wrap="square">
              <a:spAutoFit/>
            </a:bodyPr>
            <a:lstStyle/>
            <a:p>
              <a:r>
                <a:rPr lang="de-DE" b="1" dirty="0">
                  <a:solidFill>
                    <a:srgbClr val="252525"/>
                  </a:solidFill>
                  <a:latin typeface="TabletGothic"/>
                </a:rPr>
                <a:t>Bankeinzug</a:t>
              </a:r>
              <a:endParaRPr lang="de-DE" dirty="0"/>
            </a:p>
          </p:txBody>
        </p:sp>
        <p:cxnSp>
          <p:nvCxnSpPr>
            <p:cNvPr id="24" name="Gerader Verbinder 23"/>
            <p:cNvCxnSpPr>
              <a:stCxn id="14" idx="2"/>
              <a:endCxn id="10" idx="0"/>
            </p:cNvCxnSpPr>
            <p:nvPr/>
          </p:nvCxnSpPr>
          <p:spPr>
            <a:xfrm>
              <a:off x="5438128" y="2911422"/>
              <a:ext cx="1" cy="23396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3311860" y="2919023"/>
              <a:ext cx="1" cy="23396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1427420" y="2896091"/>
              <a:ext cx="1" cy="23396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3311860" y="1910993"/>
              <a:ext cx="0" cy="141628"/>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3311860" y="2400462"/>
              <a:ext cx="0" cy="141628"/>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winkelte Verbindung 36"/>
            <p:cNvCxnSpPr>
              <a:stCxn id="5" idx="3"/>
              <a:endCxn id="14" idx="0"/>
            </p:cNvCxnSpPr>
            <p:nvPr/>
          </p:nvCxnSpPr>
          <p:spPr>
            <a:xfrm>
              <a:off x="3548206" y="2215796"/>
              <a:ext cx="1889922" cy="326294"/>
            </a:xfrm>
            <a:prstGeom prst="bentConnector2">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5" idx="1"/>
              <a:endCxn id="7" idx="0"/>
            </p:cNvCxnSpPr>
            <p:nvPr/>
          </p:nvCxnSpPr>
          <p:spPr>
            <a:xfrm rot="10800000" flipV="1">
              <a:off x="1429492" y="2215796"/>
              <a:ext cx="1646023" cy="326294"/>
            </a:xfrm>
            <a:prstGeom prst="bentConnector2">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3307492" y="3791715"/>
              <a:ext cx="4368" cy="20330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1402112" y="3791715"/>
              <a:ext cx="1536" cy="20330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7120030" y="1910993"/>
            <a:ext cx="1528675" cy="2175511"/>
            <a:chOff x="7120030" y="1910993"/>
            <a:chExt cx="1528675" cy="2175511"/>
          </a:xfrm>
        </p:grpSpPr>
        <p:sp>
          <p:nvSpPr>
            <p:cNvPr id="12" name="Rechteck 11"/>
            <p:cNvSpPr/>
            <p:nvPr/>
          </p:nvSpPr>
          <p:spPr>
            <a:xfrm>
              <a:off x="7524328" y="2052621"/>
              <a:ext cx="720080" cy="369332"/>
            </a:xfrm>
            <a:prstGeom prst="rect">
              <a:avLst/>
            </a:prstGeom>
            <a:ln w="19050">
              <a:solidFill>
                <a:schemeClr val="tx2">
                  <a:lumMod val="75000"/>
                </a:schemeClr>
              </a:solidFill>
            </a:ln>
          </p:spPr>
          <p:txBody>
            <a:bodyPr wrap="square">
              <a:spAutoFit/>
            </a:bodyPr>
            <a:lstStyle/>
            <a:p>
              <a:pPr algn="ctr"/>
              <a:r>
                <a:rPr lang="de-DE" b="1" dirty="0" smtClean="0">
                  <a:solidFill>
                    <a:srgbClr val="252525"/>
                  </a:solidFill>
                  <a:latin typeface="TabletGothic"/>
                </a:rPr>
                <a:t>nein</a:t>
              </a:r>
            </a:p>
          </p:txBody>
        </p:sp>
        <p:cxnSp>
          <p:nvCxnSpPr>
            <p:cNvPr id="23" name="Gerader Verbinder 22"/>
            <p:cNvCxnSpPr>
              <a:endCxn id="12" idx="0"/>
            </p:cNvCxnSpPr>
            <p:nvPr/>
          </p:nvCxnSpPr>
          <p:spPr>
            <a:xfrm>
              <a:off x="7884368" y="1910993"/>
              <a:ext cx="0" cy="141628"/>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7120030" y="3163174"/>
              <a:ext cx="1528675" cy="923330"/>
            </a:xfrm>
            <a:prstGeom prst="rect">
              <a:avLst/>
            </a:prstGeom>
            <a:ln w="19050">
              <a:solidFill>
                <a:schemeClr val="tx1"/>
              </a:solidFill>
            </a:ln>
          </p:spPr>
          <p:txBody>
            <a:bodyPr wrap="square">
              <a:spAutoFit/>
            </a:bodyPr>
            <a:lstStyle/>
            <a:p>
              <a:pPr algn="ctr"/>
              <a:r>
                <a:rPr lang="de-DE" b="1" dirty="0" smtClean="0">
                  <a:solidFill>
                    <a:srgbClr val="252525"/>
                  </a:solidFill>
                  <a:latin typeface="TabletGothic"/>
                </a:rPr>
                <a:t>Kein Handlungs-bedarf</a:t>
              </a:r>
            </a:p>
          </p:txBody>
        </p:sp>
        <p:cxnSp>
          <p:nvCxnSpPr>
            <p:cNvPr id="26" name="Gerader Verbinder 25"/>
            <p:cNvCxnSpPr>
              <a:endCxn id="25" idx="0"/>
            </p:cNvCxnSpPr>
            <p:nvPr/>
          </p:nvCxnSpPr>
          <p:spPr>
            <a:xfrm flipH="1">
              <a:off x="7884368" y="2420102"/>
              <a:ext cx="502" cy="74307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8" name="Gewinkelte Verbindung 17"/>
          <p:cNvCxnSpPr>
            <a:stCxn id="10" idx="2"/>
            <a:endCxn id="11" idx="3"/>
          </p:cNvCxnSpPr>
          <p:nvPr/>
        </p:nvCxnSpPr>
        <p:spPr>
          <a:xfrm rot="5400000">
            <a:off x="4787533" y="3529085"/>
            <a:ext cx="387966" cy="913227"/>
          </a:xfrm>
          <a:prstGeom prst="bentConnector2">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98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Handlungsempfehlung zum Apotheken-Mietvertrag mit Umsatzsteuer:</a:t>
            </a:r>
            <a:endParaRPr lang="de-DE" sz="2000" b="1" dirty="0">
              <a:solidFill>
                <a:schemeClr val="bg1"/>
              </a:solidFill>
            </a:endParaRPr>
          </a:p>
        </p:txBody>
      </p:sp>
      <p:sp>
        <p:nvSpPr>
          <p:cNvPr id="4" name="Rechteck 3"/>
          <p:cNvSpPr/>
          <p:nvPr/>
        </p:nvSpPr>
        <p:spPr>
          <a:xfrm>
            <a:off x="611560" y="1779662"/>
            <a:ext cx="7920880" cy="369332"/>
          </a:xfrm>
          <a:prstGeom prst="rect">
            <a:avLst/>
          </a:prstGeom>
        </p:spPr>
        <p:txBody>
          <a:bodyPr wrap="square">
            <a:spAutoFit/>
          </a:bodyPr>
          <a:lstStyle/>
          <a:p>
            <a:r>
              <a:rPr lang="de-DE" b="1" dirty="0" smtClean="0">
                <a:solidFill>
                  <a:srgbClr val="252525"/>
                </a:solidFill>
                <a:latin typeface="TabletGothic"/>
              </a:rPr>
              <a:t>Änderung des Mietvertrages nachvollziehen.</a:t>
            </a:r>
          </a:p>
        </p:txBody>
      </p:sp>
      <p:sp>
        <p:nvSpPr>
          <p:cNvPr id="5" name="Rechteck 4"/>
          <p:cNvSpPr/>
          <p:nvPr/>
        </p:nvSpPr>
        <p:spPr>
          <a:xfrm>
            <a:off x="611560" y="2224653"/>
            <a:ext cx="7920880" cy="923330"/>
          </a:xfrm>
          <a:prstGeom prst="rect">
            <a:avLst/>
          </a:prstGeom>
        </p:spPr>
        <p:txBody>
          <a:bodyPr wrap="square">
            <a:spAutoFit/>
          </a:bodyPr>
          <a:lstStyle/>
          <a:p>
            <a:r>
              <a:rPr lang="de-DE" b="1" dirty="0" smtClean="0">
                <a:solidFill>
                  <a:srgbClr val="252525"/>
                </a:solidFill>
                <a:latin typeface="TabletGothic"/>
              </a:rPr>
              <a:t>Für die Beibehaltung des Vorsteuerabzuges ist es zwingend notwendig, die </a:t>
            </a:r>
            <a:r>
              <a:rPr lang="de-DE" b="1" dirty="0" err="1" smtClean="0">
                <a:solidFill>
                  <a:srgbClr val="252525"/>
                </a:solidFill>
                <a:latin typeface="TabletGothic"/>
              </a:rPr>
              <a:t>USt</a:t>
            </a:r>
            <a:r>
              <a:rPr lang="de-DE" b="1" dirty="0" smtClean="0">
                <a:solidFill>
                  <a:srgbClr val="252525"/>
                </a:solidFill>
                <a:latin typeface="TabletGothic"/>
              </a:rPr>
              <a:t>-Absenkung im Rahmen einer </a:t>
            </a:r>
            <a:r>
              <a:rPr lang="de-DE" b="1" dirty="0" smtClean="0">
                <a:solidFill>
                  <a:schemeClr val="tx2">
                    <a:lumMod val="60000"/>
                    <a:lumOff val="40000"/>
                  </a:schemeClr>
                </a:solidFill>
                <a:latin typeface="TabletGothic"/>
              </a:rPr>
              <a:t>Dauerrechnung</a:t>
            </a:r>
            <a:r>
              <a:rPr lang="de-DE" b="1" dirty="0" smtClean="0">
                <a:solidFill>
                  <a:srgbClr val="252525"/>
                </a:solidFill>
                <a:latin typeface="TabletGothic"/>
              </a:rPr>
              <a:t> zum Mietvertrag nachzuvollziehen. </a:t>
            </a:r>
          </a:p>
        </p:txBody>
      </p:sp>
      <p:sp>
        <p:nvSpPr>
          <p:cNvPr id="7" name="Rechteck 6"/>
          <p:cNvSpPr/>
          <p:nvPr/>
        </p:nvSpPr>
        <p:spPr>
          <a:xfrm>
            <a:off x="611560" y="3363838"/>
            <a:ext cx="7920880" cy="923330"/>
          </a:xfrm>
          <a:prstGeom prst="rect">
            <a:avLst/>
          </a:prstGeom>
        </p:spPr>
        <p:txBody>
          <a:bodyPr wrap="square">
            <a:spAutoFit/>
          </a:bodyPr>
          <a:lstStyle/>
          <a:p>
            <a:r>
              <a:rPr lang="de-DE" b="1" dirty="0" smtClean="0">
                <a:solidFill>
                  <a:srgbClr val="252525"/>
                </a:solidFill>
                <a:latin typeface="TabletGothic"/>
              </a:rPr>
              <a:t>Zivilrechtlich ist es geboten jede wesentliche Änderung in einem Gewerberaummietvertrag im Rahmen eines schriftlichen Nachtrages zu Mietvertrag zu vereinbaren.  </a:t>
            </a:r>
          </a:p>
        </p:txBody>
      </p:sp>
    </p:spTree>
    <p:extLst>
      <p:ext uri="{BB962C8B-B14F-4D97-AF65-F5344CB8AC3E}">
        <p14:creationId xmlns:p14="http://schemas.microsoft.com/office/powerpoint/2010/main" val="21651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Einzelfälle zur Umsatzsteuer-Absenkung:</a:t>
            </a:r>
            <a:endParaRPr lang="de-DE" sz="2000" b="1" dirty="0">
              <a:solidFill>
                <a:schemeClr val="bg1"/>
              </a:solidFill>
            </a:endParaRPr>
          </a:p>
        </p:txBody>
      </p:sp>
      <p:sp>
        <p:nvSpPr>
          <p:cNvPr id="4" name="Rechteck 3"/>
          <p:cNvSpPr/>
          <p:nvPr/>
        </p:nvSpPr>
        <p:spPr>
          <a:xfrm>
            <a:off x="592086" y="1861086"/>
            <a:ext cx="7200800" cy="1200329"/>
          </a:xfrm>
          <a:prstGeom prst="rect">
            <a:avLst/>
          </a:prstGeom>
        </p:spPr>
        <p:txBody>
          <a:bodyPr wrap="square">
            <a:spAutoFit/>
          </a:bodyPr>
          <a:lstStyle/>
          <a:p>
            <a:r>
              <a:rPr lang="de-DE" b="1" dirty="0" smtClean="0">
                <a:solidFill>
                  <a:srgbClr val="252525"/>
                </a:solidFill>
                <a:latin typeface="TabletGothic"/>
              </a:rPr>
              <a:t>Gutscheine:</a:t>
            </a:r>
          </a:p>
          <a:p>
            <a:endParaRPr lang="de-DE" b="1" dirty="0">
              <a:solidFill>
                <a:srgbClr val="252525"/>
              </a:solidFill>
              <a:latin typeface="TabletGothic"/>
            </a:endParaRPr>
          </a:p>
          <a:p>
            <a:r>
              <a:rPr lang="de-DE" b="1" dirty="0" smtClean="0">
                <a:solidFill>
                  <a:srgbClr val="252525"/>
                </a:solidFill>
                <a:latin typeface="TabletGothic"/>
              </a:rPr>
              <a:t>Gutscheine sind zu versteuern in dem Zeitpunkt, in dem der Gutschein eingelöst wird.</a:t>
            </a:r>
          </a:p>
        </p:txBody>
      </p:sp>
      <p:sp>
        <p:nvSpPr>
          <p:cNvPr id="5" name="Rechteck 4"/>
          <p:cNvSpPr/>
          <p:nvPr/>
        </p:nvSpPr>
        <p:spPr>
          <a:xfrm>
            <a:off x="592086" y="3219822"/>
            <a:ext cx="7200800" cy="1200329"/>
          </a:xfrm>
          <a:prstGeom prst="rect">
            <a:avLst/>
          </a:prstGeom>
        </p:spPr>
        <p:txBody>
          <a:bodyPr wrap="square">
            <a:spAutoFit/>
          </a:bodyPr>
          <a:lstStyle/>
          <a:p>
            <a:r>
              <a:rPr lang="de-DE" b="1" dirty="0" smtClean="0">
                <a:solidFill>
                  <a:srgbClr val="252525"/>
                </a:solidFill>
                <a:latin typeface="TabletGothic"/>
              </a:rPr>
              <a:t>Bonus-Programme:</a:t>
            </a:r>
          </a:p>
          <a:p>
            <a:endParaRPr lang="de-DE" b="1" dirty="0">
              <a:solidFill>
                <a:srgbClr val="252525"/>
              </a:solidFill>
              <a:latin typeface="TabletGothic"/>
            </a:endParaRPr>
          </a:p>
          <a:p>
            <a:r>
              <a:rPr lang="de-DE" b="1" dirty="0" smtClean="0">
                <a:solidFill>
                  <a:srgbClr val="252525"/>
                </a:solidFill>
                <a:latin typeface="TabletGothic"/>
              </a:rPr>
              <a:t>Wird ein Jahresbonus an Kunden ausgezahlt, ist eine Aufteilung in die einzelnen </a:t>
            </a:r>
            <a:r>
              <a:rPr lang="de-DE" b="1" dirty="0" err="1" smtClean="0">
                <a:solidFill>
                  <a:srgbClr val="252525"/>
                </a:solidFill>
                <a:latin typeface="TabletGothic"/>
              </a:rPr>
              <a:t>USt</a:t>
            </a:r>
            <a:r>
              <a:rPr lang="de-DE" b="1" dirty="0" smtClean="0">
                <a:solidFill>
                  <a:srgbClr val="252525"/>
                </a:solidFill>
                <a:latin typeface="TabletGothic"/>
              </a:rPr>
              <a:t>-Sätzen vorzunehmen.</a:t>
            </a:r>
          </a:p>
        </p:txBody>
      </p:sp>
    </p:spTree>
    <p:extLst>
      <p:ext uri="{BB962C8B-B14F-4D97-AF65-F5344CB8AC3E}">
        <p14:creationId xmlns:p14="http://schemas.microsoft.com/office/powerpoint/2010/main" val="40463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60077"/>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Einzelfälle zur Umsatzsteuer-Absenkung:</a:t>
            </a:r>
            <a:endParaRPr lang="de-DE" sz="2000" b="1" dirty="0">
              <a:solidFill>
                <a:schemeClr val="bg1"/>
              </a:solidFill>
            </a:endParaRPr>
          </a:p>
        </p:txBody>
      </p:sp>
      <p:sp>
        <p:nvSpPr>
          <p:cNvPr id="4" name="Rechteck 3"/>
          <p:cNvSpPr/>
          <p:nvPr/>
        </p:nvSpPr>
        <p:spPr>
          <a:xfrm>
            <a:off x="570916" y="1694149"/>
            <a:ext cx="7200800" cy="1477328"/>
          </a:xfrm>
          <a:prstGeom prst="rect">
            <a:avLst/>
          </a:prstGeom>
        </p:spPr>
        <p:txBody>
          <a:bodyPr wrap="square">
            <a:spAutoFit/>
          </a:bodyPr>
          <a:lstStyle/>
          <a:p>
            <a:r>
              <a:rPr lang="de-DE" b="1" dirty="0" smtClean="0">
                <a:solidFill>
                  <a:srgbClr val="252525"/>
                </a:solidFill>
                <a:latin typeface="TabletGothic"/>
              </a:rPr>
              <a:t>Bauleistungen:</a:t>
            </a:r>
          </a:p>
          <a:p>
            <a:endParaRPr lang="de-DE" b="1" dirty="0">
              <a:solidFill>
                <a:srgbClr val="252525"/>
              </a:solidFill>
              <a:latin typeface="TabletGothic"/>
            </a:endParaRPr>
          </a:p>
          <a:p>
            <a:r>
              <a:rPr lang="de-DE" b="1" dirty="0" smtClean="0">
                <a:solidFill>
                  <a:srgbClr val="252525"/>
                </a:solidFill>
                <a:latin typeface="TabletGothic"/>
              </a:rPr>
              <a:t>Wenn insb. bei Bauleistungen Teilleistungen möglich sind, kann diese Teilleistung gesondert abgerechnet werden. Folge: unterschiedliche Steuersätze. </a:t>
            </a:r>
          </a:p>
        </p:txBody>
      </p:sp>
      <p:sp>
        <p:nvSpPr>
          <p:cNvPr id="5" name="Rechteck 4"/>
          <p:cNvSpPr/>
          <p:nvPr/>
        </p:nvSpPr>
        <p:spPr>
          <a:xfrm>
            <a:off x="604819" y="3405439"/>
            <a:ext cx="7200800" cy="1200329"/>
          </a:xfrm>
          <a:prstGeom prst="rect">
            <a:avLst/>
          </a:prstGeom>
        </p:spPr>
        <p:txBody>
          <a:bodyPr wrap="square">
            <a:spAutoFit/>
          </a:bodyPr>
          <a:lstStyle/>
          <a:p>
            <a:r>
              <a:rPr lang="de-DE" b="1" dirty="0" smtClean="0">
                <a:solidFill>
                  <a:srgbClr val="252525"/>
                </a:solidFill>
                <a:latin typeface="TabletGothic"/>
              </a:rPr>
              <a:t>Mietverträge:</a:t>
            </a:r>
          </a:p>
          <a:p>
            <a:endParaRPr lang="de-DE" b="1" dirty="0">
              <a:solidFill>
                <a:srgbClr val="252525"/>
              </a:solidFill>
              <a:latin typeface="TabletGothic"/>
            </a:endParaRPr>
          </a:p>
          <a:p>
            <a:r>
              <a:rPr lang="de-DE" b="1" dirty="0" smtClean="0">
                <a:solidFill>
                  <a:srgbClr val="252525"/>
                </a:solidFill>
                <a:latin typeface="TabletGothic"/>
              </a:rPr>
              <a:t>Hier sind die Mietverträge der Apotheken mit Umsatzsteuer von der Umsatzsteuer-Absenkung betroffen.</a:t>
            </a:r>
          </a:p>
        </p:txBody>
      </p:sp>
    </p:spTree>
    <p:extLst>
      <p:ext uri="{BB962C8B-B14F-4D97-AF65-F5344CB8AC3E}">
        <p14:creationId xmlns:p14="http://schemas.microsoft.com/office/powerpoint/2010/main" val="44388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4"/>
          <p:cNvSpPr txBox="1">
            <a:spLocks noChangeArrowheads="1"/>
          </p:cNvSpPr>
          <p:nvPr/>
        </p:nvSpPr>
        <p:spPr bwMode="auto">
          <a:xfrm>
            <a:off x="323528" y="465516"/>
            <a:ext cx="5257800" cy="6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de-DE"/>
            </a:defPPr>
            <a:lvl1pPr eaLnBrk="1" hangingPunct="1">
              <a:buClr>
                <a:srgbClr val="003366"/>
              </a:buClr>
              <a:buFont typeface="Wingdings" pitchFamily="2" charset="2"/>
              <a:defRPr sz="2000" b="1">
                <a:latin typeface="Arial" pitchFamily="34" charset="0"/>
                <a:cs typeface="Arial" pitchFamily="34" charset="0"/>
              </a:defRPr>
            </a:lvl1pPr>
            <a:lvl2pPr marL="742950" indent="-285750" eaLnBrk="0" hangingPunct="0">
              <a:spcBef>
                <a:spcPct val="20000"/>
              </a:spcBef>
              <a:buClr>
                <a:srgbClr val="003366"/>
              </a:buClr>
              <a:buFont typeface="Wingdings" pitchFamily="2" charset="2"/>
              <a:buChar char="Ø"/>
              <a:defRPr sz="1200">
                <a:latin typeface="Arial" pitchFamily="34" charset="0"/>
                <a:cs typeface="Arial" pitchFamily="34" charset="0"/>
              </a:defRPr>
            </a:lvl2pPr>
            <a:lvl3pPr marL="1143000" indent="-228600" eaLnBrk="0" hangingPunct="0">
              <a:spcBef>
                <a:spcPct val="20000"/>
              </a:spcBef>
              <a:buClr>
                <a:srgbClr val="003366"/>
              </a:buClr>
              <a:buChar char="-"/>
              <a:defRPr sz="1200">
                <a:latin typeface="Arial" pitchFamily="34" charset="0"/>
                <a:cs typeface="Arial" pitchFamily="34" charset="0"/>
              </a:defRPr>
            </a:lvl3pPr>
            <a:lvl4pPr marL="1600200" indent="-228600" eaLnBrk="0" hangingPunct="0">
              <a:spcBef>
                <a:spcPct val="20000"/>
              </a:spcBef>
              <a:buChar char="–"/>
              <a:defRPr sz="1200">
                <a:latin typeface="Arial" pitchFamily="34" charset="0"/>
                <a:cs typeface="Arial" pitchFamily="34" charset="0"/>
              </a:defRPr>
            </a:lvl4pPr>
            <a:lvl5pPr marL="2057400" indent="-228600" eaLnBrk="0" hangingPunct="0">
              <a:spcBef>
                <a:spcPct val="20000"/>
              </a:spcBef>
              <a:defRPr sz="1200">
                <a:latin typeface="Arial" pitchFamily="34" charset="0"/>
                <a:cs typeface="Arial" pitchFamily="34" charset="0"/>
              </a:defRPr>
            </a:lvl5pPr>
            <a:lvl6pPr marL="2514600" indent="-228600" eaLnBrk="0" fontAlgn="base" hangingPunct="0">
              <a:spcBef>
                <a:spcPct val="20000"/>
              </a:spcBef>
              <a:spcAft>
                <a:spcPct val="0"/>
              </a:spcAft>
              <a:defRPr sz="1200">
                <a:latin typeface="Arial" pitchFamily="34" charset="0"/>
                <a:cs typeface="Arial" pitchFamily="34" charset="0"/>
              </a:defRPr>
            </a:lvl6pPr>
            <a:lvl7pPr marL="2971800" indent="-228600" eaLnBrk="0" fontAlgn="base" hangingPunct="0">
              <a:spcBef>
                <a:spcPct val="20000"/>
              </a:spcBef>
              <a:spcAft>
                <a:spcPct val="0"/>
              </a:spcAft>
              <a:defRPr sz="1200">
                <a:latin typeface="Arial" pitchFamily="34" charset="0"/>
                <a:cs typeface="Arial" pitchFamily="34" charset="0"/>
              </a:defRPr>
            </a:lvl7pPr>
            <a:lvl8pPr marL="3429000" indent="-228600" eaLnBrk="0" fontAlgn="base" hangingPunct="0">
              <a:spcBef>
                <a:spcPct val="20000"/>
              </a:spcBef>
              <a:spcAft>
                <a:spcPct val="0"/>
              </a:spcAft>
              <a:defRPr sz="1200">
                <a:latin typeface="Arial" pitchFamily="34" charset="0"/>
                <a:cs typeface="Arial" pitchFamily="34" charset="0"/>
              </a:defRPr>
            </a:lvl8pPr>
            <a:lvl9pPr marL="3886200" indent="-228600" eaLnBrk="0" fontAlgn="base" hangingPunct="0">
              <a:spcBef>
                <a:spcPct val="20000"/>
              </a:spcBef>
              <a:spcAft>
                <a:spcPct val="0"/>
              </a:spcAft>
              <a:defRPr sz="1200">
                <a:latin typeface="Arial" pitchFamily="34" charset="0"/>
                <a:cs typeface="Arial" pitchFamily="34" charset="0"/>
              </a:defRPr>
            </a:lvl9pPr>
          </a:lstStyle>
          <a:p>
            <a:r>
              <a:rPr lang="de-DE" altLang="de-DE" dirty="0" smtClean="0">
                <a:solidFill>
                  <a:schemeClr val="tx2">
                    <a:lumMod val="75000"/>
                  </a:schemeClr>
                </a:solidFill>
              </a:rPr>
              <a:t>Kontakt Informationen</a:t>
            </a:r>
            <a:endParaRPr lang="de-DE" altLang="de-DE" dirty="0">
              <a:solidFill>
                <a:schemeClr val="tx2">
                  <a:lumMod val="75000"/>
                </a:schemeClr>
              </a:solidFill>
            </a:endParaRPr>
          </a:p>
        </p:txBody>
      </p:sp>
      <p:sp>
        <p:nvSpPr>
          <p:cNvPr id="4" name="Textfeld 3"/>
          <p:cNvSpPr txBox="1"/>
          <p:nvPr/>
        </p:nvSpPr>
        <p:spPr>
          <a:xfrm>
            <a:off x="323528" y="937052"/>
            <a:ext cx="5328592" cy="338554"/>
          </a:xfrm>
          <a:prstGeom prst="rect">
            <a:avLst/>
          </a:prstGeom>
          <a:noFill/>
        </p:spPr>
        <p:txBody>
          <a:bodyPr wrap="square" rtlCol="0">
            <a:spAutoFit/>
          </a:bodyPr>
          <a:lstStyle/>
          <a:p>
            <a:r>
              <a:rPr lang="de-DE" sz="1600" dirty="0" smtClean="0">
                <a:solidFill>
                  <a:schemeClr val="tx2">
                    <a:lumMod val="75000"/>
                  </a:schemeClr>
                </a:solidFill>
                <a:latin typeface="Arial" panose="020B0604020202020204" pitchFamily="34" charset="0"/>
                <a:cs typeface="Arial" panose="020B0604020202020204" pitchFamily="34" charset="0"/>
              </a:rPr>
              <a:t>Dr. Schmidt und Partner - Steuerberater Rechtsanwälte</a:t>
            </a:r>
          </a:p>
        </p:txBody>
      </p:sp>
      <p:sp>
        <p:nvSpPr>
          <p:cNvPr id="5" name="Textfeld 4"/>
          <p:cNvSpPr txBox="1"/>
          <p:nvPr/>
        </p:nvSpPr>
        <p:spPr>
          <a:xfrm>
            <a:off x="323528" y="2168277"/>
            <a:ext cx="1872208" cy="784830"/>
          </a:xfrm>
          <a:prstGeom prst="rect">
            <a:avLst/>
          </a:prstGeom>
          <a:noFill/>
        </p:spPr>
        <p:txBody>
          <a:bodyPr wrap="square" rtlCol="0">
            <a:spAutoFit/>
          </a:bodyPr>
          <a:lstStyle/>
          <a:p>
            <a:r>
              <a:rPr lang="de-DE" sz="900" b="1" dirty="0" smtClean="0">
                <a:solidFill>
                  <a:schemeClr val="tx2">
                    <a:lumMod val="75000"/>
                  </a:schemeClr>
                </a:solidFill>
                <a:latin typeface="Arial" panose="020B0604020202020204" pitchFamily="34" charset="0"/>
                <a:cs typeface="Arial" panose="020B0604020202020204" pitchFamily="34" charset="0"/>
              </a:rPr>
              <a:t>Kanzlei in Koblenz</a:t>
            </a:r>
          </a:p>
          <a:p>
            <a:r>
              <a:rPr lang="de-DE" sz="900" dirty="0" err="1" smtClean="0">
                <a:solidFill>
                  <a:schemeClr val="tx2">
                    <a:lumMod val="75000"/>
                  </a:schemeClr>
                </a:solidFill>
                <a:latin typeface="Arial" panose="020B0604020202020204" pitchFamily="34" charset="0"/>
                <a:cs typeface="Arial" panose="020B0604020202020204" pitchFamily="34" charset="0"/>
              </a:rPr>
              <a:t>Rizzastraße</a:t>
            </a:r>
            <a:r>
              <a:rPr lang="de-DE" sz="900" dirty="0" smtClean="0">
                <a:solidFill>
                  <a:schemeClr val="tx2">
                    <a:lumMod val="75000"/>
                  </a:schemeClr>
                </a:solidFill>
                <a:latin typeface="Arial" panose="020B0604020202020204" pitchFamily="34" charset="0"/>
                <a:cs typeface="Arial" panose="020B0604020202020204" pitchFamily="34" charset="0"/>
              </a:rPr>
              <a:t> 44</a:t>
            </a:r>
          </a:p>
          <a:p>
            <a:r>
              <a:rPr lang="de-DE" sz="900" dirty="0" smtClean="0">
                <a:solidFill>
                  <a:schemeClr val="tx2">
                    <a:lumMod val="75000"/>
                  </a:schemeClr>
                </a:solidFill>
                <a:latin typeface="Arial" panose="020B0604020202020204" pitchFamily="34" charset="0"/>
                <a:cs typeface="Arial" panose="020B0604020202020204" pitchFamily="34" charset="0"/>
              </a:rPr>
              <a:t>56068 Koblenz</a:t>
            </a:r>
          </a:p>
          <a:p>
            <a:r>
              <a:rPr lang="de-DE" sz="900" dirty="0" smtClean="0">
                <a:solidFill>
                  <a:schemeClr val="tx2">
                    <a:lumMod val="75000"/>
                  </a:schemeClr>
                </a:solidFill>
                <a:latin typeface="Arial" panose="020B0604020202020204" pitchFamily="34" charset="0"/>
                <a:cs typeface="Arial" panose="020B0604020202020204" pitchFamily="34" charset="0"/>
              </a:rPr>
              <a:t>Tel.: 0261-3009 0</a:t>
            </a:r>
          </a:p>
          <a:p>
            <a:r>
              <a:rPr lang="de-DE" sz="900" dirty="0" smtClean="0">
                <a:solidFill>
                  <a:schemeClr val="tx2">
                    <a:lumMod val="75000"/>
                  </a:schemeClr>
                </a:solidFill>
                <a:latin typeface="Arial" panose="020B0604020202020204" pitchFamily="34" charset="0"/>
                <a:cs typeface="Arial" panose="020B0604020202020204" pitchFamily="34" charset="0"/>
              </a:rPr>
              <a:t>koblenz@dr-sup.de</a:t>
            </a:r>
            <a:endParaRPr lang="de-DE" sz="900" dirty="0">
              <a:solidFill>
                <a:schemeClr val="tx2">
                  <a:lumMod val="75000"/>
                </a:schemeClr>
              </a:solidFill>
              <a:latin typeface="Arial" panose="020B0604020202020204" pitchFamily="34" charset="0"/>
              <a:cs typeface="Arial" panose="020B0604020202020204" pitchFamily="34" charset="0"/>
            </a:endParaRPr>
          </a:p>
        </p:txBody>
      </p:sp>
      <p:sp>
        <p:nvSpPr>
          <p:cNvPr id="7" name="Textfeld 6"/>
          <p:cNvSpPr txBox="1"/>
          <p:nvPr/>
        </p:nvSpPr>
        <p:spPr>
          <a:xfrm>
            <a:off x="2051720" y="2168277"/>
            <a:ext cx="2088232" cy="784830"/>
          </a:xfrm>
          <a:prstGeom prst="rect">
            <a:avLst/>
          </a:prstGeom>
          <a:noFill/>
        </p:spPr>
        <p:txBody>
          <a:bodyPr wrap="square" rtlCol="0">
            <a:spAutoFit/>
          </a:bodyPr>
          <a:lstStyle/>
          <a:p>
            <a:r>
              <a:rPr lang="de-DE" sz="900" b="1" dirty="0" smtClean="0">
                <a:solidFill>
                  <a:schemeClr val="tx2">
                    <a:lumMod val="75000"/>
                  </a:schemeClr>
                </a:solidFill>
                <a:latin typeface="Arial" panose="020B0604020202020204" pitchFamily="34" charset="0"/>
                <a:cs typeface="Arial" panose="020B0604020202020204" pitchFamily="34" charset="0"/>
              </a:rPr>
              <a:t>Kanzlei in Dresden</a:t>
            </a:r>
          </a:p>
          <a:p>
            <a:r>
              <a:rPr lang="de-DE" sz="900" dirty="0" smtClean="0">
                <a:solidFill>
                  <a:schemeClr val="tx2">
                    <a:lumMod val="75000"/>
                  </a:schemeClr>
                </a:solidFill>
                <a:latin typeface="Arial" panose="020B0604020202020204" pitchFamily="34" charset="0"/>
                <a:cs typeface="Arial" panose="020B0604020202020204" pitchFamily="34" charset="0"/>
              </a:rPr>
              <a:t>Am </a:t>
            </a:r>
            <a:r>
              <a:rPr lang="de-DE" sz="900" dirty="0" err="1" smtClean="0">
                <a:solidFill>
                  <a:schemeClr val="tx2">
                    <a:lumMod val="75000"/>
                  </a:schemeClr>
                </a:solidFill>
                <a:latin typeface="Arial" panose="020B0604020202020204" pitchFamily="34" charset="0"/>
                <a:cs typeface="Arial" panose="020B0604020202020204" pitchFamily="34" charset="0"/>
              </a:rPr>
              <a:t>Weißiger</a:t>
            </a:r>
            <a:r>
              <a:rPr lang="de-DE" sz="900" dirty="0" smtClean="0">
                <a:solidFill>
                  <a:schemeClr val="tx2">
                    <a:lumMod val="75000"/>
                  </a:schemeClr>
                </a:solidFill>
                <a:latin typeface="Arial" panose="020B0604020202020204" pitchFamily="34" charset="0"/>
                <a:cs typeface="Arial" panose="020B0604020202020204" pitchFamily="34" charset="0"/>
              </a:rPr>
              <a:t> Bach 99</a:t>
            </a:r>
          </a:p>
          <a:p>
            <a:r>
              <a:rPr lang="de-DE" sz="900" dirty="0" smtClean="0">
                <a:solidFill>
                  <a:schemeClr val="tx2">
                    <a:lumMod val="75000"/>
                  </a:schemeClr>
                </a:solidFill>
                <a:latin typeface="Arial" panose="020B0604020202020204" pitchFamily="34" charset="0"/>
                <a:cs typeface="Arial" panose="020B0604020202020204" pitchFamily="34" charset="0"/>
              </a:rPr>
              <a:t>01328 Dresden/OT </a:t>
            </a:r>
            <a:r>
              <a:rPr lang="de-DE" sz="900" dirty="0" err="1" smtClean="0">
                <a:solidFill>
                  <a:schemeClr val="tx2">
                    <a:lumMod val="75000"/>
                  </a:schemeClr>
                </a:solidFill>
                <a:latin typeface="Arial" panose="020B0604020202020204" pitchFamily="34" charset="0"/>
                <a:cs typeface="Arial" panose="020B0604020202020204" pitchFamily="34" charset="0"/>
              </a:rPr>
              <a:t>Weißig</a:t>
            </a:r>
            <a:endParaRPr lang="de-DE" sz="900" dirty="0" smtClean="0">
              <a:solidFill>
                <a:schemeClr val="tx2">
                  <a:lumMod val="75000"/>
                </a:schemeClr>
              </a:solidFill>
              <a:latin typeface="Arial" panose="020B0604020202020204" pitchFamily="34" charset="0"/>
              <a:cs typeface="Arial" panose="020B0604020202020204" pitchFamily="34" charset="0"/>
            </a:endParaRPr>
          </a:p>
          <a:p>
            <a:r>
              <a:rPr lang="de-DE" sz="900" dirty="0" smtClean="0">
                <a:solidFill>
                  <a:schemeClr val="tx2">
                    <a:lumMod val="75000"/>
                  </a:schemeClr>
                </a:solidFill>
                <a:latin typeface="Arial" panose="020B0604020202020204" pitchFamily="34" charset="0"/>
                <a:cs typeface="Arial" panose="020B0604020202020204" pitchFamily="34" charset="0"/>
              </a:rPr>
              <a:t>Tel.: 0351-4497 0</a:t>
            </a:r>
          </a:p>
          <a:p>
            <a:r>
              <a:rPr lang="de-DE" sz="900" dirty="0" smtClean="0">
                <a:solidFill>
                  <a:schemeClr val="tx2">
                    <a:lumMod val="75000"/>
                  </a:schemeClr>
                </a:solidFill>
                <a:latin typeface="Arial" panose="020B0604020202020204" pitchFamily="34" charset="0"/>
                <a:cs typeface="Arial" panose="020B0604020202020204" pitchFamily="34" charset="0"/>
              </a:rPr>
              <a:t>dresden@dr-sup.de</a:t>
            </a:r>
            <a:endParaRPr lang="de-DE" sz="900" dirty="0">
              <a:solidFill>
                <a:schemeClr val="tx2">
                  <a:lumMod val="75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756210" y="1328564"/>
            <a:ext cx="1799567" cy="307777"/>
          </a:xfrm>
          <a:prstGeom prst="rect">
            <a:avLst/>
          </a:prstGeom>
          <a:noFill/>
        </p:spPr>
        <p:txBody>
          <a:bodyPr wrap="square" rtlCol="0">
            <a:spAutoFit/>
          </a:bodyPr>
          <a:lstStyle/>
          <a:p>
            <a:r>
              <a:rPr lang="de-DE" sz="1400" dirty="0" smtClean="0">
                <a:solidFill>
                  <a:schemeClr val="tx2">
                    <a:lumMod val="75000"/>
                  </a:schemeClr>
                </a:solidFill>
                <a:latin typeface="Arial" panose="020B0604020202020204" pitchFamily="34" charset="0"/>
                <a:cs typeface="Arial" panose="020B0604020202020204" pitchFamily="34" charset="0"/>
              </a:rPr>
              <a:t>www.dr-sup.de</a:t>
            </a:r>
            <a:endParaRPr lang="de-DE" sz="1400" dirty="0">
              <a:solidFill>
                <a:schemeClr val="tx2">
                  <a:lumMod val="75000"/>
                </a:schemeClr>
              </a:solidFill>
              <a:latin typeface="Arial" panose="020B0604020202020204" pitchFamily="34" charset="0"/>
              <a:cs typeface="Arial" panose="020B0604020202020204" pitchFamily="34" charset="0"/>
            </a:endParaRPr>
          </a:p>
        </p:txBody>
      </p:sp>
      <p:sp>
        <p:nvSpPr>
          <p:cNvPr id="17" name="Textfeld 16"/>
          <p:cNvSpPr txBox="1"/>
          <p:nvPr/>
        </p:nvSpPr>
        <p:spPr>
          <a:xfrm>
            <a:off x="750632" y="1740867"/>
            <a:ext cx="3677353" cy="307777"/>
          </a:xfrm>
          <a:prstGeom prst="rect">
            <a:avLst/>
          </a:prstGeom>
          <a:noFill/>
        </p:spPr>
        <p:txBody>
          <a:bodyPr wrap="none" rtlCol="0">
            <a:spAutoFit/>
          </a:bodyPr>
          <a:lstStyle/>
          <a:p>
            <a:r>
              <a:rPr lang="de-DE" sz="1400" dirty="0" smtClean="0">
                <a:solidFill>
                  <a:schemeClr val="tx2">
                    <a:lumMod val="75000"/>
                  </a:schemeClr>
                </a:solidFill>
                <a:latin typeface="Arial" panose="020B0604020202020204" pitchFamily="34" charset="0"/>
                <a:cs typeface="Arial" panose="020B0604020202020204" pitchFamily="34" charset="0"/>
              </a:rPr>
              <a:t>www.facebook.com/Dr-Schmidt-und-Partner</a:t>
            </a:r>
            <a:endParaRPr lang="de-DE" sz="1400" dirty="0">
              <a:solidFill>
                <a:schemeClr val="tx2">
                  <a:lumMod val="75000"/>
                </a:schemeClr>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10" t="41561" r="110" b="25837"/>
          <a:stretch/>
        </p:blipFill>
        <p:spPr>
          <a:xfrm>
            <a:off x="-36512" y="3185805"/>
            <a:ext cx="9180512" cy="1492180"/>
          </a:xfrm>
          <a:prstGeom prst="rect">
            <a:avLst/>
          </a:prstGeom>
        </p:spPr>
      </p:pic>
      <p:sp>
        <p:nvSpPr>
          <p:cNvPr id="10" name="Rechteck 9"/>
          <p:cNvSpPr/>
          <p:nvPr/>
        </p:nvSpPr>
        <p:spPr>
          <a:xfrm>
            <a:off x="4139952" y="2175216"/>
            <a:ext cx="1800200" cy="784830"/>
          </a:xfrm>
          <a:prstGeom prst="rect">
            <a:avLst/>
          </a:prstGeom>
        </p:spPr>
        <p:txBody>
          <a:bodyPr wrap="square">
            <a:spAutoFit/>
          </a:bodyPr>
          <a:lstStyle/>
          <a:p>
            <a:r>
              <a:rPr lang="de-DE" sz="900" b="1" dirty="0">
                <a:solidFill>
                  <a:schemeClr val="tx2">
                    <a:lumMod val="75000"/>
                  </a:schemeClr>
                </a:solidFill>
                <a:latin typeface="Arial" panose="020B0604020202020204" pitchFamily="34" charset="0"/>
                <a:cs typeface="Arial" panose="020B0604020202020204" pitchFamily="34" charset="0"/>
              </a:rPr>
              <a:t>Kanzlei in Oberhausen</a:t>
            </a:r>
            <a:r>
              <a:rPr lang="de-DE" sz="900" dirty="0">
                <a:solidFill>
                  <a:schemeClr val="tx2">
                    <a:lumMod val="75000"/>
                  </a:schemeClr>
                </a:solidFill>
                <a:latin typeface="Arial" panose="020B0604020202020204" pitchFamily="34" charset="0"/>
                <a:cs typeface="Arial" panose="020B0604020202020204" pitchFamily="34" charset="0"/>
              </a:rPr>
              <a:t/>
            </a:r>
            <a:br>
              <a:rPr lang="de-DE" sz="900" dirty="0">
                <a:solidFill>
                  <a:schemeClr val="tx2">
                    <a:lumMod val="75000"/>
                  </a:schemeClr>
                </a:solidFill>
                <a:latin typeface="Arial" panose="020B0604020202020204" pitchFamily="34" charset="0"/>
                <a:cs typeface="Arial" panose="020B0604020202020204" pitchFamily="34" charset="0"/>
              </a:rPr>
            </a:br>
            <a:r>
              <a:rPr lang="de-DE" sz="900" dirty="0">
                <a:solidFill>
                  <a:schemeClr val="tx2">
                    <a:lumMod val="75000"/>
                  </a:schemeClr>
                </a:solidFill>
                <a:latin typeface="Arial" panose="020B0604020202020204" pitchFamily="34" charset="0"/>
                <a:cs typeface="Arial" panose="020B0604020202020204" pitchFamily="34" charset="0"/>
              </a:rPr>
              <a:t>Im </a:t>
            </a:r>
            <a:r>
              <a:rPr lang="de-DE" sz="900" dirty="0" err="1">
                <a:solidFill>
                  <a:schemeClr val="tx2">
                    <a:lumMod val="75000"/>
                  </a:schemeClr>
                </a:solidFill>
                <a:latin typeface="Arial" panose="020B0604020202020204" pitchFamily="34" charset="0"/>
                <a:cs typeface="Arial" panose="020B0604020202020204" pitchFamily="34" charset="0"/>
              </a:rPr>
              <a:t>Lipperfeld</a:t>
            </a:r>
            <a:r>
              <a:rPr lang="de-DE" sz="900" dirty="0">
                <a:solidFill>
                  <a:schemeClr val="tx2">
                    <a:lumMod val="75000"/>
                  </a:schemeClr>
                </a:solidFill>
                <a:latin typeface="Arial" panose="020B0604020202020204" pitchFamily="34" charset="0"/>
                <a:cs typeface="Arial" panose="020B0604020202020204" pitchFamily="34" charset="0"/>
              </a:rPr>
              <a:t> 25</a:t>
            </a:r>
          </a:p>
          <a:p>
            <a:r>
              <a:rPr lang="de-DE" sz="900" dirty="0">
                <a:solidFill>
                  <a:schemeClr val="tx2">
                    <a:lumMod val="75000"/>
                  </a:schemeClr>
                </a:solidFill>
                <a:latin typeface="Arial" panose="020B0604020202020204" pitchFamily="34" charset="0"/>
                <a:cs typeface="Arial" panose="020B0604020202020204" pitchFamily="34" charset="0"/>
              </a:rPr>
              <a:t>46047 Oberhausen</a:t>
            </a:r>
          </a:p>
          <a:p>
            <a:r>
              <a:rPr lang="de-DE" sz="900" dirty="0">
                <a:solidFill>
                  <a:schemeClr val="tx2">
                    <a:lumMod val="75000"/>
                  </a:schemeClr>
                </a:solidFill>
                <a:latin typeface="Arial" panose="020B0604020202020204" pitchFamily="34" charset="0"/>
                <a:cs typeface="Arial" panose="020B0604020202020204" pitchFamily="34" charset="0"/>
              </a:rPr>
              <a:t>Tel.: 0208-82375 0</a:t>
            </a:r>
          </a:p>
          <a:p>
            <a:r>
              <a:rPr lang="de-DE" sz="900" dirty="0" smtClean="0">
                <a:solidFill>
                  <a:schemeClr val="tx2">
                    <a:lumMod val="75000"/>
                  </a:schemeClr>
                </a:solidFill>
                <a:latin typeface="Arial" panose="020B0604020202020204" pitchFamily="34" charset="0"/>
                <a:cs typeface="Arial" panose="020B0604020202020204" pitchFamily="34" charset="0"/>
              </a:rPr>
              <a:t>oberhausen@dr-sup.de</a:t>
            </a:r>
            <a:endParaRPr lang="de-DE" sz="900" dirty="0">
              <a:solidFill>
                <a:schemeClr val="tx2">
                  <a:lumMod val="75000"/>
                </a:schemeClr>
              </a:solidFill>
              <a:latin typeface="Arial" panose="020B0604020202020204" pitchFamily="34" charset="0"/>
              <a:cs typeface="Arial" panose="020B0604020202020204" pitchFamily="34" charset="0"/>
            </a:endParaRPr>
          </a:p>
        </p:txBody>
      </p:sp>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79500" t="8968" r="7100" b="71934"/>
          <a:stretch/>
        </p:blipFill>
        <p:spPr>
          <a:xfrm>
            <a:off x="254954" y="1676093"/>
            <a:ext cx="438139" cy="444559"/>
          </a:xfrm>
          <a:prstGeom prst="rect">
            <a:avLst/>
          </a:prstGeom>
        </p:spPr>
      </p:pic>
      <p:pic>
        <p:nvPicPr>
          <p:cNvPr id="19" name="Grafik 18"/>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51575" t="9798" r="37206" b="72386"/>
          <a:stretch/>
        </p:blipFill>
        <p:spPr>
          <a:xfrm>
            <a:off x="302819" y="1265015"/>
            <a:ext cx="374658" cy="423589"/>
          </a:xfrm>
          <a:prstGeom prst="rect">
            <a:avLst/>
          </a:prstGeom>
        </p:spPr>
      </p:pic>
    </p:spTree>
    <p:extLst>
      <p:ext uri="{BB962C8B-B14F-4D97-AF65-F5344CB8AC3E}">
        <p14:creationId xmlns:p14="http://schemas.microsoft.com/office/powerpoint/2010/main" val="33298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74018" y="681540"/>
            <a:ext cx="8424936" cy="3772828"/>
          </a:xfrm>
          <a:prstGeom prst="rect">
            <a:avLst/>
          </a:prstGeom>
        </p:spPr>
        <p:txBody>
          <a:bodyPr wrap="square">
            <a:spAutoFit/>
          </a:bodyPr>
          <a:lstStyle/>
          <a:p>
            <a:pPr defTabSz="1300163">
              <a:spcBef>
                <a:spcPts val="700"/>
              </a:spcBef>
            </a:pPr>
            <a:r>
              <a:rPr lang="de-DE" altLang="de-DE" sz="1400" b="1" dirty="0">
                <a:solidFill>
                  <a:schemeClr val="tx2">
                    <a:lumMod val="75000"/>
                  </a:schemeClr>
                </a:solidFill>
                <a:latin typeface="Agency FB" panose="020B0503020202020204" pitchFamily="34" charset="0"/>
                <a:cs typeface="Arial" panose="020B0604020202020204" pitchFamily="34" charset="0"/>
              </a:rPr>
              <a:t>Haftungsausschluss</a:t>
            </a:r>
            <a:endParaRPr lang="de-DE" altLang="de-DE" sz="1400" b="1" dirty="0">
              <a:solidFill>
                <a:schemeClr val="tx2">
                  <a:lumMod val="75000"/>
                </a:schemeClr>
              </a:solidFill>
              <a:latin typeface="Agency FB" panose="020B0503020202020204" pitchFamily="34" charset="0"/>
              <a:cs typeface="Arial" panose="020B0604020202020204" pitchFamily="34" charset="0"/>
              <a:sym typeface="Arial" charset="0"/>
            </a:endParaRPr>
          </a:p>
          <a:p>
            <a:pPr algn="just" defTabSz="1300163">
              <a:spcBef>
                <a:spcPts val="700"/>
              </a:spcBef>
              <a:defRPr/>
            </a:pPr>
            <a:r>
              <a:rPr lang="de-DE" sz="1400" dirty="0" smtClean="0">
                <a:solidFill>
                  <a:schemeClr val="tx2">
                    <a:lumMod val="75000"/>
                  </a:schemeClr>
                </a:solidFill>
                <a:latin typeface="Agency FB" panose="020B0503020202020204" pitchFamily="34" charset="0"/>
                <a:cs typeface="Arial" panose="020B0604020202020204" pitchFamily="34" charset="0"/>
                <a:sym typeface="Arial" charset="0"/>
              </a:rPr>
              <a:t>Die </a:t>
            </a:r>
            <a:r>
              <a:rPr lang="de-DE" sz="1400" dirty="0">
                <a:solidFill>
                  <a:schemeClr val="tx2">
                    <a:lumMod val="75000"/>
                  </a:schemeClr>
                </a:solidFill>
                <a:latin typeface="Agency FB" panose="020B0503020202020204" pitchFamily="34" charset="0"/>
                <a:cs typeface="Arial" panose="020B0604020202020204" pitchFamily="34" charset="0"/>
                <a:sym typeface="Arial" charset="0"/>
              </a:rPr>
              <a:t>zur Verfügung gestellten Informationen können naturgemäß weder allumfassend noch auf die speziellen Bedürfnisse eines bestimmten Einzelfalls zugeschnitten sein. Sie begründen keine Beratung, keine andere Form rechtsverbindlicher Auskünfte oder ein rechtsverbindliches Angebot unsererseits. </a:t>
            </a:r>
          </a:p>
          <a:p>
            <a:pPr algn="just" defTabSz="1300163">
              <a:spcBef>
                <a:spcPts val="700"/>
              </a:spcBef>
              <a:defRPr/>
            </a:pPr>
            <a:r>
              <a:rPr lang="de-DE" sz="1400" dirty="0">
                <a:solidFill>
                  <a:schemeClr val="tx2">
                    <a:lumMod val="75000"/>
                  </a:schemeClr>
                </a:solidFill>
                <a:latin typeface="Agency FB" panose="020B0503020202020204" pitchFamily="34" charset="0"/>
                <a:cs typeface="Arial" panose="020B0604020202020204" pitchFamily="34" charset="0"/>
                <a:sym typeface="Arial" charset="0"/>
              </a:rPr>
              <a:t>Die Präsentation gibt unsere Interpretation der relevanten gesetzlichen Bestimmungen, die hierzu ergangene Rechtsprechung sowie die hierzu ergangenen Verlautbarungen der Finanzverwaltung wieder. </a:t>
            </a:r>
          </a:p>
          <a:p>
            <a:pPr algn="just" defTabSz="1300163">
              <a:spcBef>
                <a:spcPts val="700"/>
              </a:spcBef>
              <a:defRPr/>
            </a:pPr>
            <a:r>
              <a:rPr lang="de-DE" sz="1400" dirty="0">
                <a:solidFill>
                  <a:schemeClr val="tx2">
                    <a:lumMod val="75000"/>
                  </a:schemeClr>
                </a:solidFill>
                <a:latin typeface="Agency FB" panose="020B0503020202020204" pitchFamily="34" charset="0"/>
                <a:cs typeface="Arial" panose="020B0604020202020204" pitchFamily="34" charset="0"/>
                <a:sym typeface="Arial" charset="0"/>
              </a:rPr>
              <a:t>Die vorliegende Präsentation beruht auf dem Rechtsstand zum Zeitpunkt des Datums der Präsentation. Im Zeitablauf treten Änderungen bei Steuergesetzen, Verwaltungsanweisungen, der Interpretation dieser Rechtsquellen sowie in der Rechtsprechung ein. Derartige Änderungen können die Gültigkeit der Aussagen dieser Präsentation beeinflussen.</a:t>
            </a:r>
          </a:p>
          <a:p>
            <a:pPr algn="just" defTabSz="1300163">
              <a:spcBef>
                <a:spcPts val="700"/>
              </a:spcBef>
              <a:defRPr/>
            </a:pPr>
            <a:r>
              <a:rPr lang="de-DE" sz="1400" dirty="0">
                <a:solidFill>
                  <a:schemeClr val="tx2">
                    <a:lumMod val="75000"/>
                  </a:schemeClr>
                </a:solidFill>
                <a:latin typeface="Agency FB" panose="020B0503020202020204" pitchFamily="34" charset="0"/>
                <a:cs typeface="Arial" panose="020B0604020202020204" pitchFamily="34" charset="0"/>
                <a:sym typeface="Arial" charset="0"/>
              </a:rPr>
              <a:t>Wir sind nicht verpflichtet, Sie auf Änderungen in der rechtlichen Beurteilung von Themen hinzuweisen, die wir in dieser Präsentation behandelt haben.</a:t>
            </a:r>
          </a:p>
          <a:p>
            <a:pPr algn="just" defTabSz="1300163">
              <a:spcBef>
                <a:spcPts val="700"/>
              </a:spcBef>
              <a:defRPr/>
            </a:pPr>
            <a:r>
              <a:rPr lang="de-DE" sz="1400" dirty="0">
                <a:solidFill>
                  <a:schemeClr val="tx2">
                    <a:lumMod val="75000"/>
                  </a:schemeClr>
                </a:solidFill>
                <a:latin typeface="Agency FB" panose="020B0503020202020204" pitchFamily="34" charset="0"/>
                <a:cs typeface="Arial" panose="020B0604020202020204" pitchFamily="34" charset="0"/>
                <a:sym typeface="Arial" charset="0"/>
              </a:rPr>
              <a:t>Wir übernehmen keine Gewährleistung oder Garantie für die Richtigkeit oder Vollständigkeit der Inhalte dieser Präsentation. Soweit gesetzlich zulässig, übernehmen wir keine Haftung für ein Tun oder Unterlassen, das Sie allein auf Information aus dieser Präsentation gestützt haben. Dies gilt auch dann, wenn diese Informationen ungenau  oder unrichtig gewesen sein sollten. Der Vortrag sowie das Handout ersetzen keine Rechts- oder Steuerberatung</a:t>
            </a:r>
            <a:r>
              <a:rPr lang="de-DE" sz="1400" dirty="0" smtClean="0">
                <a:solidFill>
                  <a:schemeClr val="tx2">
                    <a:lumMod val="75000"/>
                  </a:schemeClr>
                </a:solidFill>
                <a:latin typeface="Agency FB" panose="020B0503020202020204" pitchFamily="34" charset="0"/>
                <a:cs typeface="Arial" panose="020B0604020202020204" pitchFamily="34" charset="0"/>
                <a:sym typeface="Arial" charset="0"/>
              </a:rPr>
              <a:t>.</a:t>
            </a:r>
            <a:endParaRPr lang="de-DE" sz="1400" dirty="0">
              <a:solidFill>
                <a:schemeClr val="tx2">
                  <a:lumMod val="75000"/>
                </a:schemeClr>
              </a:solidFill>
              <a:latin typeface="Agency FB" panose="020B0503020202020204" pitchFamily="34" charset="0"/>
              <a:cs typeface="Arial" panose="020B0604020202020204" pitchFamily="34" charset="0"/>
              <a:sym typeface="Arial" charset="0"/>
            </a:endParaRPr>
          </a:p>
        </p:txBody>
      </p:sp>
    </p:spTree>
    <p:extLst>
      <p:ext uri="{BB962C8B-B14F-4D97-AF65-F5344CB8AC3E}">
        <p14:creationId xmlns:p14="http://schemas.microsoft.com/office/powerpoint/2010/main" val="198127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4" name="Textfeld 3"/>
          <p:cNvSpPr txBox="1"/>
          <p:nvPr/>
        </p:nvSpPr>
        <p:spPr>
          <a:xfrm>
            <a:off x="2123728" y="1491630"/>
            <a:ext cx="4536504" cy="707886"/>
          </a:xfrm>
          <a:prstGeom prst="rect">
            <a:avLst/>
          </a:prstGeom>
          <a:solidFill>
            <a:schemeClr val="tx2">
              <a:lumMod val="75000"/>
            </a:schemeClr>
          </a:solidFill>
        </p:spPr>
        <p:txBody>
          <a:bodyPr wrap="square" rtlCol="0">
            <a:spAutoFit/>
          </a:bodyPr>
          <a:lstStyle/>
          <a:p>
            <a:pPr algn="ctr"/>
            <a:r>
              <a:rPr lang="de-DE" altLang="de-DE" sz="2000" dirty="0" smtClean="0">
                <a:solidFill>
                  <a:schemeClr val="bg1"/>
                </a:solidFill>
                <a:latin typeface="Agency FB" panose="020B0503020202020204" pitchFamily="34" charset="0"/>
                <a:cs typeface="Arial" panose="020B0604020202020204" pitchFamily="34" charset="0"/>
              </a:rPr>
              <a:t>Dr. Schmidt und Partner – AKTUELL 2020</a:t>
            </a:r>
          </a:p>
          <a:p>
            <a:pPr algn="ctr"/>
            <a:r>
              <a:rPr lang="de-DE" altLang="de-DE" sz="2000" dirty="0" smtClean="0">
                <a:solidFill>
                  <a:schemeClr val="bg1"/>
                </a:solidFill>
                <a:latin typeface="Agency FB" panose="020B0503020202020204" pitchFamily="34" charset="0"/>
                <a:cs typeface="Arial" panose="020B0604020202020204" pitchFamily="34" charset="0"/>
              </a:rPr>
              <a:t>Umsatzsteuer-Absenkung im 2. Halbjahr</a:t>
            </a:r>
            <a:endParaRPr lang="de-DE" altLang="de-DE" sz="2000" dirty="0">
              <a:solidFill>
                <a:schemeClr val="bg1"/>
              </a:solidFill>
              <a:latin typeface="Agency FB" panose="020B0503020202020204" pitchFamily="34" charset="0"/>
              <a:cs typeface="Arial" panose="020B0604020202020204" pitchFamily="34" charset="0"/>
            </a:endParaRPr>
          </a:p>
        </p:txBody>
      </p:sp>
      <p:sp>
        <p:nvSpPr>
          <p:cNvPr id="2" name="Textfeld 1"/>
          <p:cNvSpPr txBox="1"/>
          <p:nvPr/>
        </p:nvSpPr>
        <p:spPr>
          <a:xfrm>
            <a:off x="3275856" y="2643758"/>
            <a:ext cx="1944216" cy="369332"/>
          </a:xfrm>
          <a:prstGeom prst="rect">
            <a:avLst/>
          </a:prstGeom>
          <a:noFill/>
        </p:spPr>
        <p:txBody>
          <a:bodyPr wrap="square" rtlCol="0">
            <a:spAutoFit/>
          </a:bodyPr>
          <a:lstStyle/>
          <a:p>
            <a:r>
              <a:rPr lang="de-DE" dirty="0" smtClean="0"/>
              <a:t>Stand: 15.06.2020</a:t>
            </a:r>
            <a:endParaRPr lang="de-DE" dirty="0"/>
          </a:p>
        </p:txBody>
      </p:sp>
      <p:sp>
        <p:nvSpPr>
          <p:cNvPr id="3" name="Textfeld 2"/>
          <p:cNvSpPr txBox="1"/>
          <p:nvPr/>
        </p:nvSpPr>
        <p:spPr>
          <a:xfrm>
            <a:off x="2658371" y="3291830"/>
            <a:ext cx="3785837" cy="923330"/>
          </a:xfrm>
          <a:prstGeom prst="rect">
            <a:avLst/>
          </a:prstGeom>
          <a:noFill/>
        </p:spPr>
        <p:txBody>
          <a:bodyPr wrap="square" rtlCol="0">
            <a:spAutoFit/>
          </a:bodyPr>
          <a:lstStyle/>
          <a:p>
            <a:r>
              <a:rPr lang="de-DE" dirty="0" smtClean="0"/>
              <a:t>Für Fragen und weitere Informationen stehen wir Ihnen natürlich gerne zur Verfügung.</a:t>
            </a:r>
            <a:endParaRPr lang="de-DE" dirty="0"/>
          </a:p>
        </p:txBody>
      </p:sp>
      <p:sp>
        <p:nvSpPr>
          <p:cNvPr id="7" name="Textfeld 6"/>
          <p:cNvSpPr txBox="1"/>
          <p:nvPr/>
        </p:nvSpPr>
        <p:spPr>
          <a:xfrm>
            <a:off x="4391980" y="4134832"/>
            <a:ext cx="3816424" cy="369332"/>
          </a:xfrm>
          <a:prstGeom prst="rect">
            <a:avLst/>
          </a:prstGeom>
          <a:solidFill>
            <a:schemeClr val="tx2">
              <a:lumMod val="75000"/>
            </a:schemeClr>
          </a:solidFill>
        </p:spPr>
        <p:txBody>
          <a:bodyPr wrap="square" rtlCol="0">
            <a:spAutoFit/>
          </a:bodyPr>
          <a:lstStyle/>
          <a:p>
            <a:r>
              <a:rPr lang="de-DE" dirty="0" smtClean="0">
                <a:solidFill>
                  <a:schemeClr val="bg1"/>
                </a:solidFill>
              </a:rPr>
              <a:t>Ihr Team von Dr. Schmidt und Partner</a:t>
            </a:r>
            <a:endParaRPr lang="de-DE" dirty="0">
              <a:solidFill>
                <a:schemeClr val="bg1"/>
              </a:solidFill>
            </a:endParaRPr>
          </a:p>
        </p:txBody>
      </p:sp>
    </p:spTree>
    <p:extLst>
      <p:ext uri="{BB962C8B-B14F-4D97-AF65-F5344CB8AC3E}">
        <p14:creationId xmlns:p14="http://schemas.microsoft.com/office/powerpoint/2010/main" val="279816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feld 1"/>
          <p:cNvSpPr txBox="1">
            <a:spLocks noChangeArrowheads="1"/>
          </p:cNvSpPr>
          <p:nvPr/>
        </p:nvSpPr>
        <p:spPr bwMode="auto">
          <a:xfrm>
            <a:off x="250304" y="627534"/>
            <a:ext cx="5257800" cy="50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003366"/>
              </a:buClr>
              <a:buFont typeface="Wingdings" pitchFamily="2" charset="2"/>
              <a:defRPr sz="1200" b="1">
                <a:solidFill>
                  <a:schemeClr val="tx1"/>
                </a:solidFill>
                <a:latin typeface="Arial" pitchFamily="34" charset="0"/>
                <a:cs typeface="Arial" pitchFamily="34" charset="0"/>
              </a:defRPr>
            </a:lvl1pPr>
            <a:lvl2pPr marL="742950" indent="-285750" eaLnBrk="0" hangingPunct="0">
              <a:spcBef>
                <a:spcPct val="20000"/>
              </a:spcBef>
              <a:buClr>
                <a:srgbClr val="003366"/>
              </a:buClr>
              <a:buFont typeface="Wingdings" pitchFamily="2" charset="2"/>
              <a:buChar char="Ø"/>
              <a:defRPr sz="1200">
                <a:solidFill>
                  <a:schemeClr val="tx1"/>
                </a:solidFill>
                <a:latin typeface="Arial" pitchFamily="34" charset="0"/>
                <a:cs typeface="Arial" pitchFamily="34" charset="0"/>
              </a:defRPr>
            </a:lvl2pPr>
            <a:lvl3pPr marL="1143000" indent="-228600" eaLnBrk="0" hangingPunct="0">
              <a:spcBef>
                <a:spcPct val="20000"/>
              </a:spcBef>
              <a:buClr>
                <a:srgbClr val="003366"/>
              </a:buClr>
              <a:buChar char="-"/>
              <a:defRPr sz="1200">
                <a:solidFill>
                  <a:schemeClr val="tx1"/>
                </a:solidFill>
                <a:latin typeface="Arial" pitchFamily="34" charset="0"/>
                <a:cs typeface="Arial" pitchFamily="34" charset="0"/>
              </a:defRPr>
            </a:lvl3pPr>
            <a:lvl4pPr marL="1600200" indent="-228600" eaLnBrk="0" hangingPunct="0">
              <a:spcBef>
                <a:spcPct val="20000"/>
              </a:spcBef>
              <a:buChar char="–"/>
              <a:defRPr sz="1200">
                <a:solidFill>
                  <a:schemeClr val="tx1"/>
                </a:solidFill>
                <a:latin typeface="Arial" pitchFamily="34" charset="0"/>
                <a:cs typeface="Arial" pitchFamily="34" charset="0"/>
              </a:defRPr>
            </a:lvl4pPr>
            <a:lvl5pPr marL="2057400" indent="-228600" eaLnBrk="0" hangingPunct="0">
              <a:spcBef>
                <a:spcPct val="20000"/>
              </a:spcBef>
              <a:defRPr sz="12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de-DE" sz="2000" dirty="0">
                <a:solidFill>
                  <a:schemeClr val="tx2">
                    <a:lumMod val="75000"/>
                  </a:schemeClr>
                </a:solidFill>
                <a:latin typeface="Agency FB" panose="020B0503020202020204" pitchFamily="34" charset="0"/>
              </a:rPr>
              <a:t>Auf einen Blick – Über uns:</a:t>
            </a:r>
          </a:p>
        </p:txBody>
      </p:sp>
      <p:sp>
        <p:nvSpPr>
          <p:cNvPr id="54" name="Textfeld 121855"/>
          <p:cNvSpPr txBox="1">
            <a:spLocks noChangeArrowheads="1"/>
          </p:cNvSpPr>
          <p:nvPr/>
        </p:nvSpPr>
        <p:spPr bwMode="auto">
          <a:xfrm>
            <a:off x="4572000" y="1199993"/>
            <a:ext cx="4320479"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003366"/>
              </a:buClr>
              <a:buFont typeface="Wingdings" pitchFamily="2" charset="2"/>
              <a:defRPr sz="1200" b="1">
                <a:solidFill>
                  <a:schemeClr val="tx1"/>
                </a:solidFill>
                <a:latin typeface="Arial" pitchFamily="34" charset="0"/>
                <a:cs typeface="Arial" pitchFamily="34" charset="0"/>
              </a:defRPr>
            </a:lvl1pPr>
            <a:lvl2pPr marL="742950" indent="-285750" eaLnBrk="0" hangingPunct="0">
              <a:spcBef>
                <a:spcPct val="20000"/>
              </a:spcBef>
              <a:buClr>
                <a:srgbClr val="003366"/>
              </a:buClr>
              <a:buFont typeface="Wingdings" pitchFamily="2" charset="2"/>
              <a:buChar char="Ø"/>
              <a:defRPr sz="1200">
                <a:solidFill>
                  <a:schemeClr val="tx1"/>
                </a:solidFill>
                <a:latin typeface="Arial" pitchFamily="34" charset="0"/>
                <a:cs typeface="Arial" pitchFamily="34" charset="0"/>
              </a:defRPr>
            </a:lvl2pPr>
            <a:lvl3pPr marL="1143000" indent="-228600" eaLnBrk="0" hangingPunct="0">
              <a:spcBef>
                <a:spcPct val="20000"/>
              </a:spcBef>
              <a:buClr>
                <a:srgbClr val="003366"/>
              </a:buClr>
              <a:buChar char="-"/>
              <a:defRPr sz="1200">
                <a:solidFill>
                  <a:schemeClr val="tx1"/>
                </a:solidFill>
                <a:latin typeface="Arial" pitchFamily="34" charset="0"/>
                <a:cs typeface="Arial" pitchFamily="34" charset="0"/>
              </a:defRPr>
            </a:lvl3pPr>
            <a:lvl4pPr marL="1600200" indent="-228600" eaLnBrk="0" hangingPunct="0">
              <a:spcBef>
                <a:spcPct val="20000"/>
              </a:spcBef>
              <a:buChar char="–"/>
              <a:defRPr sz="1200">
                <a:solidFill>
                  <a:schemeClr val="tx1"/>
                </a:solidFill>
                <a:latin typeface="Arial" pitchFamily="34" charset="0"/>
                <a:cs typeface="Arial" pitchFamily="34" charset="0"/>
              </a:defRPr>
            </a:lvl4pPr>
            <a:lvl5pPr marL="2057400" indent="-228600" eaLnBrk="0" hangingPunct="0">
              <a:spcBef>
                <a:spcPct val="20000"/>
              </a:spcBef>
              <a:defRPr sz="12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200">
                <a:solidFill>
                  <a:schemeClr val="tx1"/>
                </a:solidFill>
                <a:latin typeface="Arial" pitchFamily="34" charset="0"/>
                <a:cs typeface="Arial" pitchFamily="34" charset="0"/>
              </a:defRPr>
            </a:lvl9pPr>
          </a:lstStyle>
          <a:p>
            <a:pPr algn="just" eaLnBrk="1" hangingPunct="1">
              <a:buFont typeface="Arial" pitchFamily="34" charset="0"/>
              <a:buChar char="•"/>
            </a:pPr>
            <a:r>
              <a:rPr lang="de-DE" altLang="de-DE" sz="1400" b="0" dirty="0">
                <a:solidFill>
                  <a:schemeClr val="tx2">
                    <a:lumMod val="75000"/>
                  </a:schemeClr>
                </a:solidFill>
                <a:latin typeface="Agency FB" panose="020B0503020202020204" pitchFamily="34" charset="0"/>
              </a:rPr>
              <a:t>Bundesweit führende Partnerschaft für Steuer-, Rechts-, und Wirtschaftsberatung von Apothekern und Ärzten</a:t>
            </a:r>
          </a:p>
          <a:p>
            <a:pPr algn="just" eaLnBrk="1" hangingPunct="1">
              <a:buFont typeface="Arial" pitchFamily="34" charset="0"/>
              <a:buChar char="•"/>
            </a:pPr>
            <a:endParaRPr lang="de-DE" altLang="de-DE" sz="1000" b="0" dirty="0">
              <a:solidFill>
                <a:schemeClr val="tx2">
                  <a:lumMod val="75000"/>
                </a:schemeClr>
              </a:solidFill>
              <a:latin typeface="Agency FB" panose="020B0503020202020204" pitchFamily="34" charset="0"/>
            </a:endParaRPr>
          </a:p>
          <a:p>
            <a:pPr algn="just" eaLnBrk="1" hangingPunct="1">
              <a:buFont typeface="Arial" pitchFamily="34" charset="0"/>
              <a:buChar char="•"/>
            </a:pPr>
            <a:r>
              <a:rPr lang="de-DE" altLang="de-DE" sz="1400" b="0" dirty="0" smtClean="0">
                <a:solidFill>
                  <a:schemeClr val="tx2">
                    <a:lumMod val="75000"/>
                  </a:schemeClr>
                </a:solidFill>
                <a:latin typeface="Agency FB" panose="020B0503020202020204" pitchFamily="34" charset="0"/>
              </a:rPr>
              <a:t>3 </a:t>
            </a:r>
            <a:r>
              <a:rPr lang="de-DE" altLang="de-DE" sz="1400" b="0" dirty="0">
                <a:solidFill>
                  <a:schemeClr val="tx2">
                    <a:lumMod val="75000"/>
                  </a:schemeClr>
                </a:solidFill>
                <a:latin typeface="Agency FB" panose="020B0503020202020204" pitchFamily="34" charset="0"/>
              </a:rPr>
              <a:t>Standorte in Deutschland</a:t>
            </a:r>
          </a:p>
          <a:p>
            <a:pPr algn="just" eaLnBrk="1" hangingPunct="1">
              <a:buFont typeface="Arial" pitchFamily="34" charset="0"/>
              <a:buChar char="•"/>
            </a:pPr>
            <a:endParaRPr lang="de-DE" altLang="de-DE" sz="1000" b="0" dirty="0">
              <a:solidFill>
                <a:schemeClr val="tx2">
                  <a:lumMod val="75000"/>
                </a:schemeClr>
              </a:solidFill>
              <a:latin typeface="Agency FB" panose="020B0503020202020204" pitchFamily="34" charset="0"/>
            </a:endParaRPr>
          </a:p>
          <a:p>
            <a:pPr algn="just" eaLnBrk="1" hangingPunct="1">
              <a:buFont typeface="Arial" pitchFamily="34" charset="0"/>
              <a:buChar char="•"/>
            </a:pPr>
            <a:r>
              <a:rPr lang="de-DE" altLang="de-DE" sz="1400" b="0" dirty="0" smtClean="0">
                <a:solidFill>
                  <a:schemeClr val="tx2">
                    <a:lumMod val="75000"/>
                  </a:schemeClr>
                </a:solidFill>
                <a:latin typeface="Agency FB" panose="020B0503020202020204" pitchFamily="34" charset="0"/>
              </a:rPr>
              <a:t>18 </a:t>
            </a:r>
            <a:r>
              <a:rPr lang="de-DE" altLang="de-DE" sz="1400" b="0" dirty="0">
                <a:solidFill>
                  <a:schemeClr val="tx2">
                    <a:lumMod val="75000"/>
                  </a:schemeClr>
                </a:solidFill>
                <a:latin typeface="Agency FB" panose="020B0503020202020204" pitchFamily="34" charset="0"/>
              </a:rPr>
              <a:t>Steuerberater &amp; Rechtsanwälte</a:t>
            </a:r>
          </a:p>
          <a:p>
            <a:pPr algn="just" eaLnBrk="1" hangingPunct="1">
              <a:buFont typeface="Arial" pitchFamily="34" charset="0"/>
              <a:buChar char="•"/>
            </a:pPr>
            <a:endParaRPr lang="de-DE" altLang="de-DE" sz="1000" b="0" dirty="0">
              <a:solidFill>
                <a:schemeClr val="tx2">
                  <a:lumMod val="75000"/>
                </a:schemeClr>
              </a:solidFill>
              <a:latin typeface="Agency FB" panose="020B0503020202020204" pitchFamily="34" charset="0"/>
            </a:endParaRPr>
          </a:p>
          <a:p>
            <a:pPr algn="just" eaLnBrk="1" hangingPunct="1">
              <a:buFont typeface="Arial" pitchFamily="34" charset="0"/>
              <a:buChar char="•"/>
            </a:pPr>
            <a:r>
              <a:rPr lang="de-DE" altLang="de-DE" sz="1400" b="0" dirty="0">
                <a:solidFill>
                  <a:schemeClr val="tx2">
                    <a:lumMod val="75000"/>
                  </a:schemeClr>
                </a:solidFill>
                <a:latin typeface="Agency FB" panose="020B0503020202020204" pitchFamily="34" charset="0"/>
              </a:rPr>
              <a:t>Über </a:t>
            </a:r>
            <a:r>
              <a:rPr lang="de-DE" altLang="de-DE" sz="1400" b="0" dirty="0" smtClean="0">
                <a:solidFill>
                  <a:schemeClr val="tx2">
                    <a:lumMod val="75000"/>
                  </a:schemeClr>
                </a:solidFill>
                <a:latin typeface="Agency FB" panose="020B0503020202020204" pitchFamily="34" charset="0"/>
              </a:rPr>
              <a:t>150 </a:t>
            </a:r>
            <a:r>
              <a:rPr lang="de-DE" altLang="de-DE" sz="1400" b="0" dirty="0">
                <a:solidFill>
                  <a:schemeClr val="tx2">
                    <a:lumMod val="75000"/>
                  </a:schemeClr>
                </a:solidFill>
                <a:latin typeface="Agency FB" panose="020B0503020202020204" pitchFamily="34" charset="0"/>
              </a:rPr>
              <a:t>Mitarbeiter</a:t>
            </a:r>
          </a:p>
          <a:p>
            <a:pPr algn="just" eaLnBrk="1" hangingPunct="1">
              <a:buFont typeface="Arial" pitchFamily="34" charset="0"/>
              <a:buChar char="•"/>
            </a:pPr>
            <a:endParaRPr lang="de-DE" altLang="de-DE" sz="1000" b="0" dirty="0">
              <a:solidFill>
                <a:schemeClr val="tx2">
                  <a:lumMod val="75000"/>
                </a:schemeClr>
              </a:solidFill>
              <a:latin typeface="Agency FB" panose="020B0503020202020204" pitchFamily="34" charset="0"/>
            </a:endParaRPr>
          </a:p>
          <a:p>
            <a:pPr algn="just" eaLnBrk="1" hangingPunct="1">
              <a:buFont typeface="Arial" pitchFamily="34" charset="0"/>
              <a:buChar char="•"/>
            </a:pPr>
            <a:r>
              <a:rPr lang="de-DE" altLang="de-DE" sz="1400" b="0" dirty="0">
                <a:solidFill>
                  <a:schemeClr val="tx2">
                    <a:lumMod val="75000"/>
                  </a:schemeClr>
                </a:solidFill>
                <a:latin typeface="Agency FB" panose="020B0503020202020204" pitchFamily="34" charset="0"/>
              </a:rPr>
              <a:t>Seit über 70 Jahren erfolgreich am Markt</a:t>
            </a:r>
          </a:p>
          <a:p>
            <a:pPr algn="just" eaLnBrk="1" hangingPunct="1">
              <a:buFont typeface="Arial" pitchFamily="34" charset="0"/>
              <a:buChar char="•"/>
            </a:pPr>
            <a:endParaRPr lang="de-DE" altLang="de-DE" sz="1000" b="0" dirty="0">
              <a:solidFill>
                <a:schemeClr val="tx2">
                  <a:lumMod val="75000"/>
                </a:schemeClr>
              </a:solidFill>
              <a:latin typeface="Agency FB" panose="020B0503020202020204" pitchFamily="34" charset="0"/>
            </a:endParaRPr>
          </a:p>
          <a:p>
            <a:pPr algn="just" eaLnBrk="1" hangingPunct="1">
              <a:buFont typeface="Arial" pitchFamily="34" charset="0"/>
              <a:buChar char="•"/>
            </a:pPr>
            <a:r>
              <a:rPr lang="de-DE" altLang="de-DE" sz="1400" b="0" dirty="0">
                <a:solidFill>
                  <a:schemeClr val="tx2">
                    <a:lumMod val="75000"/>
                  </a:schemeClr>
                </a:solidFill>
                <a:latin typeface="Agency FB" panose="020B0503020202020204" pitchFamily="34" charset="0"/>
              </a:rPr>
              <a:t>Über 1.500 aktive Mandanten, davon überwiegend Apotheken und Ärzte</a:t>
            </a:r>
          </a:p>
        </p:txBody>
      </p:sp>
      <p:grpSp>
        <p:nvGrpSpPr>
          <p:cNvPr id="55" name="Gruppieren 140"/>
          <p:cNvGrpSpPr>
            <a:grpSpLocks/>
          </p:cNvGrpSpPr>
          <p:nvPr/>
        </p:nvGrpSpPr>
        <p:grpSpPr bwMode="auto">
          <a:xfrm>
            <a:off x="1143683" y="962847"/>
            <a:ext cx="2750241" cy="3470474"/>
            <a:chOff x="741363" y="425450"/>
            <a:chExt cx="3471862" cy="4714876"/>
          </a:xfrm>
          <a:solidFill>
            <a:schemeClr val="tx2">
              <a:lumMod val="20000"/>
              <a:lumOff val="80000"/>
            </a:schemeClr>
          </a:solidFill>
        </p:grpSpPr>
        <p:grpSp>
          <p:nvGrpSpPr>
            <p:cNvPr id="56" name="Group 252"/>
            <p:cNvGrpSpPr>
              <a:grpSpLocks/>
            </p:cNvGrpSpPr>
            <p:nvPr/>
          </p:nvGrpSpPr>
          <p:grpSpPr bwMode="auto">
            <a:xfrm>
              <a:off x="741363" y="425450"/>
              <a:ext cx="3471862" cy="4714876"/>
              <a:chOff x="6552" y="-320"/>
              <a:chExt cx="4676" cy="6350"/>
            </a:xfrm>
            <a:grpFill/>
          </p:grpSpPr>
          <p:sp>
            <p:nvSpPr>
              <p:cNvPr id="90" name="Freeform 253"/>
              <p:cNvSpPr>
                <a:spLocks/>
              </p:cNvSpPr>
              <p:nvPr/>
            </p:nvSpPr>
            <p:spPr bwMode="gray">
              <a:xfrm>
                <a:off x="6717" y="4050"/>
                <a:ext cx="554" cy="440"/>
              </a:xfrm>
              <a:custGeom>
                <a:avLst/>
                <a:gdLst>
                  <a:gd name="T0" fmla="*/ 320 w 684"/>
                  <a:gd name="T1" fmla="*/ 41 h 542"/>
                  <a:gd name="T2" fmla="*/ 253 w 684"/>
                  <a:gd name="T3" fmla="*/ 74 h 542"/>
                  <a:gd name="T4" fmla="*/ 212 w 684"/>
                  <a:gd name="T5" fmla="*/ 76 h 542"/>
                  <a:gd name="T6" fmla="*/ 150 w 684"/>
                  <a:gd name="T7" fmla="*/ 86 h 542"/>
                  <a:gd name="T8" fmla="*/ 76 w 684"/>
                  <a:gd name="T9" fmla="*/ 69 h 542"/>
                  <a:gd name="T10" fmla="*/ 23 w 684"/>
                  <a:gd name="T11" fmla="*/ 103 h 542"/>
                  <a:gd name="T12" fmla="*/ 19 w 684"/>
                  <a:gd name="T13" fmla="*/ 156 h 542"/>
                  <a:gd name="T14" fmla="*/ 131 w 684"/>
                  <a:gd name="T15" fmla="*/ 197 h 542"/>
                  <a:gd name="T16" fmla="*/ 143 w 684"/>
                  <a:gd name="T17" fmla="*/ 236 h 542"/>
                  <a:gd name="T18" fmla="*/ 127 w 684"/>
                  <a:gd name="T19" fmla="*/ 280 h 542"/>
                  <a:gd name="T20" fmla="*/ 187 w 684"/>
                  <a:gd name="T21" fmla="*/ 340 h 542"/>
                  <a:gd name="T22" fmla="*/ 212 w 684"/>
                  <a:gd name="T23" fmla="*/ 370 h 542"/>
                  <a:gd name="T24" fmla="*/ 233 w 684"/>
                  <a:gd name="T25" fmla="*/ 416 h 542"/>
                  <a:gd name="T26" fmla="*/ 237 w 684"/>
                  <a:gd name="T27" fmla="*/ 469 h 542"/>
                  <a:gd name="T28" fmla="*/ 313 w 684"/>
                  <a:gd name="T29" fmla="*/ 483 h 542"/>
                  <a:gd name="T30" fmla="*/ 320 w 684"/>
                  <a:gd name="T31" fmla="*/ 430 h 542"/>
                  <a:gd name="T32" fmla="*/ 382 w 684"/>
                  <a:gd name="T33" fmla="*/ 434 h 542"/>
                  <a:gd name="T34" fmla="*/ 433 w 684"/>
                  <a:gd name="T35" fmla="*/ 460 h 542"/>
                  <a:gd name="T36" fmla="*/ 460 w 684"/>
                  <a:gd name="T37" fmla="*/ 535 h 542"/>
                  <a:gd name="T38" fmla="*/ 485 w 684"/>
                  <a:gd name="T39" fmla="*/ 496 h 542"/>
                  <a:gd name="T40" fmla="*/ 534 w 684"/>
                  <a:gd name="T41" fmla="*/ 535 h 542"/>
                  <a:gd name="T42" fmla="*/ 628 w 684"/>
                  <a:gd name="T43" fmla="*/ 519 h 542"/>
                  <a:gd name="T44" fmla="*/ 665 w 684"/>
                  <a:gd name="T45" fmla="*/ 499 h 542"/>
                  <a:gd name="T46" fmla="*/ 636 w 684"/>
                  <a:gd name="T47" fmla="*/ 474 h 542"/>
                  <a:gd name="T48" fmla="*/ 619 w 684"/>
                  <a:gd name="T49" fmla="*/ 407 h 542"/>
                  <a:gd name="T50" fmla="*/ 667 w 684"/>
                  <a:gd name="T51" fmla="*/ 333 h 542"/>
                  <a:gd name="T52" fmla="*/ 617 w 684"/>
                  <a:gd name="T53" fmla="*/ 258 h 542"/>
                  <a:gd name="T54" fmla="*/ 591 w 684"/>
                  <a:gd name="T55" fmla="*/ 215 h 542"/>
                  <a:gd name="T56" fmla="*/ 612 w 684"/>
                  <a:gd name="T57" fmla="*/ 163 h 542"/>
                  <a:gd name="T58" fmla="*/ 634 w 684"/>
                  <a:gd name="T59" fmla="*/ 120 h 542"/>
                  <a:gd name="T60" fmla="*/ 567 w 684"/>
                  <a:gd name="T61" fmla="*/ 74 h 542"/>
                  <a:gd name="T62" fmla="*/ 495 w 684"/>
                  <a:gd name="T63" fmla="*/ 50 h 542"/>
                  <a:gd name="T64" fmla="*/ 473 w 684"/>
                  <a:gd name="T65" fmla="*/ 5 h 542"/>
                  <a:gd name="T66" fmla="*/ 416 w 684"/>
                  <a:gd name="T67" fmla="*/ 0 h 542"/>
                  <a:gd name="T68" fmla="*/ 354 w 684"/>
                  <a:gd name="T69" fmla="*/ 2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542">
                    <a:moveTo>
                      <a:pt x="347" y="31"/>
                    </a:moveTo>
                    <a:cubicBezTo>
                      <a:pt x="347" y="31"/>
                      <a:pt x="335" y="36"/>
                      <a:pt x="320" y="41"/>
                    </a:cubicBezTo>
                    <a:cubicBezTo>
                      <a:pt x="306" y="45"/>
                      <a:pt x="282" y="74"/>
                      <a:pt x="272" y="74"/>
                    </a:cubicBezTo>
                    <a:cubicBezTo>
                      <a:pt x="263" y="74"/>
                      <a:pt x="253" y="74"/>
                      <a:pt x="253" y="74"/>
                    </a:cubicBezTo>
                    <a:cubicBezTo>
                      <a:pt x="253" y="74"/>
                      <a:pt x="248" y="93"/>
                      <a:pt x="241" y="93"/>
                    </a:cubicBezTo>
                    <a:cubicBezTo>
                      <a:pt x="234" y="93"/>
                      <a:pt x="212" y="76"/>
                      <a:pt x="212" y="76"/>
                    </a:cubicBezTo>
                    <a:cubicBezTo>
                      <a:pt x="167" y="108"/>
                      <a:pt x="167" y="108"/>
                      <a:pt x="167" y="108"/>
                    </a:cubicBezTo>
                    <a:cubicBezTo>
                      <a:pt x="150" y="86"/>
                      <a:pt x="150" y="86"/>
                      <a:pt x="150" y="86"/>
                    </a:cubicBezTo>
                    <a:cubicBezTo>
                      <a:pt x="150" y="86"/>
                      <a:pt x="129" y="93"/>
                      <a:pt x="119" y="91"/>
                    </a:cubicBezTo>
                    <a:cubicBezTo>
                      <a:pt x="109" y="88"/>
                      <a:pt x="76" y="69"/>
                      <a:pt x="76" y="69"/>
                    </a:cubicBezTo>
                    <a:cubicBezTo>
                      <a:pt x="24" y="66"/>
                      <a:pt x="24" y="66"/>
                      <a:pt x="24" y="66"/>
                    </a:cubicBezTo>
                    <a:cubicBezTo>
                      <a:pt x="24" y="82"/>
                      <a:pt x="24" y="98"/>
                      <a:pt x="23" y="103"/>
                    </a:cubicBezTo>
                    <a:cubicBezTo>
                      <a:pt x="21" y="115"/>
                      <a:pt x="23" y="103"/>
                      <a:pt x="12" y="122"/>
                    </a:cubicBezTo>
                    <a:cubicBezTo>
                      <a:pt x="0" y="140"/>
                      <a:pt x="19" y="156"/>
                      <a:pt x="19" y="156"/>
                    </a:cubicBezTo>
                    <a:cubicBezTo>
                      <a:pt x="72" y="156"/>
                      <a:pt x="72" y="156"/>
                      <a:pt x="72" y="156"/>
                    </a:cubicBezTo>
                    <a:cubicBezTo>
                      <a:pt x="131" y="197"/>
                      <a:pt x="131" y="197"/>
                      <a:pt x="131" y="197"/>
                    </a:cubicBezTo>
                    <a:cubicBezTo>
                      <a:pt x="131" y="223"/>
                      <a:pt x="131" y="223"/>
                      <a:pt x="131" y="223"/>
                    </a:cubicBezTo>
                    <a:cubicBezTo>
                      <a:pt x="143" y="236"/>
                      <a:pt x="143" y="236"/>
                      <a:pt x="143" y="236"/>
                    </a:cubicBezTo>
                    <a:cubicBezTo>
                      <a:pt x="154" y="264"/>
                      <a:pt x="154" y="264"/>
                      <a:pt x="154" y="264"/>
                    </a:cubicBezTo>
                    <a:cubicBezTo>
                      <a:pt x="154" y="264"/>
                      <a:pt x="134" y="276"/>
                      <a:pt x="127" y="280"/>
                    </a:cubicBezTo>
                    <a:cubicBezTo>
                      <a:pt x="120" y="285"/>
                      <a:pt x="154" y="305"/>
                      <a:pt x="154" y="305"/>
                    </a:cubicBezTo>
                    <a:cubicBezTo>
                      <a:pt x="154" y="305"/>
                      <a:pt x="180" y="333"/>
                      <a:pt x="187" y="340"/>
                    </a:cubicBezTo>
                    <a:cubicBezTo>
                      <a:pt x="193" y="347"/>
                      <a:pt x="191" y="349"/>
                      <a:pt x="196" y="363"/>
                    </a:cubicBezTo>
                    <a:cubicBezTo>
                      <a:pt x="200" y="377"/>
                      <a:pt x="212" y="370"/>
                      <a:pt x="212" y="370"/>
                    </a:cubicBezTo>
                    <a:cubicBezTo>
                      <a:pt x="207" y="414"/>
                      <a:pt x="207" y="414"/>
                      <a:pt x="207" y="414"/>
                    </a:cubicBezTo>
                    <a:cubicBezTo>
                      <a:pt x="233" y="416"/>
                      <a:pt x="233" y="416"/>
                      <a:pt x="233" y="416"/>
                    </a:cubicBezTo>
                    <a:cubicBezTo>
                      <a:pt x="237" y="434"/>
                      <a:pt x="237" y="434"/>
                      <a:pt x="237" y="434"/>
                    </a:cubicBezTo>
                    <a:cubicBezTo>
                      <a:pt x="237" y="434"/>
                      <a:pt x="223" y="448"/>
                      <a:pt x="237" y="469"/>
                    </a:cubicBezTo>
                    <a:cubicBezTo>
                      <a:pt x="251" y="489"/>
                      <a:pt x="269" y="476"/>
                      <a:pt x="269" y="476"/>
                    </a:cubicBezTo>
                    <a:cubicBezTo>
                      <a:pt x="269" y="476"/>
                      <a:pt x="292" y="483"/>
                      <a:pt x="313" y="483"/>
                    </a:cubicBezTo>
                    <a:cubicBezTo>
                      <a:pt x="334" y="483"/>
                      <a:pt x="322" y="464"/>
                      <a:pt x="320" y="453"/>
                    </a:cubicBezTo>
                    <a:cubicBezTo>
                      <a:pt x="318" y="441"/>
                      <a:pt x="320" y="430"/>
                      <a:pt x="320" y="430"/>
                    </a:cubicBezTo>
                    <a:cubicBezTo>
                      <a:pt x="320" y="430"/>
                      <a:pt x="341" y="439"/>
                      <a:pt x="350" y="439"/>
                    </a:cubicBezTo>
                    <a:cubicBezTo>
                      <a:pt x="359" y="439"/>
                      <a:pt x="382" y="434"/>
                      <a:pt x="382" y="434"/>
                    </a:cubicBezTo>
                    <a:cubicBezTo>
                      <a:pt x="382" y="434"/>
                      <a:pt x="398" y="448"/>
                      <a:pt x="412" y="455"/>
                    </a:cubicBezTo>
                    <a:cubicBezTo>
                      <a:pt x="426" y="462"/>
                      <a:pt x="433" y="460"/>
                      <a:pt x="433" y="460"/>
                    </a:cubicBezTo>
                    <a:cubicBezTo>
                      <a:pt x="435" y="519"/>
                      <a:pt x="435" y="519"/>
                      <a:pt x="435" y="519"/>
                    </a:cubicBezTo>
                    <a:cubicBezTo>
                      <a:pt x="460" y="535"/>
                      <a:pt x="460" y="535"/>
                      <a:pt x="460" y="535"/>
                    </a:cubicBezTo>
                    <a:cubicBezTo>
                      <a:pt x="472" y="524"/>
                      <a:pt x="472" y="524"/>
                      <a:pt x="472" y="524"/>
                    </a:cubicBezTo>
                    <a:cubicBezTo>
                      <a:pt x="472" y="524"/>
                      <a:pt x="476" y="496"/>
                      <a:pt x="485" y="496"/>
                    </a:cubicBezTo>
                    <a:cubicBezTo>
                      <a:pt x="495" y="496"/>
                      <a:pt x="508" y="526"/>
                      <a:pt x="508" y="526"/>
                    </a:cubicBezTo>
                    <a:cubicBezTo>
                      <a:pt x="508" y="526"/>
                      <a:pt x="527" y="535"/>
                      <a:pt x="534" y="535"/>
                    </a:cubicBezTo>
                    <a:cubicBezTo>
                      <a:pt x="541" y="535"/>
                      <a:pt x="621" y="542"/>
                      <a:pt x="621" y="542"/>
                    </a:cubicBezTo>
                    <a:cubicBezTo>
                      <a:pt x="628" y="519"/>
                      <a:pt x="628" y="519"/>
                      <a:pt x="628" y="519"/>
                    </a:cubicBezTo>
                    <a:cubicBezTo>
                      <a:pt x="667" y="512"/>
                      <a:pt x="667" y="512"/>
                      <a:pt x="667" y="512"/>
                    </a:cubicBezTo>
                    <a:cubicBezTo>
                      <a:pt x="665" y="499"/>
                      <a:pt x="665" y="499"/>
                      <a:pt x="665" y="499"/>
                    </a:cubicBezTo>
                    <a:cubicBezTo>
                      <a:pt x="643" y="491"/>
                      <a:pt x="643" y="491"/>
                      <a:pt x="643" y="491"/>
                    </a:cubicBezTo>
                    <a:cubicBezTo>
                      <a:pt x="643" y="491"/>
                      <a:pt x="639" y="481"/>
                      <a:pt x="636" y="474"/>
                    </a:cubicBezTo>
                    <a:cubicBezTo>
                      <a:pt x="634" y="467"/>
                      <a:pt x="617" y="450"/>
                      <a:pt x="617" y="450"/>
                    </a:cubicBezTo>
                    <a:cubicBezTo>
                      <a:pt x="619" y="407"/>
                      <a:pt x="619" y="407"/>
                      <a:pt x="619" y="407"/>
                    </a:cubicBezTo>
                    <a:cubicBezTo>
                      <a:pt x="619" y="407"/>
                      <a:pt x="646" y="388"/>
                      <a:pt x="658" y="373"/>
                    </a:cubicBezTo>
                    <a:cubicBezTo>
                      <a:pt x="670" y="359"/>
                      <a:pt x="665" y="345"/>
                      <a:pt x="667" y="333"/>
                    </a:cubicBezTo>
                    <a:cubicBezTo>
                      <a:pt x="670" y="321"/>
                      <a:pt x="684" y="321"/>
                      <a:pt x="682" y="299"/>
                    </a:cubicBezTo>
                    <a:cubicBezTo>
                      <a:pt x="679" y="278"/>
                      <a:pt x="617" y="258"/>
                      <a:pt x="617" y="258"/>
                    </a:cubicBezTo>
                    <a:cubicBezTo>
                      <a:pt x="619" y="232"/>
                      <a:pt x="619" y="232"/>
                      <a:pt x="619" y="232"/>
                    </a:cubicBezTo>
                    <a:cubicBezTo>
                      <a:pt x="591" y="215"/>
                      <a:pt x="591" y="215"/>
                      <a:pt x="591" y="215"/>
                    </a:cubicBezTo>
                    <a:cubicBezTo>
                      <a:pt x="629" y="182"/>
                      <a:pt x="629" y="182"/>
                      <a:pt x="629" y="182"/>
                    </a:cubicBezTo>
                    <a:cubicBezTo>
                      <a:pt x="612" y="163"/>
                      <a:pt x="612" y="163"/>
                      <a:pt x="612" y="163"/>
                    </a:cubicBezTo>
                    <a:cubicBezTo>
                      <a:pt x="619" y="132"/>
                      <a:pt x="619" y="132"/>
                      <a:pt x="619" y="132"/>
                    </a:cubicBezTo>
                    <a:cubicBezTo>
                      <a:pt x="634" y="120"/>
                      <a:pt x="634" y="120"/>
                      <a:pt x="634" y="120"/>
                    </a:cubicBezTo>
                    <a:cubicBezTo>
                      <a:pt x="607" y="67"/>
                      <a:pt x="607" y="67"/>
                      <a:pt x="607" y="67"/>
                    </a:cubicBezTo>
                    <a:cubicBezTo>
                      <a:pt x="607" y="67"/>
                      <a:pt x="576" y="79"/>
                      <a:pt x="567" y="74"/>
                    </a:cubicBezTo>
                    <a:cubicBezTo>
                      <a:pt x="557" y="69"/>
                      <a:pt x="536" y="45"/>
                      <a:pt x="526" y="45"/>
                    </a:cubicBezTo>
                    <a:cubicBezTo>
                      <a:pt x="516" y="45"/>
                      <a:pt x="495" y="50"/>
                      <a:pt x="495" y="50"/>
                    </a:cubicBezTo>
                    <a:cubicBezTo>
                      <a:pt x="495" y="50"/>
                      <a:pt x="485" y="29"/>
                      <a:pt x="483" y="21"/>
                    </a:cubicBezTo>
                    <a:cubicBezTo>
                      <a:pt x="481" y="14"/>
                      <a:pt x="473" y="5"/>
                      <a:pt x="473" y="5"/>
                    </a:cubicBezTo>
                    <a:cubicBezTo>
                      <a:pt x="473" y="5"/>
                      <a:pt x="452" y="9"/>
                      <a:pt x="440" y="7"/>
                    </a:cubicBezTo>
                    <a:cubicBezTo>
                      <a:pt x="428" y="5"/>
                      <a:pt x="428" y="0"/>
                      <a:pt x="416" y="0"/>
                    </a:cubicBezTo>
                    <a:cubicBezTo>
                      <a:pt x="404" y="0"/>
                      <a:pt x="392" y="12"/>
                      <a:pt x="385" y="17"/>
                    </a:cubicBezTo>
                    <a:cubicBezTo>
                      <a:pt x="378" y="21"/>
                      <a:pt x="354" y="21"/>
                      <a:pt x="354" y="21"/>
                    </a:cubicBezTo>
                    <a:lnTo>
                      <a:pt x="347" y="31"/>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1" name="Freeform 254"/>
              <p:cNvSpPr>
                <a:spLocks/>
              </p:cNvSpPr>
              <p:nvPr/>
            </p:nvSpPr>
            <p:spPr bwMode="gray">
              <a:xfrm>
                <a:off x="6618" y="3022"/>
                <a:ext cx="1232" cy="1608"/>
              </a:xfrm>
              <a:custGeom>
                <a:avLst/>
                <a:gdLst>
                  <a:gd name="T0" fmla="*/ 1484 w 1519"/>
                  <a:gd name="T1" fmla="*/ 1496 h 1982"/>
                  <a:gd name="T2" fmla="*/ 1479 w 1519"/>
                  <a:gd name="T3" fmla="*/ 1378 h 1982"/>
                  <a:gd name="T4" fmla="*/ 1470 w 1519"/>
                  <a:gd name="T5" fmla="*/ 1233 h 1982"/>
                  <a:gd name="T6" fmla="*/ 1453 w 1519"/>
                  <a:gd name="T7" fmla="*/ 1135 h 1982"/>
                  <a:gd name="T8" fmla="*/ 1434 w 1519"/>
                  <a:gd name="T9" fmla="*/ 1001 h 1982"/>
                  <a:gd name="T10" fmla="*/ 1211 w 1519"/>
                  <a:gd name="T11" fmla="*/ 953 h 1982"/>
                  <a:gd name="T12" fmla="*/ 1115 w 1519"/>
                  <a:gd name="T13" fmla="*/ 838 h 1982"/>
                  <a:gd name="T14" fmla="*/ 1144 w 1519"/>
                  <a:gd name="T15" fmla="*/ 764 h 1982"/>
                  <a:gd name="T16" fmla="*/ 1245 w 1519"/>
                  <a:gd name="T17" fmla="*/ 673 h 1982"/>
                  <a:gd name="T18" fmla="*/ 1252 w 1519"/>
                  <a:gd name="T19" fmla="*/ 551 h 1982"/>
                  <a:gd name="T20" fmla="*/ 1221 w 1519"/>
                  <a:gd name="T21" fmla="*/ 462 h 1982"/>
                  <a:gd name="T22" fmla="*/ 1336 w 1519"/>
                  <a:gd name="T23" fmla="*/ 362 h 1982"/>
                  <a:gd name="T24" fmla="*/ 1314 w 1519"/>
                  <a:gd name="T25" fmla="*/ 292 h 1982"/>
                  <a:gd name="T26" fmla="*/ 1228 w 1519"/>
                  <a:gd name="T27" fmla="*/ 178 h 1982"/>
                  <a:gd name="T28" fmla="*/ 1173 w 1519"/>
                  <a:gd name="T29" fmla="*/ 63 h 1982"/>
                  <a:gd name="T30" fmla="*/ 1089 w 1519"/>
                  <a:gd name="T31" fmla="*/ 15 h 1982"/>
                  <a:gd name="T32" fmla="*/ 1070 w 1519"/>
                  <a:gd name="T33" fmla="*/ 94 h 1982"/>
                  <a:gd name="T34" fmla="*/ 993 w 1519"/>
                  <a:gd name="T35" fmla="*/ 170 h 1982"/>
                  <a:gd name="T36" fmla="*/ 835 w 1519"/>
                  <a:gd name="T37" fmla="*/ 216 h 1982"/>
                  <a:gd name="T38" fmla="*/ 694 w 1519"/>
                  <a:gd name="T39" fmla="*/ 312 h 1982"/>
                  <a:gd name="T40" fmla="*/ 577 w 1519"/>
                  <a:gd name="T41" fmla="*/ 347 h 1982"/>
                  <a:gd name="T42" fmla="*/ 522 w 1519"/>
                  <a:gd name="T43" fmla="*/ 438 h 1982"/>
                  <a:gd name="T44" fmla="*/ 426 w 1519"/>
                  <a:gd name="T45" fmla="*/ 429 h 1982"/>
                  <a:gd name="T46" fmla="*/ 440 w 1519"/>
                  <a:gd name="T47" fmla="*/ 510 h 1982"/>
                  <a:gd name="T48" fmla="*/ 392 w 1519"/>
                  <a:gd name="T49" fmla="*/ 539 h 1982"/>
                  <a:gd name="T50" fmla="*/ 249 w 1519"/>
                  <a:gd name="T51" fmla="*/ 558 h 1982"/>
                  <a:gd name="T52" fmla="*/ 196 w 1519"/>
                  <a:gd name="T53" fmla="*/ 560 h 1982"/>
                  <a:gd name="T54" fmla="*/ 88 w 1519"/>
                  <a:gd name="T55" fmla="*/ 623 h 1982"/>
                  <a:gd name="T56" fmla="*/ 16 w 1519"/>
                  <a:gd name="T57" fmla="*/ 809 h 1982"/>
                  <a:gd name="T58" fmla="*/ 120 w 1519"/>
                  <a:gd name="T59" fmla="*/ 1030 h 1982"/>
                  <a:gd name="T60" fmla="*/ 214 w 1519"/>
                  <a:gd name="T61" fmla="*/ 1078 h 1982"/>
                  <a:gd name="T62" fmla="*/ 189 w 1519"/>
                  <a:gd name="T63" fmla="*/ 1237 h 1982"/>
                  <a:gd name="T64" fmla="*/ 227 w 1519"/>
                  <a:gd name="T65" fmla="*/ 1358 h 1982"/>
                  <a:gd name="T66" fmla="*/ 349 w 1519"/>
                  <a:gd name="T67" fmla="*/ 1360 h 1982"/>
                  <a:gd name="T68" fmla="*/ 455 w 1519"/>
                  <a:gd name="T69" fmla="*/ 1298 h 1982"/>
                  <a:gd name="T70" fmla="*/ 548 w 1519"/>
                  <a:gd name="T71" fmla="*/ 1274 h 1982"/>
                  <a:gd name="T72" fmla="*/ 634 w 1519"/>
                  <a:gd name="T73" fmla="*/ 1312 h 1982"/>
                  <a:gd name="T74" fmla="*/ 727 w 1519"/>
                  <a:gd name="T75" fmla="*/ 1399 h 1982"/>
                  <a:gd name="T76" fmla="*/ 727 w 1519"/>
                  <a:gd name="T77" fmla="*/ 1499 h 1982"/>
                  <a:gd name="T78" fmla="*/ 766 w 1519"/>
                  <a:gd name="T79" fmla="*/ 1640 h 1982"/>
                  <a:gd name="T80" fmla="*/ 751 w 1519"/>
                  <a:gd name="T81" fmla="*/ 1758 h 1982"/>
                  <a:gd name="T82" fmla="*/ 846 w 1519"/>
                  <a:gd name="T83" fmla="*/ 1768 h 1982"/>
                  <a:gd name="T84" fmla="*/ 945 w 1519"/>
                  <a:gd name="T85" fmla="*/ 1890 h 1982"/>
                  <a:gd name="T86" fmla="*/ 1106 w 1519"/>
                  <a:gd name="T87" fmla="*/ 1894 h 1982"/>
                  <a:gd name="T88" fmla="*/ 1223 w 1519"/>
                  <a:gd name="T89" fmla="*/ 1950 h 1982"/>
                  <a:gd name="T90" fmla="*/ 1402 w 1519"/>
                  <a:gd name="T91" fmla="*/ 1855 h 1982"/>
                  <a:gd name="T92" fmla="*/ 1485 w 1519"/>
                  <a:gd name="T93" fmla="*/ 1677 h 1982"/>
                  <a:gd name="T94" fmla="*/ 1512 w 1519"/>
                  <a:gd name="T95" fmla="*/ 1576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9" h="1982">
                    <a:moveTo>
                      <a:pt x="1492" y="1557"/>
                    </a:moveTo>
                    <a:cubicBezTo>
                      <a:pt x="1499" y="1556"/>
                      <a:pt x="1515" y="1547"/>
                      <a:pt x="1515" y="1547"/>
                    </a:cubicBezTo>
                    <a:cubicBezTo>
                      <a:pt x="1519" y="1507"/>
                      <a:pt x="1519" y="1507"/>
                      <a:pt x="1519" y="1507"/>
                    </a:cubicBezTo>
                    <a:cubicBezTo>
                      <a:pt x="1484" y="1496"/>
                      <a:pt x="1484" y="1496"/>
                      <a:pt x="1484" y="1496"/>
                    </a:cubicBezTo>
                    <a:cubicBezTo>
                      <a:pt x="1490" y="1464"/>
                      <a:pt x="1490" y="1464"/>
                      <a:pt x="1490" y="1464"/>
                    </a:cubicBezTo>
                    <a:cubicBezTo>
                      <a:pt x="1479" y="1410"/>
                      <a:pt x="1479" y="1410"/>
                      <a:pt x="1479" y="1410"/>
                    </a:cubicBezTo>
                    <a:cubicBezTo>
                      <a:pt x="1480" y="1385"/>
                      <a:pt x="1480" y="1385"/>
                      <a:pt x="1480" y="1385"/>
                    </a:cubicBezTo>
                    <a:cubicBezTo>
                      <a:pt x="1479" y="1378"/>
                      <a:pt x="1479" y="1378"/>
                      <a:pt x="1479" y="1378"/>
                    </a:cubicBezTo>
                    <a:cubicBezTo>
                      <a:pt x="1473" y="1365"/>
                      <a:pt x="1467" y="1353"/>
                      <a:pt x="1465" y="1348"/>
                    </a:cubicBezTo>
                    <a:cubicBezTo>
                      <a:pt x="1460" y="1336"/>
                      <a:pt x="1446" y="1317"/>
                      <a:pt x="1439" y="1305"/>
                    </a:cubicBezTo>
                    <a:cubicBezTo>
                      <a:pt x="1431" y="1293"/>
                      <a:pt x="1431" y="1248"/>
                      <a:pt x="1431" y="1248"/>
                    </a:cubicBezTo>
                    <a:cubicBezTo>
                      <a:pt x="1431" y="1248"/>
                      <a:pt x="1455" y="1243"/>
                      <a:pt x="1470" y="1233"/>
                    </a:cubicBezTo>
                    <a:cubicBezTo>
                      <a:pt x="1484" y="1224"/>
                      <a:pt x="1486" y="1217"/>
                      <a:pt x="1494" y="1205"/>
                    </a:cubicBezTo>
                    <a:cubicBezTo>
                      <a:pt x="1501" y="1193"/>
                      <a:pt x="1508" y="1174"/>
                      <a:pt x="1508" y="1174"/>
                    </a:cubicBezTo>
                    <a:cubicBezTo>
                      <a:pt x="1508" y="1174"/>
                      <a:pt x="1489" y="1178"/>
                      <a:pt x="1477" y="1174"/>
                    </a:cubicBezTo>
                    <a:cubicBezTo>
                      <a:pt x="1465" y="1169"/>
                      <a:pt x="1460" y="1147"/>
                      <a:pt x="1453" y="1135"/>
                    </a:cubicBezTo>
                    <a:cubicBezTo>
                      <a:pt x="1446" y="1123"/>
                      <a:pt x="1451" y="1090"/>
                      <a:pt x="1451" y="1090"/>
                    </a:cubicBezTo>
                    <a:cubicBezTo>
                      <a:pt x="1431" y="1085"/>
                      <a:pt x="1431" y="1085"/>
                      <a:pt x="1431" y="1085"/>
                    </a:cubicBezTo>
                    <a:cubicBezTo>
                      <a:pt x="1431" y="1085"/>
                      <a:pt x="1427" y="1078"/>
                      <a:pt x="1434" y="1054"/>
                    </a:cubicBezTo>
                    <a:cubicBezTo>
                      <a:pt x="1441" y="1030"/>
                      <a:pt x="1439" y="1018"/>
                      <a:pt x="1434" y="1001"/>
                    </a:cubicBezTo>
                    <a:cubicBezTo>
                      <a:pt x="1429" y="984"/>
                      <a:pt x="1405" y="951"/>
                      <a:pt x="1391" y="936"/>
                    </a:cubicBezTo>
                    <a:cubicBezTo>
                      <a:pt x="1376" y="922"/>
                      <a:pt x="1352" y="893"/>
                      <a:pt x="1352" y="893"/>
                    </a:cubicBezTo>
                    <a:cubicBezTo>
                      <a:pt x="1352" y="893"/>
                      <a:pt x="1304" y="910"/>
                      <a:pt x="1290" y="913"/>
                    </a:cubicBezTo>
                    <a:cubicBezTo>
                      <a:pt x="1276" y="915"/>
                      <a:pt x="1230" y="946"/>
                      <a:pt x="1211" y="953"/>
                    </a:cubicBezTo>
                    <a:cubicBezTo>
                      <a:pt x="1192" y="960"/>
                      <a:pt x="1137" y="965"/>
                      <a:pt x="1137" y="965"/>
                    </a:cubicBezTo>
                    <a:cubicBezTo>
                      <a:pt x="1106" y="905"/>
                      <a:pt x="1106" y="905"/>
                      <a:pt x="1106" y="905"/>
                    </a:cubicBezTo>
                    <a:cubicBezTo>
                      <a:pt x="1106" y="905"/>
                      <a:pt x="1072" y="872"/>
                      <a:pt x="1067" y="865"/>
                    </a:cubicBezTo>
                    <a:cubicBezTo>
                      <a:pt x="1063" y="857"/>
                      <a:pt x="1115" y="838"/>
                      <a:pt x="1115" y="838"/>
                    </a:cubicBezTo>
                    <a:cubicBezTo>
                      <a:pt x="1125" y="814"/>
                      <a:pt x="1125" y="814"/>
                      <a:pt x="1125" y="814"/>
                    </a:cubicBezTo>
                    <a:cubicBezTo>
                      <a:pt x="1178" y="822"/>
                      <a:pt x="1178" y="822"/>
                      <a:pt x="1178" y="822"/>
                    </a:cubicBezTo>
                    <a:cubicBezTo>
                      <a:pt x="1178" y="793"/>
                      <a:pt x="1178" y="793"/>
                      <a:pt x="1178" y="793"/>
                    </a:cubicBezTo>
                    <a:cubicBezTo>
                      <a:pt x="1144" y="764"/>
                      <a:pt x="1144" y="764"/>
                      <a:pt x="1144" y="764"/>
                    </a:cubicBezTo>
                    <a:cubicBezTo>
                      <a:pt x="1144" y="764"/>
                      <a:pt x="1156" y="750"/>
                      <a:pt x="1163" y="735"/>
                    </a:cubicBezTo>
                    <a:cubicBezTo>
                      <a:pt x="1170" y="721"/>
                      <a:pt x="1221" y="711"/>
                      <a:pt x="1221" y="711"/>
                    </a:cubicBezTo>
                    <a:cubicBezTo>
                      <a:pt x="1221" y="711"/>
                      <a:pt x="1252" y="728"/>
                      <a:pt x="1257" y="714"/>
                    </a:cubicBezTo>
                    <a:cubicBezTo>
                      <a:pt x="1261" y="699"/>
                      <a:pt x="1245" y="673"/>
                      <a:pt x="1245" y="673"/>
                    </a:cubicBezTo>
                    <a:cubicBezTo>
                      <a:pt x="1245" y="673"/>
                      <a:pt x="1292" y="671"/>
                      <a:pt x="1302" y="666"/>
                    </a:cubicBezTo>
                    <a:cubicBezTo>
                      <a:pt x="1312" y="661"/>
                      <a:pt x="1302" y="616"/>
                      <a:pt x="1302" y="616"/>
                    </a:cubicBezTo>
                    <a:cubicBezTo>
                      <a:pt x="1283" y="599"/>
                      <a:pt x="1283" y="599"/>
                      <a:pt x="1283" y="599"/>
                    </a:cubicBezTo>
                    <a:cubicBezTo>
                      <a:pt x="1283" y="599"/>
                      <a:pt x="1261" y="558"/>
                      <a:pt x="1252" y="551"/>
                    </a:cubicBezTo>
                    <a:cubicBezTo>
                      <a:pt x="1242" y="544"/>
                      <a:pt x="1223" y="534"/>
                      <a:pt x="1223" y="534"/>
                    </a:cubicBezTo>
                    <a:cubicBezTo>
                      <a:pt x="1223" y="489"/>
                      <a:pt x="1223" y="489"/>
                      <a:pt x="1223" y="489"/>
                    </a:cubicBezTo>
                    <a:cubicBezTo>
                      <a:pt x="1237" y="477"/>
                      <a:pt x="1237" y="477"/>
                      <a:pt x="1237" y="477"/>
                    </a:cubicBezTo>
                    <a:cubicBezTo>
                      <a:pt x="1221" y="462"/>
                      <a:pt x="1221" y="462"/>
                      <a:pt x="1221" y="462"/>
                    </a:cubicBezTo>
                    <a:cubicBezTo>
                      <a:pt x="1221" y="462"/>
                      <a:pt x="1221" y="446"/>
                      <a:pt x="1228" y="427"/>
                    </a:cubicBezTo>
                    <a:cubicBezTo>
                      <a:pt x="1235" y="407"/>
                      <a:pt x="1257" y="386"/>
                      <a:pt x="1257" y="386"/>
                    </a:cubicBezTo>
                    <a:cubicBezTo>
                      <a:pt x="1307" y="395"/>
                      <a:pt x="1307" y="395"/>
                      <a:pt x="1307" y="395"/>
                    </a:cubicBezTo>
                    <a:cubicBezTo>
                      <a:pt x="1336" y="362"/>
                      <a:pt x="1336" y="362"/>
                      <a:pt x="1336" y="362"/>
                    </a:cubicBezTo>
                    <a:cubicBezTo>
                      <a:pt x="1333" y="345"/>
                      <a:pt x="1333" y="345"/>
                      <a:pt x="1333" y="345"/>
                    </a:cubicBezTo>
                    <a:cubicBezTo>
                      <a:pt x="1319" y="331"/>
                      <a:pt x="1319" y="331"/>
                      <a:pt x="1319" y="331"/>
                    </a:cubicBezTo>
                    <a:cubicBezTo>
                      <a:pt x="1324" y="304"/>
                      <a:pt x="1324" y="304"/>
                      <a:pt x="1324" y="304"/>
                    </a:cubicBezTo>
                    <a:cubicBezTo>
                      <a:pt x="1314" y="292"/>
                      <a:pt x="1314" y="292"/>
                      <a:pt x="1314" y="292"/>
                    </a:cubicBezTo>
                    <a:cubicBezTo>
                      <a:pt x="1312" y="252"/>
                      <a:pt x="1312" y="252"/>
                      <a:pt x="1312" y="252"/>
                    </a:cubicBezTo>
                    <a:cubicBezTo>
                      <a:pt x="1312" y="252"/>
                      <a:pt x="1307" y="242"/>
                      <a:pt x="1297" y="242"/>
                    </a:cubicBezTo>
                    <a:cubicBezTo>
                      <a:pt x="1288" y="242"/>
                      <a:pt x="1264" y="242"/>
                      <a:pt x="1264" y="228"/>
                    </a:cubicBezTo>
                    <a:cubicBezTo>
                      <a:pt x="1264" y="213"/>
                      <a:pt x="1240" y="189"/>
                      <a:pt x="1228" y="178"/>
                    </a:cubicBezTo>
                    <a:cubicBezTo>
                      <a:pt x="1216" y="166"/>
                      <a:pt x="1216" y="149"/>
                      <a:pt x="1223" y="134"/>
                    </a:cubicBezTo>
                    <a:cubicBezTo>
                      <a:pt x="1230" y="120"/>
                      <a:pt x="1223" y="94"/>
                      <a:pt x="1218" y="87"/>
                    </a:cubicBezTo>
                    <a:cubicBezTo>
                      <a:pt x="1213" y="79"/>
                      <a:pt x="1190" y="96"/>
                      <a:pt x="1190" y="96"/>
                    </a:cubicBezTo>
                    <a:cubicBezTo>
                      <a:pt x="1190" y="96"/>
                      <a:pt x="1178" y="70"/>
                      <a:pt x="1173" y="63"/>
                    </a:cubicBezTo>
                    <a:cubicBezTo>
                      <a:pt x="1168" y="55"/>
                      <a:pt x="1137" y="53"/>
                      <a:pt x="1137" y="53"/>
                    </a:cubicBezTo>
                    <a:cubicBezTo>
                      <a:pt x="1139" y="12"/>
                      <a:pt x="1139" y="12"/>
                      <a:pt x="1139" y="12"/>
                    </a:cubicBezTo>
                    <a:cubicBezTo>
                      <a:pt x="1139" y="12"/>
                      <a:pt x="1142" y="5"/>
                      <a:pt x="1122" y="3"/>
                    </a:cubicBezTo>
                    <a:cubicBezTo>
                      <a:pt x="1103" y="0"/>
                      <a:pt x="1089" y="15"/>
                      <a:pt x="1089" y="15"/>
                    </a:cubicBezTo>
                    <a:cubicBezTo>
                      <a:pt x="1096" y="46"/>
                      <a:pt x="1096" y="46"/>
                      <a:pt x="1096" y="46"/>
                    </a:cubicBezTo>
                    <a:cubicBezTo>
                      <a:pt x="1087" y="70"/>
                      <a:pt x="1087" y="70"/>
                      <a:pt x="1087" y="70"/>
                    </a:cubicBezTo>
                    <a:cubicBezTo>
                      <a:pt x="1096" y="91"/>
                      <a:pt x="1096" y="91"/>
                      <a:pt x="1096" y="91"/>
                    </a:cubicBezTo>
                    <a:cubicBezTo>
                      <a:pt x="1070" y="94"/>
                      <a:pt x="1070" y="94"/>
                      <a:pt x="1070" y="94"/>
                    </a:cubicBezTo>
                    <a:cubicBezTo>
                      <a:pt x="1034" y="113"/>
                      <a:pt x="1034" y="113"/>
                      <a:pt x="1034" y="113"/>
                    </a:cubicBezTo>
                    <a:cubicBezTo>
                      <a:pt x="1046" y="137"/>
                      <a:pt x="1046" y="137"/>
                      <a:pt x="1046" y="137"/>
                    </a:cubicBezTo>
                    <a:cubicBezTo>
                      <a:pt x="1029" y="161"/>
                      <a:pt x="1029" y="161"/>
                      <a:pt x="1029" y="161"/>
                    </a:cubicBezTo>
                    <a:cubicBezTo>
                      <a:pt x="993" y="170"/>
                      <a:pt x="993" y="170"/>
                      <a:pt x="993" y="170"/>
                    </a:cubicBezTo>
                    <a:cubicBezTo>
                      <a:pt x="986" y="194"/>
                      <a:pt x="986" y="194"/>
                      <a:pt x="986" y="194"/>
                    </a:cubicBezTo>
                    <a:cubicBezTo>
                      <a:pt x="943" y="187"/>
                      <a:pt x="943" y="187"/>
                      <a:pt x="943" y="187"/>
                    </a:cubicBezTo>
                    <a:cubicBezTo>
                      <a:pt x="943" y="187"/>
                      <a:pt x="881" y="216"/>
                      <a:pt x="871" y="213"/>
                    </a:cubicBezTo>
                    <a:cubicBezTo>
                      <a:pt x="862" y="211"/>
                      <a:pt x="852" y="211"/>
                      <a:pt x="835" y="216"/>
                    </a:cubicBezTo>
                    <a:cubicBezTo>
                      <a:pt x="818" y="221"/>
                      <a:pt x="823" y="276"/>
                      <a:pt x="823" y="276"/>
                    </a:cubicBezTo>
                    <a:cubicBezTo>
                      <a:pt x="823" y="276"/>
                      <a:pt x="773" y="297"/>
                      <a:pt x="756" y="297"/>
                    </a:cubicBezTo>
                    <a:cubicBezTo>
                      <a:pt x="739" y="297"/>
                      <a:pt x="730" y="271"/>
                      <a:pt x="730" y="271"/>
                    </a:cubicBezTo>
                    <a:cubicBezTo>
                      <a:pt x="694" y="312"/>
                      <a:pt x="694" y="312"/>
                      <a:pt x="694" y="312"/>
                    </a:cubicBezTo>
                    <a:cubicBezTo>
                      <a:pt x="694" y="312"/>
                      <a:pt x="675" y="307"/>
                      <a:pt x="665" y="307"/>
                    </a:cubicBezTo>
                    <a:cubicBezTo>
                      <a:pt x="656" y="307"/>
                      <a:pt x="644" y="326"/>
                      <a:pt x="644" y="326"/>
                    </a:cubicBezTo>
                    <a:cubicBezTo>
                      <a:pt x="634" y="316"/>
                      <a:pt x="634" y="316"/>
                      <a:pt x="634" y="316"/>
                    </a:cubicBezTo>
                    <a:cubicBezTo>
                      <a:pt x="634" y="316"/>
                      <a:pt x="591" y="343"/>
                      <a:pt x="577" y="347"/>
                    </a:cubicBezTo>
                    <a:cubicBezTo>
                      <a:pt x="562" y="352"/>
                      <a:pt x="541" y="352"/>
                      <a:pt x="541" y="352"/>
                    </a:cubicBezTo>
                    <a:cubicBezTo>
                      <a:pt x="543" y="379"/>
                      <a:pt x="543" y="379"/>
                      <a:pt x="543" y="379"/>
                    </a:cubicBezTo>
                    <a:cubicBezTo>
                      <a:pt x="524" y="388"/>
                      <a:pt x="524" y="388"/>
                      <a:pt x="524" y="388"/>
                    </a:cubicBezTo>
                    <a:cubicBezTo>
                      <a:pt x="522" y="438"/>
                      <a:pt x="522" y="438"/>
                      <a:pt x="522" y="438"/>
                    </a:cubicBezTo>
                    <a:cubicBezTo>
                      <a:pt x="495" y="450"/>
                      <a:pt x="495" y="450"/>
                      <a:pt x="495" y="450"/>
                    </a:cubicBezTo>
                    <a:cubicBezTo>
                      <a:pt x="471" y="436"/>
                      <a:pt x="471" y="436"/>
                      <a:pt x="471" y="436"/>
                    </a:cubicBezTo>
                    <a:cubicBezTo>
                      <a:pt x="464" y="415"/>
                      <a:pt x="464" y="415"/>
                      <a:pt x="464" y="415"/>
                    </a:cubicBezTo>
                    <a:cubicBezTo>
                      <a:pt x="426" y="429"/>
                      <a:pt x="426" y="429"/>
                      <a:pt x="426" y="429"/>
                    </a:cubicBezTo>
                    <a:cubicBezTo>
                      <a:pt x="433" y="458"/>
                      <a:pt x="433" y="458"/>
                      <a:pt x="433" y="458"/>
                    </a:cubicBezTo>
                    <a:cubicBezTo>
                      <a:pt x="428" y="467"/>
                      <a:pt x="428" y="467"/>
                      <a:pt x="428" y="467"/>
                    </a:cubicBezTo>
                    <a:cubicBezTo>
                      <a:pt x="450" y="489"/>
                      <a:pt x="450" y="489"/>
                      <a:pt x="450" y="489"/>
                    </a:cubicBezTo>
                    <a:cubicBezTo>
                      <a:pt x="440" y="510"/>
                      <a:pt x="440" y="510"/>
                      <a:pt x="440" y="510"/>
                    </a:cubicBezTo>
                    <a:cubicBezTo>
                      <a:pt x="447" y="532"/>
                      <a:pt x="447" y="532"/>
                      <a:pt x="447" y="532"/>
                    </a:cubicBezTo>
                    <a:cubicBezTo>
                      <a:pt x="428" y="551"/>
                      <a:pt x="428" y="551"/>
                      <a:pt x="428" y="551"/>
                    </a:cubicBezTo>
                    <a:cubicBezTo>
                      <a:pt x="395" y="558"/>
                      <a:pt x="395" y="558"/>
                      <a:pt x="395" y="558"/>
                    </a:cubicBezTo>
                    <a:cubicBezTo>
                      <a:pt x="392" y="539"/>
                      <a:pt x="392" y="539"/>
                      <a:pt x="392" y="539"/>
                    </a:cubicBezTo>
                    <a:cubicBezTo>
                      <a:pt x="368" y="532"/>
                      <a:pt x="368" y="532"/>
                      <a:pt x="368" y="532"/>
                    </a:cubicBezTo>
                    <a:cubicBezTo>
                      <a:pt x="349" y="539"/>
                      <a:pt x="349" y="539"/>
                      <a:pt x="349" y="539"/>
                    </a:cubicBezTo>
                    <a:cubicBezTo>
                      <a:pt x="340" y="508"/>
                      <a:pt x="340" y="508"/>
                      <a:pt x="340" y="508"/>
                    </a:cubicBezTo>
                    <a:cubicBezTo>
                      <a:pt x="249" y="558"/>
                      <a:pt x="249" y="558"/>
                      <a:pt x="249" y="558"/>
                    </a:cubicBezTo>
                    <a:cubicBezTo>
                      <a:pt x="249" y="558"/>
                      <a:pt x="239" y="520"/>
                      <a:pt x="237" y="513"/>
                    </a:cubicBezTo>
                    <a:cubicBezTo>
                      <a:pt x="234" y="506"/>
                      <a:pt x="208" y="503"/>
                      <a:pt x="201" y="503"/>
                    </a:cubicBezTo>
                    <a:cubicBezTo>
                      <a:pt x="194" y="503"/>
                      <a:pt x="217" y="558"/>
                      <a:pt x="217" y="558"/>
                    </a:cubicBezTo>
                    <a:cubicBezTo>
                      <a:pt x="196" y="560"/>
                      <a:pt x="196" y="560"/>
                      <a:pt x="196" y="560"/>
                    </a:cubicBezTo>
                    <a:cubicBezTo>
                      <a:pt x="197" y="563"/>
                      <a:pt x="197" y="566"/>
                      <a:pt x="196" y="568"/>
                    </a:cubicBezTo>
                    <a:cubicBezTo>
                      <a:pt x="189" y="579"/>
                      <a:pt x="157" y="568"/>
                      <a:pt x="145" y="572"/>
                    </a:cubicBezTo>
                    <a:cubicBezTo>
                      <a:pt x="134" y="577"/>
                      <a:pt x="124" y="621"/>
                      <a:pt x="124" y="621"/>
                    </a:cubicBezTo>
                    <a:cubicBezTo>
                      <a:pt x="88" y="623"/>
                      <a:pt x="88" y="623"/>
                      <a:pt x="88" y="623"/>
                    </a:cubicBezTo>
                    <a:cubicBezTo>
                      <a:pt x="51" y="657"/>
                      <a:pt x="51" y="657"/>
                      <a:pt x="51" y="657"/>
                    </a:cubicBezTo>
                    <a:cubicBezTo>
                      <a:pt x="51" y="692"/>
                      <a:pt x="51" y="692"/>
                      <a:pt x="51" y="692"/>
                    </a:cubicBezTo>
                    <a:cubicBezTo>
                      <a:pt x="51" y="692"/>
                      <a:pt x="14" y="731"/>
                      <a:pt x="7" y="754"/>
                    </a:cubicBezTo>
                    <a:cubicBezTo>
                      <a:pt x="0" y="777"/>
                      <a:pt x="16" y="793"/>
                      <a:pt x="16" y="809"/>
                    </a:cubicBezTo>
                    <a:cubicBezTo>
                      <a:pt x="16" y="825"/>
                      <a:pt x="21" y="878"/>
                      <a:pt x="21" y="878"/>
                    </a:cubicBezTo>
                    <a:cubicBezTo>
                      <a:pt x="21" y="878"/>
                      <a:pt x="30" y="894"/>
                      <a:pt x="46" y="919"/>
                    </a:cubicBezTo>
                    <a:cubicBezTo>
                      <a:pt x="62" y="945"/>
                      <a:pt x="58" y="970"/>
                      <a:pt x="60" y="977"/>
                    </a:cubicBezTo>
                    <a:cubicBezTo>
                      <a:pt x="62" y="984"/>
                      <a:pt x="120" y="1030"/>
                      <a:pt x="120" y="1030"/>
                    </a:cubicBezTo>
                    <a:cubicBezTo>
                      <a:pt x="134" y="1057"/>
                      <a:pt x="134" y="1057"/>
                      <a:pt x="134" y="1057"/>
                    </a:cubicBezTo>
                    <a:cubicBezTo>
                      <a:pt x="161" y="1048"/>
                      <a:pt x="161" y="1048"/>
                      <a:pt x="161" y="1048"/>
                    </a:cubicBezTo>
                    <a:cubicBezTo>
                      <a:pt x="159" y="1068"/>
                      <a:pt x="159" y="1068"/>
                      <a:pt x="159" y="1068"/>
                    </a:cubicBezTo>
                    <a:cubicBezTo>
                      <a:pt x="159" y="1068"/>
                      <a:pt x="182" y="1076"/>
                      <a:pt x="214" y="1078"/>
                    </a:cubicBezTo>
                    <a:cubicBezTo>
                      <a:pt x="246" y="1080"/>
                      <a:pt x="239" y="1094"/>
                      <a:pt x="239" y="1094"/>
                    </a:cubicBezTo>
                    <a:cubicBezTo>
                      <a:pt x="237" y="1177"/>
                      <a:pt x="237" y="1177"/>
                      <a:pt x="237" y="1177"/>
                    </a:cubicBezTo>
                    <a:cubicBezTo>
                      <a:pt x="237" y="1177"/>
                      <a:pt x="191" y="1205"/>
                      <a:pt x="187" y="1211"/>
                    </a:cubicBezTo>
                    <a:cubicBezTo>
                      <a:pt x="182" y="1218"/>
                      <a:pt x="189" y="1230"/>
                      <a:pt x="189" y="1237"/>
                    </a:cubicBezTo>
                    <a:cubicBezTo>
                      <a:pt x="189" y="1244"/>
                      <a:pt x="131" y="1297"/>
                      <a:pt x="131" y="1297"/>
                    </a:cubicBezTo>
                    <a:cubicBezTo>
                      <a:pt x="131" y="1297"/>
                      <a:pt x="132" y="1314"/>
                      <a:pt x="132" y="1333"/>
                    </a:cubicBezTo>
                    <a:cubicBezTo>
                      <a:pt x="184" y="1336"/>
                      <a:pt x="184" y="1336"/>
                      <a:pt x="184" y="1336"/>
                    </a:cubicBezTo>
                    <a:cubicBezTo>
                      <a:pt x="184" y="1336"/>
                      <a:pt x="217" y="1355"/>
                      <a:pt x="227" y="1358"/>
                    </a:cubicBezTo>
                    <a:cubicBezTo>
                      <a:pt x="237" y="1360"/>
                      <a:pt x="258" y="1353"/>
                      <a:pt x="258" y="1353"/>
                    </a:cubicBezTo>
                    <a:cubicBezTo>
                      <a:pt x="275" y="1375"/>
                      <a:pt x="275" y="1375"/>
                      <a:pt x="275" y="1375"/>
                    </a:cubicBezTo>
                    <a:cubicBezTo>
                      <a:pt x="320" y="1343"/>
                      <a:pt x="320" y="1343"/>
                      <a:pt x="320" y="1343"/>
                    </a:cubicBezTo>
                    <a:cubicBezTo>
                      <a:pt x="320" y="1343"/>
                      <a:pt x="342" y="1360"/>
                      <a:pt x="349" y="1360"/>
                    </a:cubicBezTo>
                    <a:cubicBezTo>
                      <a:pt x="356" y="1360"/>
                      <a:pt x="361" y="1341"/>
                      <a:pt x="361" y="1341"/>
                    </a:cubicBezTo>
                    <a:cubicBezTo>
                      <a:pt x="361" y="1341"/>
                      <a:pt x="371" y="1341"/>
                      <a:pt x="380" y="1341"/>
                    </a:cubicBezTo>
                    <a:cubicBezTo>
                      <a:pt x="390" y="1341"/>
                      <a:pt x="414" y="1312"/>
                      <a:pt x="428" y="1308"/>
                    </a:cubicBezTo>
                    <a:cubicBezTo>
                      <a:pt x="443" y="1303"/>
                      <a:pt x="455" y="1298"/>
                      <a:pt x="455" y="1298"/>
                    </a:cubicBezTo>
                    <a:cubicBezTo>
                      <a:pt x="462" y="1288"/>
                      <a:pt x="462" y="1288"/>
                      <a:pt x="462" y="1288"/>
                    </a:cubicBezTo>
                    <a:cubicBezTo>
                      <a:pt x="462" y="1288"/>
                      <a:pt x="486" y="1288"/>
                      <a:pt x="493" y="1284"/>
                    </a:cubicBezTo>
                    <a:cubicBezTo>
                      <a:pt x="500" y="1279"/>
                      <a:pt x="512" y="1267"/>
                      <a:pt x="524" y="1267"/>
                    </a:cubicBezTo>
                    <a:cubicBezTo>
                      <a:pt x="536" y="1267"/>
                      <a:pt x="536" y="1272"/>
                      <a:pt x="548" y="1274"/>
                    </a:cubicBezTo>
                    <a:cubicBezTo>
                      <a:pt x="560" y="1276"/>
                      <a:pt x="581" y="1272"/>
                      <a:pt x="581" y="1272"/>
                    </a:cubicBezTo>
                    <a:cubicBezTo>
                      <a:pt x="581" y="1272"/>
                      <a:pt x="589" y="1281"/>
                      <a:pt x="591" y="1288"/>
                    </a:cubicBezTo>
                    <a:cubicBezTo>
                      <a:pt x="593" y="1296"/>
                      <a:pt x="603" y="1317"/>
                      <a:pt x="603" y="1317"/>
                    </a:cubicBezTo>
                    <a:cubicBezTo>
                      <a:pt x="603" y="1317"/>
                      <a:pt x="624" y="1312"/>
                      <a:pt x="634" y="1312"/>
                    </a:cubicBezTo>
                    <a:cubicBezTo>
                      <a:pt x="644" y="1312"/>
                      <a:pt x="665" y="1336"/>
                      <a:pt x="675" y="1341"/>
                    </a:cubicBezTo>
                    <a:cubicBezTo>
                      <a:pt x="684" y="1346"/>
                      <a:pt x="715" y="1334"/>
                      <a:pt x="715" y="1334"/>
                    </a:cubicBezTo>
                    <a:cubicBezTo>
                      <a:pt x="742" y="1387"/>
                      <a:pt x="742" y="1387"/>
                      <a:pt x="742" y="1387"/>
                    </a:cubicBezTo>
                    <a:cubicBezTo>
                      <a:pt x="727" y="1399"/>
                      <a:pt x="727" y="1399"/>
                      <a:pt x="727" y="1399"/>
                    </a:cubicBezTo>
                    <a:cubicBezTo>
                      <a:pt x="720" y="1430"/>
                      <a:pt x="720" y="1430"/>
                      <a:pt x="720" y="1430"/>
                    </a:cubicBezTo>
                    <a:cubicBezTo>
                      <a:pt x="737" y="1449"/>
                      <a:pt x="737" y="1449"/>
                      <a:pt x="737" y="1449"/>
                    </a:cubicBezTo>
                    <a:cubicBezTo>
                      <a:pt x="699" y="1482"/>
                      <a:pt x="699" y="1482"/>
                      <a:pt x="699" y="1482"/>
                    </a:cubicBezTo>
                    <a:cubicBezTo>
                      <a:pt x="727" y="1499"/>
                      <a:pt x="727" y="1499"/>
                      <a:pt x="727" y="1499"/>
                    </a:cubicBezTo>
                    <a:cubicBezTo>
                      <a:pt x="725" y="1525"/>
                      <a:pt x="725" y="1525"/>
                      <a:pt x="725" y="1525"/>
                    </a:cubicBezTo>
                    <a:cubicBezTo>
                      <a:pt x="725" y="1525"/>
                      <a:pt x="787" y="1545"/>
                      <a:pt x="790" y="1566"/>
                    </a:cubicBezTo>
                    <a:cubicBezTo>
                      <a:pt x="792" y="1588"/>
                      <a:pt x="778" y="1588"/>
                      <a:pt x="775" y="1600"/>
                    </a:cubicBezTo>
                    <a:cubicBezTo>
                      <a:pt x="773" y="1612"/>
                      <a:pt x="778" y="1626"/>
                      <a:pt x="766" y="1640"/>
                    </a:cubicBezTo>
                    <a:cubicBezTo>
                      <a:pt x="754" y="1655"/>
                      <a:pt x="727" y="1674"/>
                      <a:pt x="727" y="1674"/>
                    </a:cubicBezTo>
                    <a:cubicBezTo>
                      <a:pt x="725" y="1717"/>
                      <a:pt x="725" y="1717"/>
                      <a:pt x="725" y="1717"/>
                    </a:cubicBezTo>
                    <a:cubicBezTo>
                      <a:pt x="725" y="1717"/>
                      <a:pt x="742" y="1734"/>
                      <a:pt x="744" y="1741"/>
                    </a:cubicBezTo>
                    <a:cubicBezTo>
                      <a:pt x="747" y="1748"/>
                      <a:pt x="751" y="1758"/>
                      <a:pt x="751" y="1758"/>
                    </a:cubicBezTo>
                    <a:cubicBezTo>
                      <a:pt x="773" y="1766"/>
                      <a:pt x="773" y="1766"/>
                      <a:pt x="773" y="1766"/>
                    </a:cubicBezTo>
                    <a:cubicBezTo>
                      <a:pt x="771" y="1754"/>
                      <a:pt x="771" y="1754"/>
                      <a:pt x="771" y="1754"/>
                    </a:cubicBezTo>
                    <a:cubicBezTo>
                      <a:pt x="810" y="1752"/>
                      <a:pt x="810" y="1752"/>
                      <a:pt x="810" y="1752"/>
                    </a:cubicBezTo>
                    <a:cubicBezTo>
                      <a:pt x="810" y="1752"/>
                      <a:pt x="840" y="1768"/>
                      <a:pt x="846" y="1768"/>
                    </a:cubicBezTo>
                    <a:cubicBezTo>
                      <a:pt x="853" y="1768"/>
                      <a:pt x="840" y="1786"/>
                      <a:pt x="840" y="1786"/>
                    </a:cubicBezTo>
                    <a:cubicBezTo>
                      <a:pt x="865" y="1835"/>
                      <a:pt x="865" y="1835"/>
                      <a:pt x="865" y="1835"/>
                    </a:cubicBezTo>
                    <a:cubicBezTo>
                      <a:pt x="865" y="1835"/>
                      <a:pt x="918" y="1855"/>
                      <a:pt x="925" y="1858"/>
                    </a:cubicBezTo>
                    <a:cubicBezTo>
                      <a:pt x="931" y="1860"/>
                      <a:pt x="945" y="1890"/>
                      <a:pt x="945" y="1890"/>
                    </a:cubicBezTo>
                    <a:cubicBezTo>
                      <a:pt x="1005" y="1897"/>
                      <a:pt x="1005" y="1897"/>
                      <a:pt x="1005" y="1897"/>
                    </a:cubicBezTo>
                    <a:cubicBezTo>
                      <a:pt x="1046" y="1881"/>
                      <a:pt x="1046" y="1881"/>
                      <a:pt x="1046" y="1881"/>
                    </a:cubicBezTo>
                    <a:cubicBezTo>
                      <a:pt x="1086" y="1915"/>
                      <a:pt x="1086" y="1915"/>
                      <a:pt x="1086" y="1915"/>
                    </a:cubicBezTo>
                    <a:cubicBezTo>
                      <a:pt x="1086" y="1915"/>
                      <a:pt x="1095" y="1901"/>
                      <a:pt x="1106" y="1894"/>
                    </a:cubicBezTo>
                    <a:cubicBezTo>
                      <a:pt x="1118" y="1887"/>
                      <a:pt x="1132" y="1892"/>
                      <a:pt x="1132" y="1892"/>
                    </a:cubicBezTo>
                    <a:cubicBezTo>
                      <a:pt x="1132" y="1892"/>
                      <a:pt x="1145" y="1906"/>
                      <a:pt x="1157" y="1910"/>
                    </a:cubicBezTo>
                    <a:cubicBezTo>
                      <a:pt x="1168" y="1915"/>
                      <a:pt x="1168" y="1913"/>
                      <a:pt x="1175" y="1913"/>
                    </a:cubicBezTo>
                    <a:cubicBezTo>
                      <a:pt x="1182" y="1913"/>
                      <a:pt x="1191" y="1933"/>
                      <a:pt x="1223" y="1950"/>
                    </a:cubicBezTo>
                    <a:cubicBezTo>
                      <a:pt x="1256" y="1966"/>
                      <a:pt x="1322" y="1982"/>
                      <a:pt x="1322" y="1982"/>
                    </a:cubicBezTo>
                    <a:cubicBezTo>
                      <a:pt x="1322" y="1982"/>
                      <a:pt x="1366" y="1945"/>
                      <a:pt x="1370" y="1927"/>
                    </a:cubicBezTo>
                    <a:cubicBezTo>
                      <a:pt x="1373" y="1909"/>
                      <a:pt x="1373" y="1891"/>
                      <a:pt x="1377" y="1880"/>
                    </a:cubicBezTo>
                    <a:cubicBezTo>
                      <a:pt x="1381" y="1869"/>
                      <a:pt x="1402" y="1855"/>
                      <a:pt x="1402" y="1855"/>
                    </a:cubicBezTo>
                    <a:cubicBezTo>
                      <a:pt x="1402" y="1855"/>
                      <a:pt x="1424" y="1797"/>
                      <a:pt x="1428" y="1779"/>
                    </a:cubicBezTo>
                    <a:cubicBezTo>
                      <a:pt x="1431" y="1760"/>
                      <a:pt x="1449" y="1728"/>
                      <a:pt x="1449" y="1728"/>
                    </a:cubicBezTo>
                    <a:cubicBezTo>
                      <a:pt x="1442" y="1717"/>
                      <a:pt x="1442" y="1717"/>
                      <a:pt x="1442" y="1717"/>
                    </a:cubicBezTo>
                    <a:cubicBezTo>
                      <a:pt x="1485" y="1677"/>
                      <a:pt x="1485" y="1677"/>
                      <a:pt x="1485" y="1677"/>
                    </a:cubicBezTo>
                    <a:cubicBezTo>
                      <a:pt x="1507" y="1652"/>
                      <a:pt x="1507" y="1652"/>
                      <a:pt x="1507" y="1652"/>
                    </a:cubicBezTo>
                    <a:cubicBezTo>
                      <a:pt x="1489" y="1619"/>
                      <a:pt x="1489" y="1619"/>
                      <a:pt x="1489" y="1619"/>
                    </a:cubicBezTo>
                    <a:cubicBezTo>
                      <a:pt x="1509" y="1599"/>
                      <a:pt x="1509" y="1599"/>
                      <a:pt x="1509" y="1599"/>
                    </a:cubicBezTo>
                    <a:cubicBezTo>
                      <a:pt x="1512" y="1576"/>
                      <a:pt x="1512" y="1576"/>
                      <a:pt x="1512" y="1576"/>
                    </a:cubicBezTo>
                    <a:cubicBezTo>
                      <a:pt x="1482" y="1579"/>
                      <a:pt x="1482" y="1579"/>
                      <a:pt x="1482" y="1579"/>
                    </a:cubicBezTo>
                    <a:cubicBezTo>
                      <a:pt x="1482" y="1579"/>
                      <a:pt x="1485" y="1559"/>
                      <a:pt x="1492" y="1557"/>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2" name="Freeform 255"/>
              <p:cNvSpPr>
                <a:spLocks/>
              </p:cNvSpPr>
              <p:nvPr/>
            </p:nvSpPr>
            <p:spPr bwMode="gray">
              <a:xfrm>
                <a:off x="8117" y="3345"/>
                <a:ext cx="2594" cy="2685"/>
              </a:xfrm>
              <a:custGeom>
                <a:avLst/>
                <a:gdLst>
                  <a:gd name="T0" fmla="*/ 613 w 3195"/>
                  <a:gd name="T1" fmla="*/ 3048 h 3310"/>
                  <a:gd name="T2" fmla="*/ 714 w 3195"/>
                  <a:gd name="T3" fmla="*/ 3209 h 3310"/>
                  <a:gd name="T4" fmla="*/ 756 w 3195"/>
                  <a:gd name="T5" fmla="*/ 3310 h 3310"/>
                  <a:gd name="T6" fmla="*/ 933 w 3195"/>
                  <a:gd name="T7" fmla="*/ 3085 h 3310"/>
                  <a:gd name="T8" fmla="*/ 1038 w 3195"/>
                  <a:gd name="T9" fmla="*/ 3012 h 3310"/>
                  <a:gd name="T10" fmla="*/ 1261 w 3195"/>
                  <a:gd name="T11" fmla="*/ 3108 h 3310"/>
                  <a:gd name="T12" fmla="*/ 1519 w 3195"/>
                  <a:gd name="T13" fmla="*/ 3182 h 3310"/>
                  <a:gd name="T14" fmla="*/ 1733 w 3195"/>
                  <a:gd name="T15" fmla="*/ 3002 h 3310"/>
                  <a:gd name="T16" fmla="*/ 2133 w 3195"/>
                  <a:gd name="T17" fmla="*/ 2968 h 3310"/>
                  <a:gd name="T18" fmla="*/ 2243 w 3195"/>
                  <a:gd name="T19" fmla="*/ 2897 h 3310"/>
                  <a:gd name="T20" fmla="*/ 2418 w 3195"/>
                  <a:gd name="T21" fmla="*/ 2899 h 3310"/>
                  <a:gd name="T22" fmla="*/ 2533 w 3195"/>
                  <a:gd name="T23" fmla="*/ 2966 h 3310"/>
                  <a:gd name="T24" fmla="*/ 2708 w 3195"/>
                  <a:gd name="T25" fmla="*/ 3000 h 3310"/>
                  <a:gd name="T26" fmla="*/ 2620 w 3195"/>
                  <a:gd name="T27" fmla="*/ 2853 h 3310"/>
                  <a:gd name="T28" fmla="*/ 2512 w 3195"/>
                  <a:gd name="T29" fmla="*/ 2503 h 3310"/>
                  <a:gd name="T30" fmla="*/ 2708 w 3195"/>
                  <a:gd name="T31" fmla="*/ 2285 h 3310"/>
                  <a:gd name="T32" fmla="*/ 2931 w 3195"/>
                  <a:gd name="T33" fmla="*/ 1988 h 3310"/>
                  <a:gd name="T34" fmla="*/ 3184 w 3195"/>
                  <a:gd name="T35" fmla="*/ 1956 h 3310"/>
                  <a:gd name="T36" fmla="*/ 3177 w 3195"/>
                  <a:gd name="T37" fmla="*/ 1710 h 3310"/>
                  <a:gd name="T38" fmla="*/ 2912 w 3195"/>
                  <a:gd name="T39" fmla="*/ 1549 h 3310"/>
                  <a:gd name="T40" fmla="*/ 2662 w 3195"/>
                  <a:gd name="T41" fmla="*/ 1287 h 3310"/>
                  <a:gd name="T42" fmla="*/ 2400 w 3195"/>
                  <a:gd name="T43" fmla="*/ 1112 h 3310"/>
                  <a:gd name="T44" fmla="*/ 2259 w 3195"/>
                  <a:gd name="T45" fmla="*/ 768 h 3310"/>
                  <a:gd name="T46" fmla="*/ 2278 w 3195"/>
                  <a:gd name="T47" fmla="*/ 586 h 3310"/>
                  <a:gd name="T48" fmla="*/ 2020 w 3195"/>
                  <a:gd name="T49" fmla="*/ 317 h 3310"/>
                  <a:gd name="T50" fmla="*/ 1867 w 3195"/>
                  <a:gd name="T51" fmla="*/ 164 h 3310"/>
                  <a:gd name="T52" fmla="*/ 1655 w 3195"/>
                  <a:gd name="T53" fmla="*/ 184 h 3310"/>
                  <a:gd name="T54" fmla="*/ 1587 w 3195"/>
                  <a:gd name="T55" fmla="*/ 59 h 3310"/>
                  <a:gd name="T56" fmla="*/ 1471 w 3195"/>
                  <a:gd name="T57" fmla="*/ 295 h 3310"/>
                  <a:gd name="T58" fmla="*/ 1295 w 3195"/>
                  <a:gd name="T59" fmla="*/ 204 h 3310"/>
                  <a:gd name="T60" fmla="*/ 1143 w 3195"/>
                  <a:gd name="T61" fmla="*/ 267 h 3310"/>
                  <a:gd name="T62" fmla="*/ 1132 w 3195"/>
                  <a:gd name="T63" fmla="*/ 322 h 3310"/>
                  <a:gd name="T64" fmla="*/ 1048 w 3195"/>
                  <a:gd name="T65" fmla="*/ 231 h 3310"/>
                  <a:gd name="T66" fmla="*/ 946 w 3195"/>
                  <a:gd name="T67" fmla="*/ 170 h 3310"/>
                  <a:gd name="T68" fmla="*/ 856 w 3195"/>
                  <a:gd name="T69" fmla="*/ 69 h 3310"/>
                  <a:gd name="T70" fmla="*/ 688 w 3195"/>
                  <a:gd name="T71" fmla="*/ 96 h 3310"/>
                  <a:gd name="T72" fmla="*/ 496 w 3195"/>
                  <a:gd name="T73" fmla="*/ 272 h 3310"/>
                  <a:gd name="T74" fmla="*/ 376 w 3195"/>
                  <a:gd name="T75" fmla="*/ 333 h 3310"/>
                  <a:gd name="T76" fmla="*/ 367 w 3195"/>
                  <a:gd name="T77" fmla="*/ 462 h 3310"/>
                  <a:gd name="T78" fmla="*/ 124 w 3195"/>
                  <a:gd name="T79" fmla="*/ 469 h 3310"/>
                  <a:gd name="T80" fmla="*/ 36 w 3195"/>
                  <a:gd name="T81" fmla="*/ 643 h 3310"/>
                  <a:gd name="T82" fmla="*/ 109 w 3195"/>
                  <a:gd name="T83" fmla="*/ 820 h 3310"/>
                  <a:gd name="T84" fmla="*/ 120 w 3195"/>
                  <a:gd name="T85" fmla="*/ 983 h 3310"/>
                  <a:gd name="T86" fmla="*/ 247 w 3195"/>
                  <a:gd name="T87" fmla="*/ 910 h 3310"/>
                  <a:gd name="T88" fmla="*/ 254 w 3195"/>
                  <a:gd name="T89" fmla="*/ 863 h 3310"/>
                  <a:gd name="T90" fmla="*/ 288 w 3195"/>
                  <a:gd name="T91" fmla="*/ 783 h 3310"/>
                  <a:gd name="T92" fmla="*/ 389 w 3195"/>
                  <a:gd name="T93" fmla="*/ 790 h 3310"/>
                  <a:gd name="T94" fmla="*/ 473 w 3195"/>
                  <a:gd name="T95" fmla="*/ 842 h 3310"/>
                  <a:gd name="T96" fmla="*/ 575 w 3195"/>
                  <a:gd name="T97" fmla="*/ 940 h 3310"/>
                  <a:gd name="T98" fmla="*/ 593 w 3195"/>
                  <a:gd name="T99" fmla="*/ 981 h 3310"/>
                  <a:gd name="T100" fmla="*/ 715 w 3195"/>
                  <a:gd name="T101" fmla="*/ 1060 h 3310"/>
                  <a:gd name="T102" fmla="*/ 734 w 3195"/>
                  <a:gd name="T103" fmla="*/ 1187 h 3310"/>
                  <a:gd name="T104" fmla="*/ 734 w 3195"/>
                  <a:gd name="T105" fmla="*/ 1311 h 3310"/>
                  <a:gd name="T106" fmla="*/ 890 w 3195"/>
                  <a:gd name="T107" fmla="*/ 1551 h 3310"/>
                  <a:gd name="T108" fmla="*/ 953 w 3195"/>
                  <a:gd name="T109" fmla="*/ 1798 h 3310"/>
                  <a:gd name="T110" fmla="*/ 937 w 3195"/>
                  <a:gd name="T111" fmla="*/ 1882 h 3310"/>
                  <a:gd name="T112" fmla="*/ 828 w 3195"/>
                  <a:gd name="T113" fmla="*/ 1929 h 3310"/>
                  <a:gd name="T114" fmla="*/ 806 w 3195"/>
                  <a:gd name="T115" fmla="*/ 2080 h 3310"/>
                  <a:gd name="T116" fmla="*/ 679 w 3195"/>
                  <a:gd name="T117" fmla="*/ 2144 h 3310"/>
                  <a:gd name="T118" fmla="*/ 731 w 3195"/>
                  <a:gd name="T119" fmla="*/ 2499 h 3310"/>
                  <a:gd name="T120" fmla="*/ 722 w 3195"/>
                  <a:gd name="T121" fmla="*/ 2690 h 3310"/>
                  <a:gd name="T122" fmla="*/ 691 w 3195"/>
                  <a:gd name="T123" fmla="*/ 2932 h 3310"/>
                  <a:gd name="T124" fmla="*/ 437 w 3195"/>
                  <a:gd name="T125" fmla="*/ 2968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5" h="3310">
                    <a:moveTo>
                      <a:pt x="468" y="3012"/>
                    </a:moveTo>
                    <a:cubicBezTo>
                      <a:pt x="477" y="3002"/>
                      <a:pt x="489" y="2986"/>
                      <a:pt x="498" y="2986"/>
                    </a:cubicBezTo>
                    <a:cubicBezTo>
                      <a:pt x="507" y="2986"/>
                      <a:pt x="510" y="2989"/>
                      <a:pt x="523" y="2993"/>
                    </a:cubicBezTo>
                    <a:cubicBezTo>
                      <a:pt x="537" y="2998"/>
                      <a:pt x="510" y="3028"/>
                      <a:pt x="510" y="3028"/>
                    </a:cubicBezTo>
                    <a:cubicBezTo>
                      <a:pt x="510" y="3028"/>
                      <a:pt x="530" y="3046"/>
                      <a:pt x="542" y="3046"/>
                    </a:cubicBezTo>
                    <a:cubicBezTo>
                      <a:pt x="553" y="3046"/>
                      <a:pt x="613" y="3048"/>
                      <a:pt x="613" y="3048"/>
                    </a:cubicBezTo>
                    <a:cubicBezTo>
                      <a:pt x="641" y="3097"/>
                      <a:pt x="641" y="3097"/>
                      <a:pt x="641" y="3097"/>
                    </a:cubicBezTo>
                    <a:cubicBezTo>
                      <a:pt x="670" y="3099"/>
                      <a:pt x="670" y="3099"/>
                      <a:pt x="670" y="3099"/>
                    </a:cubicBezTo>
                    <a:cubicBezTo>
                      <a:pt x="705" y="3136"/>
                      <a:pt x="705" y="3136"/>
                      <a:pt x="705" y="3136"/>
                    </a:cubicBezTo>
                    <a:cubicBezTo>
                      <a:pt x="684" y="3173"/>
                      <a:pt x="684" y="3173"/>
                      <a:pt x="684" y="3173"/>
                    </a:cubicBezTo>
                    <a:cubicBezTo>
                      <a:pt x="707" y="3230"/>
                      <a:pt x="707" y="3230"/>
                      <a:pt x="707" y="3230"/>
                    </a:cubicBezTo>
                    <a:cubicBezTo>
                      <a:pt x="714" y="3209"/>
                      <a:pt x="714" y="3209"/>
                      <a:pt x="714" y="3209"/>
                    </a:cubicBezTo>
                    <a:cubicBezTo>
                      <a:pt x="753" y="3207"/>
                      <a:pt x="753" y="3207"/>
                      <a:pt x="753" y="3207"/>
                    </a:cubicBezTo>
                    <a:cubicBezTo>
                      <a:pt x="767" y="3189"/>
                      <a:pt x="767" y="3189"/>
                      <a:pt x="767" y="3189"/>
                    </a:cubicBezTo>
                    <a:cubicBezTo>
                      <a:pt x="802" y="3200"/>
                      <a:pt x="802" y="3200"/>
                      <a:pt x="802" y="3200"/>
                    </a:cubicBezTo>
                    <a:cubicBezTo>
                      <a:pt x="788" y="3253"/>
                      <a:pt x="788" y="3253"/>
                      <a:pt x="788" y="3253"/>
                    </a:cubicBezTo>
                    <a:cubicBezTo>
                      <a:pt x="749" y="3287"/>
                      <a:pt x="749" y="3287"/>
                      <a:pt x="749" y="3287"/>
                    </a:cubicBezTo>
                    <a:cubicBezTo>
                      <a:pt x="756" y="3310"/>
                      <a:pt x="756" y="3310"/>
                      <a:pt x="756" y="3310"/>
                    </a:cubicBezTo>
                    <a:cubicBezTo>
                      <a:pt x="811" y="3299"/>
                      <a:pt x="811" y="3299"/>
                      <a:pt x="811" y="3299"/>
                    </a:cubicBezTo>
                    <a:cubicBezTo>
                      <a:pt x="811" y="3299"/>
                      <a:pt x="841" y="3274"/>
                      <a:pt x="868" y="3269"/>
                    </a:cubicBezTo>
                    <a:cubicBezTo>
                      <a:pt x="896" y="3264"/>
                      <a:pt x="916" y="3202"/>
                      <a:pt x="916" y="3202"/>
                    </a:cubicBezTo>
                    <a:cubicBezTo>
                      <a:pt x="916" y="3202"/>
                      <a:pt x="944" y="3184"/>
                      <a:pt x="958" y="3173"/>
                    </a:cubicBezTo>
                    <a:cubicBezTo>
                      <a:pt x="972" y="3161"/>
                      <a:pt x="967" y="3117"/>
                      <a:pt x="967" y="3117"/>
                    </a:cubicBezTo>
                    <a:cubicBezTo>
                      <a:pt x="933" y="3085"/>
                      <a:pt x="933" y="3085"/>
                      <a:pt x="933" y="3085"/>
                    </a:cubicBezTo>
                    <a:cubicBezTo>
                      <a:pt x="953" y="3051"/>
                      <a:pt x="953" y="3051"/>
                      <a:pt x="953" y="3051"/>
                    </a:cubicBezTo>
                    <a:cubicBezTo>
                      <a:pt x="953" y="3051"/>
                      <a:pt x="937" y="3009"/>
                      <a:pt x="939" y="2998"/>
                    </a:cubicBezTo>
                    <a:cubicBezTo>
                      <a:pt x="942" y="2986"/>
                      <a:pt x="969" y="2995"/>
                      <a:pt x="969" y="2995"/>
                    </a:cubicBezTo>
                    <a:cubicBezTo>
                      <a:pt x="972" y="3044"/>
                      <a:pt x="972" y="3044"/>
                      <a:pt x="972" y="3044"/>
                    </a:cubicBezTo>
                    <a:cubicBezTo>
                      <a:pt x="972" y="3044"/>
                      <a:pt x="999" y="3053"/>
                      <a:pt x="1011" y="3048"/>
                    </a:cubicBezTo>
                    <a:cubicBezTo>
                      <a:pt x="1022" y="3044"/>
                      <a:pt x="1038" y="3012"/>
                      <a:pt x="1038" y="3012"/>
                    </a:cubicBezTo>
                    <a:cubicBezTo>
                      <a:pt x="1038" y="3012"/>
                      <a:pt x="1103" y="3018"/>
                      <a:pt x="1128" y="3023"/>
                    </a:cubicBezTo>
                    <a:cubicBezTo>
                      <a:pt x="1153" y="3028"/>
                      <a:pt x="1167" y="3060"/>
                      <a:pt x="1167" y="3060"/>
                    </a:cubicBezTo>
                    <a:cubicBezTo>
                      <a:pt x="1227" y="3044"/>
                      <a:pt x="1227" y="3044"/>
                      <a:pt x="1227" y="3044"/>
                    </a:cubicBezTo>
                    <a:cubicBezTo>
                      <a:pt x="1252" y="3074"/>
                      <a:pt x="1252" y="3074"/>
                      <a:pt x="1252" y="3074"/>
                    </a:cubicBezTo>
                    <a:cubicBezTo>
                      <a:pt x="1227" y="3106"/>
                      <a:pt x="1227" y="3106"/>
                      <a:pt x="1227" y="3106"/>
                    </a:cubicBezTo>
                    <a:cubicBezTo>
                      <a:pt x="1261" y="3108"/>
                      <a:pt x="1261" y="3108"/>
                      <a:pt x="1261" y="3108"/>
                    </a:cubicBezTo>
                    <a:cubicBezTo>
                      <a:pt x="1298" y="3168"/>
                      <a:pt x="1298" y="3168"/>
                      <a:pt x="1298" y="3168"/>
                    </a:cubicBezTo>
                    <a:cubicBezTo>
                      <a:pt x="1291" y="3191"/>
                      <a:pt x="1291" y="3191"/>
                      <a:pt x="1291" y="3191"/>
                    </a:cubicBezTo>
                    <a:cubicBezTo>
                      <a:pt x="1388" y="3191"/>
                      <a:pt x="1388" y="3191"/>
                      <a:pt x="1388" y="3191"/>
                    </a:cubicBezTo>
                    <a:cubicBezTo>
                      <a:pt x="1484" y="3152"/>
                      <a:pt x="1484" y="3152"/>
                      <a:pt x="1484" y="3152"/>
                    </a:cubicBezTo>
                    <a:cubicBezTo>
                      <a:pt x="1461" y="3196"/>
                      <a:pt x="1461" y="3196"/>
                      <a:pt x="1461" y="3196"/>
                    </a:cubicBezTo>
                    <a:cubicBezTo>
                      <a:pt x="1519" y="3182"/>
                      <a:pt x="1519" y="3182"/>
                      <a:pt x="1519" y="3182"/>
                    </a:cubicBezTo>
                    <a:cubicBezTo>
                      <a:pt x="1528" y="3151"/>
                      <a:pt x="1528" y="3151"/>
                      <a:pt x="1528" y="3151"/>
                    </a:cubicBezTo>
                    <a:cubicBezTo>
                      <a:pt x="1544" y="3135"/>
                      <a:pt x="1611" y="3143"/>
                      <a:pt x="1611" y="3143"/>
                    </a:cubicBezTo>
                    <a:cubicBezTo>
                      <a:pt x="1583" y="3108"/>
                      <a:pt x="1583" y="3108"/>
                      <a:pt x="1583" y="3108"/>
                    </a:cubicBezTo>
                    <a:cubicBezTo>
                      <a:pt x="1583" y="3108"/>
                      <a:pt x="1606" y="3094"/>
                      <a:pt x="1615" y="3081"/>
                    </a:cubicBezTo>
                    <a:cubicBezTo>
                      <a:pt x="1625" y="3067"/>
                      <a:pt x="1701" y="3064"/>
                      <a:pt x="1701" y="3064"/>
                    </a:cubicBezTo>
                    <a:cubicBezTo>
                      <a:pt x="1733" y="3002"/>
                      <a:pt x="1733" y="3002"/>
                      <a:pt x="1733" y="3002"/>
                    </a:cubicBezTo>
                    <a:cubicBezTo>
                      <a:pt x="1733" y="3002"/>
                      <a:pt x="1822" y="2986"/>
                      <a:pt x="1838" y="2986"/>
                    </a:cubicBezTo>
                    <a:cubicBezTo>
                      <a:pt x="1855" y="2986"/>
                      <a:pt x="1884" y="3007"/>
                      <a:pt x="1898" y="2986"/>
                    </a:cubicBezTo>
                    <a:cubicBezTo>
                      <a:pt x="1912" y="2966"/>
                      <a:pt x="2002" y="2968"/>
                      <a:pt x="2036" y="2963"/>
                    </a:cubicBezTo>
                    <a:cubicBezTo>
                      <a:pt x="2071" y="2959"/>
                      <a:pt x="2087" y="2970"/>
                      <a:pt x="2087" y="2970"/>
                    </a:cubicBezTo>
                    <a:cubicBezTo>
                      <a:pt x="2087" y="2970"/>
                      <a:pt x="2101" y="2966"/>
                      <a:pt x="2112" y="2966"/>
                    </a:cubicBezTo>
                    <a:cubicBezTo>
                      <a:pt x="2124" y="2966"/>
                      <a:pt x="2133" y="2968"/>
                      <a:pt x="2133" y="2968"/>
                    </a:cubicBezTo>
                    <a:cubicBezTo>
                      <a:pt x="2133" y="2968"/>
                      <a:pt x="2135" y="2947"/>
                      <a:pt x="2135" y="2933"/>
                    </a:cubicBezTo>
                    <a:cubicBezTo>
                      <a:pt x="2135" y="2920"/>
                      <a:pt x="2110" y="2876"/>
                      <a:pt x="2110" y="2876"/>
                    </a:cubicBezTo>
                    <a:cubicBezTo>
                      <a:pt x="2158" y="2830"/>
                      <a:pt x="2158" y="2830"/>
                      <a:pt x="2158" y="2830"/>
                    </a:cubicBezTo>
                    <a:cubicBezTo>
                      <a:pt x="2160" y="2897"/>
                      <a:pt x="2160" y="2897"/>
                      <a:pt x="2160" y="2897"/>
                    </a:cubicBezTo>
                    <a:cubicBezTo>
                      <a:pt x="2211" y="2883"/>
                      <a:pt x="2211" y="2883"/>
                      <a:pt x="2211" y="2883"/>
                    </a:cubicBezTo>
                    <a:cubicBezTo>
                      <a:pt x="2243" y="2897"/>
                      <a:pt x="2243" y="2897"/>
                      <a:pt x="2243" y="2897"/>
                    </a:cubicBezTo>
                    <a:cubicBezTo>
                      <a:pt x="2296" y="2876"/>
                      <a:pt x="2296" y="2876"/>
                      <a:pt x="2296" y="2876"/>
                    </a:cubicBezTo>
                    <a:cubicBezTo>
                      <a:pt x="2333" y="2943"/>
                      <a:pt x="2333" y="2943"/>
                      <a:pt x="2333" y="2943"/>
                    </a:cubicBezTo>
                    <a:cubicBezTo>
                      <a:pt x="2347" y="2950"/>
                      <a:pt x="2347" y="2950"/>
                      <a:pt x="2347" y="2950"/>
                    </a:cubicBezTo>
                    <a:cubicBezTo>
                      <a:pt x="2372" y="2940"/>
                      <a:pt x="2372" y="2940"/>
                      <a:pt x="2372" y="2940"/>
                    </a:cubicBezTo>
                    <a:cubicBezTo>
                      <a:pt x="2395" y="2936"/>
                      <a:pt x="2395" y="2936"/>
                      <a:pt x="2395" y="2936"/>
                    </a:cubicBezTo>
                    <a:cubicBezTo>
                      <a:pt x="2418" y="2899"/>
                      <a:pt x="2418" y="2899"/>
                      <a:pt x="2418" y="2899"/>
                    </a:cubicBezTo>
                    <a:cubicBezTo>
                      <a:pt x="2418" y="2899"/>
                      <a:pt x="2459" y="2874"/>
                      <a:pt x="2473" y="2876"/>
                    </a:cubicBezTo>
                    <a:cubicBezTo>
                      <a:pt x="2487" y="2878"/>
                      <a:pt x="2540" y="2894"/>
                      <a:pt x="2540" y="2894"/>
                    </a:cubicBezTo>
                    <a:cubicBezTo>
                      <a:pt x="2521" y="2917"/>
                      <a:pt x="2521" y="2917"/>
                      <a:pt x="2521" y="2917"/>
                    </a:cubicBezTo>
                    <a:cubicBezTo>
                      <a:pt x="2533" y="2927"/>
                      <a:pt x="2533" y="2927"/>
                      <a:pt x="2533" y="2927"/>
                    </a:cubicBezTo>
                    <a:cubicBezTo>
                      <a:pt x="2549" y="2947"/>
                      <a:pt x="2549" y="2947"/>
                      <a:pt x="2549" y="2947"/>
                    </a:cubicBezTo>
                    <a:cubicBezTo>
                      <a:pt x="2533" y="2966"/>
                      <a:pt x="2533" y="2966"/>
                      <a:pt x="2533" y="2966"/>
                    </a:cubicBezTo>
                    <a:cubicBezTo>
                      <a:pt x="2535" y="3016"/>
                      <a:pt x="2535" y="3016"/>
                      <a:pt x="2535" y="3016"/>
                    </a:cubicBezTo>
                    <a:cubicBezTo>
                      <a:pt x="2535" y="3016"/>
                      <a:pt x="2565" y="3025"/>
                      <a:pt x="2572" y="3025"/>
                    </a:cubicBezTo>
                    <a:cubicBezTo>
                      <a:pt x="2579" y="3025"/>
                      <a:pt x="2590" y="3032"/>
                      <a:pt x="2609" y="3053"/>
                    </a:cubicBezTo>
                    <a:cubicBezTo>
                      <a:pt x="2627" y="3074"/>
                      <a:pt x="2689" y="3092"/>
                      <a:pt x="2689" y="3092"/>
                    </a:cubicBezTo>
                    <a:cubicBezTo>
                      <a:pt x="2717" y="3060"/>
                      <a:pt x="2717" y="3060"/>
                      <a:pt x="2717" y="3060"/>
                    </a:cubicBezTo>
                    <a:cubicBezTo>
                      <a:pt x="2717" y="3060"/>
                      <a:pt x="2708" y="3028"/>
                      <a:pt x="2708" y="3000"/>
                    </a:cubicBezTo>
                    <a:cubicBezTo>
                      <a:pt x="2708" y="2972"/>
                      <a:pt x="2749" y="2927"/>
                      <a:pt x="2749" y="2927"/>
                    </a:cubicBezTo>
                    <a:cubicBezTo>
                      <a:pt x="2735" y="2910"/>
                      <a:pt x="2735" y="2910"/>
                      <a:pt x="2735" y="2910"/>
                    </a:cubicBezTo>
                    <a:cubicBezTo>
                      <a:pt x="2740" y="2885"/>
                      <a:pt x="2740" y="2885"/>
                      <a:pt x="2740" y="2885"/>
                    </a:cubicBezTo>
                    <a:cubicBezTo>
                      <a:pt x="2701" y="2844"/>
                      <a:pt x="2701" y="2844"/>
                      <a:pt x="2701" y="2844"/>
                    </a:cubicBezTo>
                    <a:cubicBezTo>
                      <a:pt x="2701" y="2844"/>
                      <a:pt x="2678" y="2848"/>
                      <a:pt x="2664" y="2853"/>
                    </a:cubicBezTo>
                    <a:cubicBezTo>
                      <a:pt x="2650" y="2858"/>
                      <a:pt x="2620" y="2853"/>
                      <a:pt x="2620" y="2853"/>
                    </a:cubicBezTo>
                    <a:cubicBezTo>
                      <a:pt x="2620" y="2853"/>
                      <a:pt x="2639" y="2798"/>
                      <a:pt x="2643" y="2775"/>
                    </a:cubicBezTo>
                    <a:cubicBezTo>
                      <a:pt x="2648" y="2752"/>
                      <a:pt x="2675" y="2749"/>
                      <a:pt x="2680" y="2724"/>
                    </a:cubicBezTo>
                    <a:cubicBezTo>
                      <a:pt x="2685" y="2699"/>
                      <a:pt x="2636" y="2632"/>
                      <a:pt x="2623" y="2618"/>
                    </a:cubicBezTo>
                    <a:cubicBezTo>
                      <a:pt x="2609" y="2605"/>
                      <a:pt x="2597" y="2609"/>
                      <a:pt x="2583" y="2600"/>
                    </a:cubicBezTo>
                    <a:cubicBezTo>
                      <a:pt x="2570" y="2591"/>
                      <a:pt x="2567" y="2556"/>
                      <a:pt x="2560" y="2540"/>
                    </a:cubicBezTo>
                    <a:cubicBezTo>
                      <a:pt x="2554" y="2524"/>
                      <a:pt x="2528" y="2515"/>
                      <a:pt x="2512" y="2503"/>
                    </a:cubicBezTo>
                    <a:cubicBezTo>
                      <a:pt x="2496" y="2492"/>
                      <a:pt x="2491" y="2444"/>
                      <a:pt x="2491" y="2444"/>
                    </a:cubicBezTo>
                    <a:cubicBezTo>
                      <a:pt x="2491" y="2444"/>
                      <a:pt x="2531" y="2437"/>
                      <a:pt x="2540" y="2423"/>
                    </a:cubicBezTo>
                    <a:cubicBezTo>
                      <a:pt x="2549" y="2409"/>
                      <a:pt x="2570" y="2361"/>
                      <a:pt x="2570" y="2361"/>
                    </a:cubicBezTo>
                    <a:cubicBezTo>
                      <a:pt x="2641" y="2354"/>
                      <a:pt x="2641" y="2354"/>
                      <a:pt x="2641" y="2354"/>
                    </a:cubicBezTo>
                    <a:cubicBezTo>
                      <a:pt x="2678" y="2294"/>
                      <a:pt x="2678" y="2294"/>
                      <a:pt x="2678" y="2294"/>
                    </a:cubicBezTo>
                    <a:cubicBezTo>
                      <a:pt x="2678" y="2294"/>
                      <a:pt x="2685" y="2290"/>
                      <a:pt x="2708" y="2285"/>
                    </a:cubicBezTo>
                    <a:cubicBezTo>
                      <a:pt x="2731" y="2280"/>
                      <a:pt x="2772" y="2260"/>
                      <a:pt x="2772" y="2260"/>
                    </a:cubicBezTo>
                    <a:cubicBezTo>
                      <a:pt x="2843" y="2257"/>
                      <a:pt x="2843" y="2257"/>
                      <a:pt x="2843" y="2257"/>
                    </a:cubicBezTo>
                    <a:cubicBezTo>
                      <a:pt x="2843" y="2257"/>
                      <a:pt x="2889" y="2198"/>
                      <a:pt x="2921" y="2175"/>
                    </a:cubicBezTo>
                    <a:cubicBezTo>
                      <a:pt x="2954" y="2152"/>
                      <a:pt x="2935" y="2131"/>
                      <a:pt x="2935" y="2096"/>
                    </a:cubicBezTo>
                    <a:cubicBezTo>
                      <a:pt x="2935" y="2062"/>
                      <a:pt x="2949" y="2039"/>
                      <a:pt x="2949" y="2039"/>
                    </a:cubicBezTo>
                    <a:cubicBezTo>
                      <a:pt x="2931" y="1988"/>
                      <a:pt x="2931" y="1988"/>
                      <a:pt x="2931" y="1988"/>
                    </a:cubicBezTo>
                    <a:cubicBezTo>
                      <a:pt x="2965" y="1991"/>
                      <a:pt x="2965" y="1991"/>
                      <a:pt x="2965" y="1991"/>
                    </a:cubicBezTo>
                    <a:cubicBezTo>
                      <a:pt x="2984" y="1961"/>
                      <a:pt x="2984" y="1961"/>
                      <a:pt x="2984" y="1961"/>
                    </a:cubicBezTo>
                    <a:cubicBezTo>
                      <a:pt x="3026" y="1972"/>
                      <a:pt x="3026" y="1972"/>
                      <a:pt x="3026" y="1972"/>
                    </a:cubicBezTo>
                    <a:cubicBezTo>
                      <a:pt x="3058" y="1974"/>
                      <a:pt x="3138" y="2023"/>
                      <a:pt x="3138" y="2023"/>
                    </a:cubicBezTo>
                    <a:cubicBezTo>
                      <a:pt x="3154" y="1982"/>
                      <a:pt x="3154" y="1982"/>
                      <a:pt x="3154" y="1982"/>
                    </a:cubicBezTo>
                    <a:cubicBezTo>
                      <a:pt x="3184" y="1956"/>
                      <a:pt x="3184" y="1956"/>
                      <a:pt x="3184" y="1956"/>
                    </a:cubicBezTo>
                    <a:cubicBezTo>
                      <a:pt x="3195" y="1913"/>
                      <a:pt x="3195" y="1913"/>
                      <a:pt x="3195" y="1913"/>
                    </a:cubicBezTo>
                    <a:cubicBezTo>
                      <a:pt x="3195" y="1913"/>
                      <a:pt x="3190" y="1887"/>
                      <a:pt x="3190" y="1880"/>
                    </a:cubicBezTo>
                    <a:cubicBezTo>
                      <a:pt x="3190" y="1873"/>
                      <a:pt x="3195" y="1839"/>
                      <a:pt x="3195" y="1839"/>
                    </a:cubicBezTo>
                    <a:cubicBezTo>
                      <a:pt x="3188" y="1825"/>
                      <a:pt x="3188" y="1825"/>
                      <a:pt x="3188" y="1825"/>
                    </a:cubicBezTo>
                    <a:cubicBezTo>
                      <a:pt x="3195" y="1772"/>
                      <a:pt x="3195" y="1772"/>
                      <a:pt x="3195" y="1772"/>
                    </a:cubicBezTo>
                    <a:cubicBezTo>
                      <a:pt x="3195" y="1772"/>
                      <a:pt x="3184" y="1740"/>
                      <a:pt x="3177" y="1710"/>
                    </a:cubicBezTo>
                    <a:cubicBezTo>
                      <a:pt x="3170" y="1680"/>
                      <a:pt x="3131" y="1650"/>
                      <a:pt x="3131" y="1650"/>
                    </a:cubicBezTo>
                    <a:cubicBezTo>
                      <a:pt x="3131" y="1650"/>
                      <a:pt x="3098" y="1646"/>
                      <a:pt x="3085" y="1639"/>
                    </a:cubicBezTo>
                    <a:cubicBezTo>
                      <a:pt x="3071" y="1632"/>
                      <a:pt x="3057" y="1593"/>
                      <a:pt x="3039" y="1572"/>
                    </a:cubicBezTo>
                    <a:cubicBezTo>
                      <a:pt x="3020" y="1552"/>
                      <a:pt x="2981" y="1572"/>
                      <a:pt x="2981" y="1572"/>
                    </a:cubicBezTo>
                    <a:cubicBezTo>
                      <a:pt x="2965" y="1588"/>
                      <a:pt x="2965" y="1588"/>
                      <a:pt x="2965" y="1588"/>
                    </a:cubicBezTo>
                    <a:cubicBezTo>
                      <a:pt x="2912" y="1549"/>
                      <a:pt x="2912" y="1549"/>
                      <a:pt x="2912" y="1549"/>
                    </a:cubicBezTo>
                    <a:cubicBezTo>
                      <a:pt x="2912" y="1549"/>
                      <a:pt x="2910" y="1531"/>
                      <a:pt x="2908" y="1508"/>
                    </a:cubicBezTo>
                    <a:cubicBezTo>
                      <a:pt x="2905" y="1485"/>
                      <a:pt x="2848" y="1437"/>
                      <a:pt x="2848" y="1437"/>
                    </a:cubicBezTo>
                    <a:cubicBezTo>
                      <a:pt x="2848" y="1437"/>
                      <a:pt x="2797" y="1427"/>
                      <a:pt x="2777" y="1425"/>
                    </a:cubicBezTo>
                    <a:cubicBezTo>
                      <a:pt x="2756" y="1423"/>
                      <a:pt x="2744" y="1375"/>
                      <a:pt x="2744" y="1375"/>
                    </a:cubicBezTo>
                    <a:cubicBezTo>
                      <a:pt x="2744" y="1375"/>
                      <a:pt x="2721" y="1361"/>
                      <a:pt x="2715" y="1342"/>
                    </a:cubicBezTo>
                    <a:cubicBezTo>
                      <a:pt x="2708" y="1324"/>
                      <a:pt x="2678" y="1301"/>
                      <a:pt x="2662" y="1287"/>
                    </a:cubicBezTo>
                    <a:cubicBezTo>
                      <a:pt x="2646" y="1273"/>
                      <a:pt x="2657" y="1271"/>
                      <a:pt x="2657" y="1260"/>
                    </a:cubicBezTo>
                    <a:cubicBezTo>
                      <a:pt x="2657" y="1248"/>
                      <a:pt x="2570" y="1211"/>
                      <a:pt x="2570" y="1211"/>
                    </a:cubicBezTo>
                    <a:cubicBezTo>
                      <a:pt x="2544" y="1220"/>
                      <a:pt x="2544" y="1220"/>
                      <a:pt x="2544" y="1220"/>
                    </a:cubicBezTo>
                    <a:cubicBezTo>
                      <a:pt x="2487" y="1207"/>
                      <a:pt x="2487" y="1207"/>
                      <a:pt x="2487" y="1207"/>
                    </a:cubicBezTo>
                    <a:cubicBezTo>
                      <a:pt x="2487" y="1207"/>
                      <a:pt x="2468" y="1168"/>
                      <a:pt x="2452" y="1158"/>
                    </a:cubicBezTo>
                    <a:cubicBezTo>
                      <a:pt x="2436" y="1149"/>
                      <a:pt x="2400" y="1112"/>
                      <a:pt x="2400" y="1112"/>
                    </a:cubicBezTo>
                    <a:cubicBezTo>
                      <a:pt x="2386" y="1030"/>
                      <a:pt x="2386" y="1030"/>
                      <a:pt x="2386" y="1030"/>
                    </a:cubicBezTo>
                    <a:cubicBezTo>
                      <a:pt x="2354" y="1018"/>
                      <a:pt x="2354" y="1018"/>
                      <a:pt x="2354" y="1018"/>
                    </a:cubicBezTo>
                    <a:cubicBezTo>
                      <a:pt x="2305" y="880"/>
                      <a:pt x="2305" y="880"/>
                      <a:pt x="2305" y="880"/>
                    </a:cubicBezTo>
                    <a:cubicBezTo>
                      <a:pt x="2305" y="880"/>
                      <a:pt x="2280" y="871"/>
                      <a:pt x="2264" y="862"/>
                    </a:cubicBezTo>
                    <a:cubicBezTo>
                      <a:pt x="2248" y="853"/>
                      <a:pt x="2220" y="797"/>
                      <a:pt x="2220" y="797"/>
                    </a:cubicBezTo>
                    <a:cubicBezTo>
                      <a:pt x="2259" y="768"/>
                      <a:pt x="2259" y="768"/>
                      <a:pt x="2259" y="768"/>
                    </a:cubicBezTo>
                    <a:cubicBezTo>
                      <a:pt x="2257" y="738"/>
                      <a:pt x="2257" y="738"/>
                      <a:pt x="2257" y="738"/>
                    </a:cubicBezTo>
                    <a:cubicBezTo>
                      <a:pt x="2294" y="722"/>
                      <a:pt x="2294" y="722"/>
                      <a:pt x="2294" y="722"/>
                    </a:cubicBezTo>
                    <a:cubicBezTo>
                      <a:pt x="2294" y="722"/>
                      <a:pt x="2282" y="685"/>
                      <a:pt x="2294" y="669"/>
                    </a:cubicBezTo>
                    <a:cubicBezTo>
                      <a:pt x="2305" y="653"/>
                      <a:pt x="2312" y="636"/>
                      <a:pt x="2312" y="636"/>
                    </a:cubicBezTo>
                    <a:cubicBezTo>
                      <a:pt x="2262" y="611"/>
                      <a:pt x="2262" y="611"/>
                      <a:pt x="2262" y="611"/>
                    </a:cubicBezTo>
                    <a:cubicBezTo>
                      <a:pt x="2278" y="586"/>
                      <a:pt x="2278" y="586"/>
                      <a:pt x="2278" y="586"/>
                    </a:cubicBezTo>
                    <a:cubicBezTo>
                      <a:pt x="2160" y="508"/>
                      <a:pt x="2160" y="508"/>
                      <a:pt x="2160" y="508"/>
                    </a:cubicBezTo>
                    <a:cubicBezTo>
                      <a:pt x="2130" y="508"/>
                      <a:pt x="2130" y="508"/>
                      <a:pt x="2130" y="508"/>
                    </a:cubicBezTo>
                    <a:cubicBezTo>
                      <a:pt x="2112" y="471"/>
                      <a:pt x="2112" y="471"/>
                      <a:pt x="2112" y="471"/>
                    </a:cubicBezTo>
                    <a:cubicBezTo>
                      <a:pt x="2078" y="448"/>
                      <a:pt x="2078" y="448"/>
                      <a:pt x="2078" y="448"/>
                    </a:cubicBezTo>
                    <a:cubicBezTo>
                      <a:pt x="2078" y="448"/>
                      <a:pt x="2085" y="404"/>
                      <a:pt x="2075" y="379"/>
                    </a:cubicBezTo>
                    <a:cubicBezTo>
                      <a:pt x="2066" y="354"/>
                      <a:pt x="2020" y="317"/>
                      <a:pt x="2020" y="317"/>
                    </a:cubicBezTo>
                    <a:cubicBezTo>
                      <a:pt x="2027" y="294"/>
                      <a:pt x="2027" y="294"/>
                      <a:pt x="2027" y="294"/>
                    </a:cubicBezTo>
                    <a:cubicBezTo>
                      <a:pt x="2020" y="254"/>
                      <a:pt x="2020" y="254"/>
                      <a:pt x="2020" y="254"/>
                    </a:cubicBezTo>
                    <a:cubicBezTo>
                      <a:pt x="1942" y="211"/>
                      <a:pt x="1942" y="211"/>
                      <a:pt x="1942" y="211"/>
                    </a:cubicBezTo>
                    <a:cubicBezTo>
                      <a:pt x="1942" y="211"/>
                      <a:pt x="1947" y="182"/>
                      <a:pt x="1944" y="168"/>
                    </a:cubicBezTo>
                    <a:cubicBezTo>
                      <a:pt x="1940" y="154"/>
                      <a:pt x="1897" y="136"/>
                      <a:pt x="1897" y="136"/>
                    </a:cubicBezTo>
                    <a:cubicBezTo>
                      <a:pt x="1897" y="136"/>
                      <a:pt x="1874" y="161"/>
                      <a:pt x="1867" y="164"/>
                    </a:cubicBezTo>
                    <a:cubicBezTo>
                      <a:pt x="1859" y="168"/>
                      <a:pt x="1840" y="172"/>
                      <a:pt x="1840" y="172"/>
                    </a:cubicBezTo>
                    <a:cubicBezTo>
                      <a:pt x="1840" y="172"/>
                      <a:pt x="1836" y="150"/>
                      <a:pt x="1822" y="150"/>
                    </a:cubicBezTo>
                    <a:cubicBezTo>
                      <a:pt x="1808" y="150"/>
                      <a:pt x="1791" y="159"/>
                      <a:pt x="1772" y="164"/>
                    </a:cubicBezTo>
                    <a:cubicBezTo>
                      <a:pt x="1752" y="170"/>
                      <a:pt x="1734" y="172"/>
                      <a:pt x="1720" y="172"/>
                    </a:cubicBezTo>
                    <a:cubicBezTo>
                      <a:pt x="1705" y="172"/>
                      <a:pt x="1691" y="166"/>
                      <a:pt x="1691" y="166"/>
                    </a:cubicBezTo>
                    <a:cubicBezTo>
                      <a:pt x="1691" y="166"/>
                      <a:pt x="1668" y="182"/>
                      <a:pt x="1655" y="184"/>
                    </a:cubicBezTo>
                    <a:cubicBezTo>
                      <a:pt x="1643" y="186"/>
                      <a:pt x="1637" y="177"/>
                      <a:pt x="1637" y="177"/>
                    </a:cubicBezTo>
                    <a:cubicBezTo>
                      <a:pt x="1612" y="175"/>
                      <a:pt x="1612" y="175"/>
                      <a:pt x="1612" y="175"/>
                    </a:cubicBezTo>
                    <a:cubicBezTo>
                      <a:pt x="1612" y="143"/>
                      <a:pt x="1612" y="143"/>
                      <a:pt x="1612" y="143"/>
                    </a:cubicBezTo>
                    <a:cubicBezTo>
                      <a:pt x="1587" y="145"/>
                      <a:pt x="1587" y="145"/>
                      <a:pt x="1587" y="145"/>
                    </a:cubicBezTo>
                    <a:cubicBezTo>
                      <a:pt x="1578" y="80"/>
                      <a:pt x="1578" y="80"/>
                      <a:pt x="1578" y="80"/>
                    </a:cubicBezTo>
                    <a:cubicBezTo>
                      <a:pt x="1587" y="59"/>
                      <a:pt x="1587" y="59"/>
                      <a:pt x="1587" y="59"/>
                    </a:cubicBezTo>
                    <a:cubicBezTo>
                      <a:pt x="1535" y="52"/>
                      <a:pt x="1535" y="52"/>
                      <a:pt x="1535" y="52"/>
                    </a:cubicBezTo>
                    <a:cubicBezTo>
                      <a:pt x="1489" y="93"/>
                      <a:pt x="1489" y="93"/>
                      <a:pt x="1489" y="93"/>
                    </a:cubicBezTo>
                    <a:cubicBezTo>
                      <a:pt x="1460" y="96"/>
                      <a:pt x="1460" y="96"/>
                      <a:pt x="1460" y="96"/>
                    </a:cubicBezTo>
                    <a:cubicBezTo>
                      <a:pt x="1483" y="186"/>
                      <a:pt x="1483" y="186"/>
                      <a:pt x="1483" y="186"/>
                    </a:cubicBezTo>
                    <a:cubicBezTo>
                      <a:pt x="1483" y="186"/>
                      <a:pt x="1485" y="238"/>
                      <a:pt x="1481" y="250"/>
                    </a:cubicBezTo>
                    <a:cubicBezTo>
                      <a:pt x="1478" y="263"/>
                      <a:pt x="1471" y="295"/>
                      <a:pt x="1471" y="295"/>
                    </a:cubicBezTo>
                    <a:cubicBezTo>
                      <a:pt x="1397" y="283"/>
                      <a:pt x="1397" y="283"/>
                      <a:pt x="1397" y="283"/>
                    </a:cubicBezTo>
                    <a:cubicBezTo>
                      <a:pt x="1403" y="227"/>
                      <a:pt x="1403" y="227"/>
                      <a:pt x="1403" y="227"/>
                    </a:cubicBezTo>
                    <a:cubicBezTo>
                      <a:pt x="1378" y="202"/>
                      <a:pt x="1378" y="202"/>
                      <a:pt x="1378" y="202"/>
                    </a:cubicBezTo>
                    <a:cubicBezTo>
                      <a:pt x="1342" y="224"/>
                      <a:pt x="1342" y="224"/>
                      <a:pt x="1342" y="224"/>
                    </a:cubicBezTo>
                    <a:cubicBezTo>
                      <a:pt x="1331" y="204"/>
                      <a:pt x="1331" y="204"/>
                      <a:pt x="1331" y="204"/>
                    </a:cubicBezTo>
                    <a:cubicBezTo>
                      <a:pt x="1331" y="204"/>
                      <a:pt x="1304" y="211"/>
                      <a:pt x="1295" y="204"/>
                    </a:cubicBezTo>
                    <a:cubicBezTo>
                      <a:pt x="1286" y="197"/>
                      <a:pt x="1286" y="186"/>
                      <a:pt x="1275" y="186"/>
                    </a:cubicBezTo>
                    <a:cubicBezTo>
                      <a:pt x="1265" y="186"/>
                      <a:pt x="1220" y="181"/>
                      <a:pt x="1191" y="188"/>
                    </a:cubicBezTo>
                    <a:cubicBezTo>
                      <a:pt x="1163" y="195"/>
                      <a:pt x="1127" y="206"/>
                      <a:pt x="1127" y="216"/>
                    </a:cubicBezTo>
                    <a:cubicBezTo>
                      <a:pt x="1127" y="227"/>
                      <a:pt x="1145" y="229"/>
                      <a:pt x="1143" y="236"/>
                    </a:cubicBezTo>
                    <a:cubicBezTo>
                      <a:pt x="1141" y="243"/>
                      <a:pt x="1123" y="254"/>
                      <a:pt x="1123" y="254"/>
                    </a:cubicBezTo>
                    <a:cubicBezTo>
                      <a:pt x="1143" y="267"/>
                      <a:pt x="1143" y="267"/>
                      <a:pt x="1143" y="267"/>
                    </a:cubicBezTo>
                    <a:cubicBezTo>
                      <a:pt x="1143" y="267"/>
                      <a:pt x="1148" y="283"/>
                      <a:pt x="1157" y="284"/>
                    </a:cubicBezTo>
                    <a:cubicBezTo>
                      <a:pt x="1166" y="286"/>
                      <a:pt x="1179" y="283"/>
                      <a:pt x="1188" y="290"/>
                    </a:cubicBezTo>
                    <a:cubicBezTo>
                      <a:pt x="1197" y="297"/>
                      <a:pt x="1222" y="308"/>
                      <a:pt x="1215" y="319"/>
                    </a:cubicBezTo>
                    <a:cubicBezTo>
                      <a:pt x="1207" y="329"/>
                      <a:pt x="1197" y="319"/>
                      <a:pt x="1189" y="319"/>
                    </a:cubicBezTo>
                    <a:cubicBezTo>
                      <a:pt x="1182" y="319"/>
                      <a:pt x="1172" y="324"/>
                      <a:pt x="1164" y="326"/>
                    </a:cubicBezTo>
                    <a:cubicBezTo>
                      <a:pt x="1157" y="327"/>
                      <a:pt x="1132" y="322"/>
                      <a:pt x="1132" y="322"/>
                    </a:cubicBezTo>
                    <a:cubicBezTo>
                      <a:pt x="1125" y="370"/>
                      <a:pt x="1125" y="370"/>
                      <a:pt x="1125" y="370"/>
                    </a:cubicBezTo>
                    <a:cubicBezTo>
                      <a:pt x="1096" y="336"/>
                      <a:pt x="1096" y="336"/>
                      <a:pt x="1096" y="336"/>
                    </a:cubicBezTo>
                    <a:cubicBezTo>
                      <a:pt x="1096" y="336"/>
                      <a:pt x="1069" y="351"/>
                      <a:pt x="1055" y="347"/>
                    </a:cubicBezTo>
                    <a:cubicBezTo>
                      <a:pt x="1041" y="344"/>
                      <a:pt x="1052" y="320"/>
                      <a:pt x="1052" y="320"/>
                    </a:cubicBezTo>
                    <a:cubicBezTo>
                      <a:pt x="1052" y="320"/>
                      <a:pt x="1041" y="301"/>
                      <a:pt x="1037" y="283"/>
                    </a:cubicBezTo>
                    <a:cubicBezTo>
                      <a:pt x="1034" y="265"/>
                      <a:pt x="1048" y="231"/>
                      <a:pt x="1048" y="231"/>
                    </a:cubicBezTo>
                    <a:cubicBezTo>
                      <a:pt x="1048" y="231"/>
                      <a:pt x="1035" y="224"/>
                      <a:pt x="1028" y="222"/>
                    </a:cubicBezTo>
                    <a:cubicBezTo>
                      <a:pt x="1021" y="220"/>
                      <a:pt x="1016" y="195"/>
                      <a:pt x="1016" y="195"/>
                    </a:cubicBezTo>
                    <a:cubicBezTo>
                      <a:pt x="996" y="213"/>
                      <a:pt x="996" y="213"/>
                      <a:pt x="996" y="213"/>
                    </a:cubicBezTo>
                    <a:cubicBezTo>
                      <a:pt x="960" y="186"/>
                      <a:pt x="960" y="186"/>
                      <a:pt x="960" y="186"/>
                    </a:cubicBezTo>
                    <a:cubicBezTo>
                      <a:pt x="955" y="161"/>
                      <a:pt x="955" y="161"/>
                      <a:pt x="955" y="161"/>
                    </a:cubicBezTo>
                    <a:cubicBezTo>
                      <a:pt x="946" y="170"/>
                      <a:pt x="946" y="170"/>
                      <a:pt x="946" y="170"/>
                    </a:cubicBezTo>
                    <a:cubicBezTo>
                      <a:pt x="912" y="161"/>
                      <a:pt x="912" y="161"/>
                      <a:pt x="912" y="161"/>
                    </a:cubicBezTo>
                    <a:cubicBezTo>
                      <a:pt x="926" y="136"/>
                      <a:pt x="926" y="136"/>
                      <a:pt x="926" y="136"/>
                    </a:cubicBezTo>
                    <a:cubicBezTo>
                      <a:pt x="903" y="130"/>
                      <a:pt x="903" y="130"/>
                      <a:pt x="903" y="130"/>
                    </a:cubicBezTo>
                    <a:cubicBezTo>
                      <a:pt x="903" y="130"/>
                      <a:pt x="890" y="111"/>
                      <a:pt x="887" y="100"/>
                    </a:cubicBezTo>
                    <a:cubicBezTo>
                      <a:pt x="883" y="89"/>
                      <a:pt x="881" y="80"/>
                      <a:pt x="881" y="80"/>
                    </a:cubicBezTo>
                    <a:cubicBezTo>
                      <a:pt x="881" y="80"/>
                      <a:pt x="863" y="69"/>
                      <a:pt x="856" y="69"/>
                    </a:cubicBezTo>
                    <a:cubicBezTo>
                      <a:pt x="849" y="69"/>
                      <a:pt x="840" y="71"/>
                      <a:pt x="833" y="61"/>
                    </a:cubicBezTo>
                    <a:cubicBezTo>
                      <a:pt x="826" y="50"/>
                      <a:pt x="817" y="25"/>
                      <a:pt x="801" y="18"/>
                    </a:cubicBezTo>
                    <a:cubicBezTo>
                      <a:pt x="785" y="10"/>
                      <a:pt x="758" y="19"/>
                      <a:pt x="758" y="19"/>
                    </a:cubicBezTo>
                    <a:cubicBezTo>
                      <a:pt x="742" y="0"/>
                      <a:pt x="742" y="0"/>
                      <a:pt x="742" y="0"/>
                    </a:cubicBezTo>
                    <a:cubicBezTo>
                      <a:pt x="704" y="32"/>
                      <a:pt x="704" y="32"/>
                      <a:pt x="704" y="32"/>
                    </a:cubicBezTo>
                    <a:cubicBezTo>
                      <a:pt x="688" y="96"/>
                      <a:pt x="688" y="96"/>
                      <a:pt x="688" y="96"/>
                    </a:cubicBezTo>
                    <a:cubicBezTo>
                      <a:pt x="613" y="161"/>
                      <a:pt x="613" y="161"/>
                      <a:pt x="613" y="161"/>
                    </a:cubicBezTo>
                    <a:cubicBezTo>
                      <a:pt x="613" y="161"/>
                      <a:pt x="573" y="163"/>
                      <a:pt x="561" y="155"/>
                    </a:cubicBezTo>
                    <a:cubicBezTo>
                      <a:pt x="548" y="148"/>
                      <a:pt x="534" y="138"/>
                      <a:pt x="525" y="141"/>
                    </a:cubicBezTo>
                    <a:cubicBezTo>
                      <a:pt x="516" y="145"/>
                      <a:pt x="518" y="182"/>
                      <a:pt x="514" y="193"/>
                    </a:cubicBezTo>
                    <a:cubicBezTo>
                      <a:pt x="510" y="204"/>
                      <a:pt x="498" y="236"/>
                      <a:pt x="498" y="241"/>
                    </a:cubicBezTo>
                    <a:cubicBezTo>
                      <a:pt x="498" y="247"/>
                      <a:pt x="496" y="272"/>
                      <a:pt x="496" y="272"/>
                    </a:cubicBezTo>
                    <a:cubicBezTo>
                      <a:pt x="496" y="272"/>
                      <a:pt x="453" y="288"/>
                      <a:pt x="444" y="302"/>
                    </a:cubicBezTo>
                    <a:cubicBezTo>
                      <a:pt x="435" y="317"/>
                      <a:pt x="451" y="333"/>
                      <a:pt x="451" y="333"/>
                    </a:cubicBezTo>
                    <a:cubicBezTo>
                      <a:pt x="451" y="333"/>
                      <a:pt x="441" y="336"/>
                      <a:pt x="432" y="336"/>
                    </a:cubicBezTo>
                    <a:cubicBezTo>
                      <a:pt x="423" y="336"/>
                      <a:pt x="412" y="349"/>
                      <a:pt x="412" y="349"/>
                    </a:cubicBezTo>
                    <a:cubicBezTo>
                      <a:pt x="398" y="336"/>
                      <a:pt x="398" y="336"/>
                      <a:pt x="398" y="336"/>
                    </a:cubicBezTo>
                    <a:cubicBezTo>
                      <a:pt x="376" y="333"/>
                      <a:pt x="376" y="333"/>
                      <a:pt x="376" y="333"/>
                    </a:cubicBezTo>
                    <a:cubicBezTo>
                      <a:pt x="358" y="317"/>
                      <a:pt x="358" y="317"/>
                      <a:pt x="358" y="317"/>
                    </a:cubicBezTo>
                    <a:cubicBezTo>
                      <a:pt x="340" y="335"/>
                      <a:pt x="340" y="335"/>
                      <a:pt x="340" y="335"/>
                    </a:cubicBezTo>
                    <a:cubicBezTo>
                      <a:pt x="340" y="335"/>
                      <a:pt x="353" y="354"/>
                      <a:pt x="351" y="362"/>
                    </a:cubicBezTo>
                    <a:cubicBezTo>
                      <a:pt x="349" y="369"/>
                      <a:pt x="347" y="385"/>
                      <a:pt x="347" y="385"/>
                    </a:cubicBezTo>
                    <a:cubicBezTo>
                      <a:pt x="369" y="399"/>
                      <a:pt x="369" y="399"/>
                      <a:pt x="369" y="399"/>
                    </a:cubicBezTo>
                    <a:cubicBezTo>
                      <a:pt x="367" y="462"/>
                      <a:pt x="367" y="462"/>
                      <a:pt x="367" y="462"/>
                    </a:cubicBezTo>
                    <a:cubicBezTo>
                      <a:pt x="292" y="476"/>
                      <a:pt x="292" y="476"/>
                      <a:pt x="292" y="476"/>
                    </a:cubicBezTo>
                    <a:cubicBezTo>
                      <a:pt x="292" y="476"/>
                      <a:pt x="283" y="440"/>
                      <a:pt x="274" y="433"/>
                    </a:cubicBezTo>
                    <a:cubicBezTo>
                      <a:pt x="265" y="426"/>
                      <a:pt x="247" y="412"/>
                      <a:pt x="247" y="412"/>
                    </a:cubicBezTo>
                    <a:cubicBezTo>
                      <a:pt x="227" y="433"/>
                      <a:pt x="227" y="433"/>
                      <a:pt x="227" y="433"/>
                    </a:cubicBezTo>
                    <a:cubicBezTo>
                      <a:pt x="165" y="406"/>
                      <a:pt x="165" y="406"/>
                      <a:pt x="165" y="406"/>
                    </a:cubicBezTo>
                    <a:cubicBezTo>
                      <a:pt x="124" y="469"/>
                      <a:pt x="124" y="469"/>
                      <a:pt x="124" y="469"/>
                    </a:cubicBezTo>
                    <a:cubicBezTo>
                      <a:pt x="98" y="417"/>
                      <a:pt x="98" y="417"/>
                      <a:pt x="98" y="417"/>
                    </a:cubicBezTo>
                    <a:cubicBezTo>
                      <a:pt x="82" y="437"/>
                      <a:pt x="82" y="437"/>
                      <a:pt x="82" y="437"/>
                    </a:cubicBezTo>
                    <a:cubicBezTo>
                      <a:pt x="45" y="442"/>
                      <a:pt x="45" y="442"/>
                      <a:pt x="45" y="442"/>
                    </a:cubicBezTo>
                    <a:cubicBezTo>
                      <a:pt x="45" y="442"/>
                      <a:pt x="0" y="492"/>
                      <a:pt x="5" y="501"/>
                    </a:cubicBezTo>
                    <a:cubicBezTo>
                      <a:pt x="11" y="510"/>
                      <a:pt x="39" y="521"/>
                      <a:pt x="39" y="521"/>
                    </a:cubicBezTo>
                    <a:cubicBezTo>
                      <a:pt x="39" y="521"/>
                      <a:pt x="29" y="630"/>
                      <a:pt x="36" y="643"/>
                    </a:cubicBezTo>
                    <a:cubicBezTo>
                      <a:pt x="43" y="655"/>
                      <a:pt x="50" y="725"/>
                      <a:pt x="50" y="725"/>
                    </a:cubicBezTo>
                    <a:cubicBezTo>
                      <a:pt x="82" y="711"/>
                      <a:pt x="82" y="711"/>
                      <a:pt x="82" y="711"/>
                    </a:cubicBezTo>
                    <a:cubicBezTo>
                      <a:pt x="70" y="763"/>
                      <a:pt x="70" y="763"/>
                      <a:pt x="70" y="763"/>
                    </a:cubicBezTo>
                    <a:cubicBezTo>
                      <a:pt x="70" y="763"/>
                      <a:pt x="89" y="757"/>
                      <a:pt x="97" y="763"/>
                    </a:cubicBezTo>
                    <a:cubicBezTo>
                      <a:pt x="104" y="768"/>
                      <a:pt x="88" y="793"/>
                      <a:pt x="88" y="793"/>
                    </a:cubicBezTo>
                    <a:cubicBezTo>
                      <a:pt x="88" y="793"/>
                      <a:pt x="109" y="809"/>
                      <a:pt x="109" y="820"/>
                    </a:cubicBezTo>
                    <a:cubicBezTo>
                      <a:pt x="109" y="831"/>
                      <a:pt x="100" y="856"/>
                      <a:pt x="89" y="856"/>
                    </a:cubicBezTo>
                    <a:cubicBezTo>
                      <a:pt x="79" y="856"/>
                      <a:pt x="79" y="856"/>
                      <a:pt x="79" y="856"/>
                    </a:cubicBezTo>
                    <a:cubicBezTo>
                      <a:pt x="73" y="913"/>
                      <a:pt x="73" y="913"/>
                      <a:pt x="73" y="913"/>
                    </a:cubicBezTo>
                    <a:cubicBezTo>
                      <a:pt x="55" y="940"/>
                      <a:pt x="55" y="940"/>
                      <a:pt x="55" y="940"/>
                    </a:cubicBezTo>
                    <a:cubicBezTo>
                      <a:pt x="77" y="990"/>
                      <a:pt x="77" y="990"/>
                      <a:pt x="77" y="990"/>
                    </a:cubicBezTo>
                    <a:cubicBezTo>
                      <a:pt x="120" y="983"/>
                      <a:pt x="120" y="983"/>
                      <a:pt x="120" y="983"/>
                    </a:cubicBezTo>
                    <a:cubicBezTo>
                      <a:pt x="141" y="996"/>
                      <a:pt x="141" y="996"/>
                      <a:pt x="141" y="996"/>
                    </a:cubicBezTo>
                    <a:cubicBezTo>
                      <a:pt x="167" y="996"/>
                      <a:pt x="167" y="996"/>
                      <a:pt x="167" y="996"/>
                    </a:cubicBezTo>
                    <a:cubicBezTo>
                      <a:pt x="172" y="972"/>
                      <a:pt x="172" y="972"/>
                      <a:pt x="172" y="972"/>
                    </a:cubicBezTo>
                    <a:cubicBezTo>
                      <a:pt x="193" y="960"/>
                      <a:pt x="193" y="960"/>
                      <a:pt x="193" y="960"/>
                    </a:cubicBezTo>
                    <a:cubicBezTo>
                      <a:pt x="195" y="919"/>
                      <a:pt x="195" y="919"/>
                      <a:pt x="195" y="919"/>
                    </a:cubicBezTo>
                    <a:cubicBezTo>
                      <a:pt x="247" y="910"/>
                      <a:pt x="247" y="910"/>
                      <a:pt x="247" y="910"/>
                    </a:cubicBezTo>
                    <a:cubicBezTo>
                      <a:pt x="256" y="929"/>
                      <a:pt x="256" y="929"/>
                      <a:pt x="256" y="929"/>
                    </a:cubicBezTo>
                    <a:cubicBezTo>
                      <a:pt x="285" y="915"/>
                      <a:pt x="285" y="915"/>
                      <a:pt x="285" y="915"/>
                    </a:cubicBezTo>
                    <a:cubicBezTo>
                      <a:pt x="285" y="915"/>
                      <a:pt x="285" y="897"/>
                      <a:pt x="288" y="886"/>
                    </a:cubicBezTo>
                    <a:cubicBezTo>
                      <a:pt x="292" y="876"/>
                      <a:pt x="296" y="863"/>
                      <a:pt x="296" y="863"/>
                    </a:cubicBezTo>
                    <a:cubicBezTo>
                      <a:pt x="276" y="833"/>
                      <a:pt x="276" y="833"/>
                      <a:pt x="276" y="833"/>
                    </a:cubicBezTo>
                    <a:cubicBezTo>
                      <a:pt x="276" y="833"/>
                      <a:pt x="263" y="863"/>
                      <a:pt x="254" y="863"/>
                    </a:cubicBezTo>
                    <a:cubicBezTo>
                      <a:pt x="245" y="863"/>
                      <a:pt x="231" y="861"/>
                      <a:pt x="231" y="861"/>
                    </a:cubicBezTo>
                    <a:cubicBezTo>
                      <a:pt x="249" y="845"/>
                      <a:pt x="249" y="845"/>
                      <a:pt x="249" y="845"/>
                    </a:cubicBezTo>
                    <a:cubicBezTo>
                      <a:pt x="220" y="834"/>
                      <a:pt x="220" y="834"/>
                      <a:pt x="220" y="834"/>
                    </a:cubicBezTo>
                    <a:cubicBezTo>
                      <a:pt x="222" y="802"/>
                      <a:pt x="222" y="802"/>
                      <a:pt x="222" y="802"/>
                    </a:cubicBezTo>
                    <a:cubicBezTo>
                      <a:pt x="222" y="802"/>
                      <a:pt x="253" y="800"/>
                      <a:pt x="265" y="793"/>
                    </a:cubicBezTo>
                    <a:cubicBezTo>
                      <a:pt x="278" y="786"/>
                      <a:pt x="288" y="783"/>
                      <a:pt x="288" y="783"/>
                    </a:cubicBezTo>
                    <a:cubicBezTo>
                      <a:pt x="315" y="799"/>
                      <a:pt x="315" y="799"/>
                      <a:pt x="315" y="799"/>
                    </a:cubicBezTo>
                    <a:cubicBezTo>
                      <a:pt x="333" y="781"/>
                      <a:pt x="333" y="781"/>
                      <a:pt x="333" y="781"/>
                    </a:cubicBezTo>
                    <a:cubicBezTo>
                      <a:pt x="333" y="781"/>
                      <a:pt x="349" y="800"/>
                      <a:pt x="355" y="800"/>
                    </a:cubicBezTo>
                    <a:cubicBezTo>
                      <a:pt x="360" y="800"/>
                      <a:pt x="378" y="813"/>
                      <a:pt x="378" y="813"/>
                    </a:cubicBezTo>
                    <a:cubicBezTo>
                      <a:pt x="387" y="836"/>
                      <a:pt x="387" y="836"/>
                      <a:pt x="387" y="836"/>
                    </a:cubicBezTo>
                    <a:cubicBezTo>
                      <a:pt x="389" y="790"/>
                      <a:pt x="389" y="790"/>
                      <a:pt x="389" y="790"/>
                    </a:cubicBezTo>
                    <a:cubicBezTo>
                      <a:pt x="433" y="775"/>
                      <a:pt x="433" y="775"/>
                      <a:pt x="433" y="775"/>
                    </a:cubicBezTo>
                    <a:cubicBezTo>
                      <a:pt x="433" y="775"/>
                      <a:pt x="419" y="817"/>
                      <a:pt x="419" y="827"/>
                    </a:cubicBezTo>
                    <a:cubicBezTo>
                      <a:pt x="419" y="838"/>
                      <a:pt x="430" y="879"/>
                      <a:pt x="430" y="879"/>
                    </a:cubicBezTo>
                    <a:cubicBezTo>
                      <a:pt x="455" y="879"/>
                      <a:pt x="455" y="879"/>
                      <a:pt x="455" y="879"/>
                    </a:cubicBezTo>
                    <a:cubicBezTo>
                      <a:pt x="457" y="847"/>
                      <a:pt x="457" y="847"/>
                      <a:pt x="457" y="847"/>
                    </a:cubicBezTo>
                    <a:cubicBezTo>
                      <a:pt x="473" y="842"/>
                      <a:pt x="473" y="842"/>
                      <a:pt x="473" y="842"/>
                    </a:cubicBezTo>
                    <a:cubicBezTo>
                      <a:pt x="500" y="885"/>
                      <a:pt x="500" y="885"/>
                      <a:pt x="500" y="885"/>
                    </a:cubicBezTo>
                    <a:cubicBezTo>
                      <a:pt x="521" y="847"/>
                      <a:pt x="521" y="847"/>
                      <a:pt x="521" y="847"/>
                    </a:cubicBezTo>
                    <a:cubicBezTo>
                      <a:pt x="534" y="863"/>
                      <a:pt x="534" y="863"/>
                      <a:pt x="534" y="863"/>
                    </a:cubicBezTo>
                    <a:cubicBezTo>
                      <a:pt x="557" y="872"/>
                      <a:pt x="557" y="872"/>
                      <a:pt x="557" y="872"/>
                    </a:cubicBezTo>
                    <a:cubicBezTo>
                      <a:pt x="555" y="915"/>
                      <a:pt x="555" y="915"/>
                      <a:pt x="555" y="915"/>
                    </a:cubicBezTo>
                    <a:cubicBezTo>
                      <a:pt x="555" y="915"/>
                      <a:pt x="570" y="933"/>
                      <a:pt x="575" y="940"/>
                    </a:cubicBezTo>
                    <a:cubicBezTo>
                      <a:pt x="580" y="947"/>
                      <a:pt x="582" y="956"/>
                      <a:pt x="582" y="956"/>
                    </a:cubicBezTo>
                    <a:cubicBezTo>
                      <a:pt x="582" y="956"/>
                      <a:pt x="570" y="962"/>
                      <a:pt x="562" y="971"/>
                    </a:cubicBezTo>
                    <a:cubicBezTo>
                      <a:pt x="555" y="980"/>
                      <a:pt x="537" y="1008"/>
                      <a:pt x="537" y="1008"/>
                    </a:cubicBezTo>
                    <a:cubicBezTo>
                      <a:pt x="561" y="1019"/>
                      <a:pt x="561" y="1019"/>
                      <a:pt x="561" y="1019"/>
                    </a:cubicBezTo>
                    <a:cubicBezTo>
                      <a:pt x="561" y="1019"/>
                      <a:pt x="568" y="1005"/>
                      <a:pt x="575" y="997"/>
                    </a:cubicBezTo>
                    <a:cubicBezTo>
                      <a:pt x="582" y="990"/>
                      <a:pt x="593" y="981"/>
                      <a:pt x="593" y="981"/>
                    </a:cubicBezTo>
                    <a:cubicBezTo>
                      <a:pt x="593" y="981"/>
                      <a:pt x="605" y="1012"/>
                      <a:pt x="605" y="1035"/>
                    </a:cubicBezTo>
                    <a:cubicBezTo>
                      <a:pt x="605" y="1058"/>
                      <a:pt x="607" y="1087"/>
                      <a:pt x="607" y="1087"/>
                    </a:cubicBezTo>
                    <a:cubicBezTo>
                      <a:pt x="677" y="1087"/>
                      <a:pt x="677" y="1087"/>
                      <a:pt x="677" y="1087"/>
                    </a:cubicBezTo>
                    <a:cubicBezTo>
                      <a:pt x="677" y="1087"/>
                      <a:pt x="674" y="1067"/>
                      <a:pt x="679" y="1058"/>
                    </a:cubicBezTo>
                    <a:cubicBezTo>
                      <a:pt x="684" y="1049"/>
                      <a:pt x="704" y="1024"/>
                      <a:pt x="704" y="1024"/>
                    </a:cubicBezTo>
                    <a:cubicBezTo>
                      <a:pt x="704" y="1024"/>
                      <a:pt x="708" y="1060"/>
                      <a:pt x="715" y="1060"/>
                    </a:cubicBezTo>
                    <a:cubicBezTo>
                      <a:pt x="722" y="1060"/>
                      <a:pt x="733" y="1060"/>
                      <a:pt x="733" y="1060"/>
                    </a:cubicBezTo>
                    <a:cubicBezTo>
                      <a:pt x="738" y="1105"/>
                      <a:pt x="738" y="1105"/>
                      <a:pt x="738" y="1105"/>
                    </a:cubicBezTo>
                    <a:cubicBezTo>
                      <a:pt x="718" y="1137"/>
                      <a:pt x="718" y="1137"/>
                      <a:pt x="718" y="1137"/>
                    </a:cubicBezTo>
                    <a:cubicBezTo>
                      <a:pt x="718" y="1137"/>
                      <a:pt x="740" y="1134"/>
                      <a:pt x="743" y="1139"/>
                    </a:cubicBezTo>
                    <a:cubicBezTo>
                      <a:pt x="747" y="1144"/>
                      <a:pt x="774" y="1169"/>
                      <a:pt x="768" y="1178"/>
                    </a:cubicBezTo>
                    <a:cubicBezTo>
                      <a:pt x="763" y="1187"/>
                      <a:pt x="734" y="1187"/>
                      <a:pt x="734" y="1187"/>
                    </a:cubicBezTo>
                    <a:cubicBezTo>
                      <a:pt x="740" y="1205"/>
                      <a:pt x="740" y="1205"/>
                      <a:pt x="740" y="1205"/>
                    </a:cubicBezTo>
                    <a:cubicBezTo>
                      <a:pt x="740" y="1205"/>
                      <a:pt x="724" y="1227"/>
                      <a:pt x="729" y="1236"/>
                    </a:cubicBezTo>
                    <a:cubicBezTo>
                      <a:pt x="734" y="1245"/>
                      <a:pt x="749" y="1245"/>
                      <a:pt x="752" y="1252"/>
                    </a:cubicBezTo>
                    <a:cubicBezTo>
                      <a:pt x="756" y="1259"/>
                      <a:pt x="749" y="1272"/>
                      <a:pt x="749" y="1281"/>
                    </a:cubicBezTo>
                    <a:cubicBezTo>
                      <a:pt x="749" y="1289"/>
                      <a:pt x="754" y="1300"/>
                      <a:pt x="754" y="1300"/>
                    </a:cubicBezTo>
                    <a:cubicBezTo>
                      <a:pt x="734" y="1311"/>
                      <a:pt x="734" y="1311"/>
                      <a:pt x="734" y="1311"/>
                    </a:cubicBezTo>
                    <a:cubicBezTo>
                      <a:pt x="754" y="1384"/>
                      <a:pt x="754" y="1384"/>
                      <a:pt x="754" y="1384"/>
                    </a:cubicBezTo>
                    <a:cubicBezTo>
                      <a:pt x="826" y="1429"/>
                      <a:pt x="826" y="1429"/>
                      <a:pt x="826" y="1429"/>
                    </a:cubicBezTo>
                    <a:cubicBezTo>
                      <a:pt x="829" y="1445"/>
                      <a:pt x="829" y="1445"/>
                      <a:pt x="829" y="1445"/>
                    </a:cubicBezTo>
                    <a:cubicBezTo>
                      <a:pt x="799" y="1469"/>
                      <a:pt x="799" y="1469"/>
                      <a:pt x="799" y="1469"/>
                    </a:cubicBezTo>
                    <a:cubicBezTo>
                      <a:pt x="840" y="1543"/>
                      <a:pt x="840" y="1543"/>
                      <a:pt x="840" y="1543"/>
                    </a:cubicBezTo>
                    <a:cubicBezTo>
                      <a:pt x="890" y="1551"/>
                      <a:pt x="890" y="1551"/>
                      <a:pt x="890" y="1551"/>
                    </a:cubicBezTo>
                    <a:cubicBezTo>
                      <a:pt x="890" y="1551"/>
                      <a:pt x="966" y="1637"/>
                      <a:pt x="962" y="1648"/>
                    </a:cubicBezTo>
                    <a:cubicBezTo>
                      <a:pt x="958" y="1659"/>
                      <a:pt x="942" y="1669"/>
                      <a:pt x="942" y="1669"/>
                    </a:cubicBezTo>
                    <a:cubicBezTo>
                      <a:pt x="942" y="1669"/>
                      <a:pt x="966" y="1702"/>
                      <a:pt x="964" y="1710"/>
                    </a:cubicBezTo>
                    <a:cubicBezTo>
                      <a:pt x="962" y="1719"/>
                      <a:pt x="939" y="1743"/>
                      <a:pt x="939" y="1743"/>
                    </a:cubicBezTo>
                    <a:cubicBezTo>
                      <a:pt x="957" y="1753"/>
                      <a:pt x="957" y="1753"/>
                      <a:pt x="957" y="1753"/>
                    </a:cubicBezTo>
                    <a:cubicBezTo>
                      <a:pt x="953" y="1798"/>
                      <a:pt x="953" y="1798"/>
                      <a:pt x="953" y="1798"/>
                    </a:cubicBezTo>
                    <a:cubicBezTo>
                      <a:pt x="933" y="1804"/>
                      <a:pt x="933" y="1804"/>
                      <a:pt x="933" y="1804"/>
                    </a:cubicBezTo>
                    <a:cubicBezTo>
                      <a:pt x="937" y="1838"/>
                      <a:pt x="937" y="1838"/>
                      <a:pt x="937" y="1838"/>
                    </a:cubicBezTo>
                    <a:cubicBezTo>
                      <a:pt x="962" y="1836"/>
                      <a:pt x="962" y="1836"/>
                      <a:pt x="962" y="1836"/>
                    </a:cubicBezTo>
                    <a:cubicBezTo>
                      <a:pt x="980" y="1890"/>
                      <a:pt x="980" y="1890"/>
                      <a:pt x="980" y="1890"/>
                    </a:cubicBezTo>
                    <a:cubicBezTo>
                      <a:pt x="931" y="1924"/>
                      <a:pt x="931" y="1924"/>
                      <a:pt x="931" y="1924"/>
                    </a:cubicBezTo>
                    <a:cubicBezTo>
                      <a:pt x="937" y="1882"/>
                      <a:pt x="937" y="1882"/>
                      <a:pt x="937" y="1882"/>
                    </a:cubicBezTo>
                    <a:cubicBezTo>
                      <a:pt x="921" y="1877"/>
                      <a:pt x="921" y="1877"/>
                      <a:pt x="921" y="1877"/>
                    </a:cubicBezTo>
                    <a:cubicBezTo>
                      <a:pt x="915" y="1899"/>
                      <a:pt x="915" y="1899"/>
                      <a:pt x="915" y="1899"/>
                    </a:cubicBezTo>
                    <a:cubicBezTo>
                      <a:pt x="896" y="1908"/>
                      <a:pt x="896" y="1908"/>
                      <a:pt x="896" y="1908"/>
                    </a:cubicBezTo>
                    <a:cubicBezTo>
                      <a:pt x="896" y="1908"/>
                      <a:pt x="854" y="1875"/>
                      <a:pt x="847" y="1875"/>
                    </a:cubicBezTo>
                    <a:cubicBezTo>
                      <a:pt x="840" y="1875"/>
                      <a:pt x="819" y="1888"/>
                      <a:pt x="822" y="1899"/>
                    </a:cubicBezTo>
                    <a:cubicBezTo>
                      <a:pt x="826" y="1909"/>
                      <a:pt x="828" y="1929"/>
                      <a:pt x="828" y="1929"/>
                    </a:cubicBezTo>
                    <a:cubicBezTo>
                      <a:pt x="872" y="1958"/>
                      <a:pt x="872" y="1958"/>
                      <a:pt x="872" y="1958"/>
                    </a:cubicBezTo>
                    <a:cubicBezTo>
                      <a:pt x="860" y="1977"/>
                      <a:pt x="860" y="1977"/>
                      <a:pt x="860" y="1977"/>
                    </a:cubicBezTo>
                    <a:cubicBezTo>
                      <a:pt x="856" y="2040"/>
                      <a:pt x="856" y="2040"/>
                      <a:pt x="856" y="2040"/>
                    </a:cubicBezTo>
                    <a:cubicBezTo>
                      <a:pt x="856" y="2040"/>
                      <a:pt x="831" y="2053"/>
                      <a:pt x="826" y="2053"/>
                    </a:cubicBezTo>
                    <a:cubicBezTo>
                      <a:pt x="820" y="2053"/>
                      <a:pt x="801" y="2060"/>
                      <a:pt x="801" y="2060"/>
                    </a:cubicBezTo>
                    <a:cubicBezTo>
                      <a:pt x="806" y="2080"/>
                      <a:pt x="806" y="2080"/>
                      <a:pt x="806" y="2080"/>
                    </a:cubicBezTo>
                    <a:cubicBezTo>
                      <a:pt x="772" y="2094"/>
                      <a:pt x="772" y="2094"/>
                      <a:pt x="772" y="2094"/>
                    </a:cubicBezTo>
                    <a:cubicBezTo>
                      <a:pt x="763" y="2114"/>
                      <a:pt x="763" y="2114"/>
                      <a:pt x="763" y="2114"/>
                    </a:cubicBezTo>
                    <a:cubicBezTo>
                      <a:pt x="749" y="2123"/>
                      <a:pt x="749" y="2123"/>
                      <a:pt x="749" y="2123"/>
                    </a:cubicBezTo>
                    <a:cubicBezTo>
                      <a:pt x="718" y="2108"/>
                      <a:pt x="718" y="2108"/>
                      <a:pt x="718" y="2108"/>
                    </a:cubicBezTo>
                    <a:cubicBezTo>
                      <a:pt x="670" y="2112"/>
                      <a:pt x="670" y="2112"/>
                      <a:pt x="670" y="2112"/>
                    </a:cubicBezTo>
                    <a:cubicBezTo>
                      <a:pt x="679" y="2144"/>
                      <a:pt x="679" y="2144"/>
                      <a:pt x="679" y="2144"/>
                    </a:cubicBezTo>
                    <a:cubicBezTo>
                      <a:pt x="648" y="2183"/>
                      <a:pt x="648" y="2183"/>
                      <a:pt x="648" y="2183"/>
                    </a:cubicBezTo>
                    <a:cubicBezTo>
                      <a:pt x="648" y="2221"/>
                      <a:pt x="648" y="2221"/>
                      <a:pt x="648" y="2221"/>
                    </a:cubicBezTo>
                    <a:cubicBezTo>
                      <a:pt x="648" y="2221"/>
                      <a:pt x="672" y="2234"/>
                      <a:pt x="677" y="2246"/>
                    </a:cubicBezTo>
                    <a:cubicBezTo>
                      <a:pt x="682" y="2259"/>
                      <a:pt x="697" y="2334"/>
                      <a:pt x="704" y="2363"/>
                    </a:cubicBezTo>
                    <a:cubicBezTo>
                      <a:pt x="711" y="2391"/>
                      <a:pt x="751" y="2472"/>
                      <a:pt x="751" y="2472"/>
                    </a:cubicBezTo>
                    <a:cubicBezTo>
                      <a:pt x="731" y="2499"/>
                      <a:pt x="731" y="2499"/>
                      <a:pt x="731" y="2499"/>
                    </a:cubicBezTo>
                    <a:cubicBezTo>
                      <a:pt x="754" y="2508"/>
                      <a:pt x="754" y="2508"/>
                      <a:pt x="754" y="2508"/>
                    </a:cubicBezTo>
                    <a:cubicBezTo>
                      <a:pt x="725" y="2547"/>
                      <a:pt x="725" y="2547"/>
                      <a:pt x="725" y="2547"/>
                    </a:cubicBezTo>
                    <a:cubicBezTo>
                      <a:pt x="729" y="2588"/>
                      <a:pt x="729" y="2588"/>
                      <a:pt x="729" y="2588"/>
                    </a:cubicBezTo>
                    <a:cubicBezTo>
                      <a:pt x="704" y="2624"/>
                      <a:pt x="704" y="2624"/>
                      <a:pt x="704" y="2624"/>
                    </a:cubicBezTo>
                    <a:cubicBezTo>
                      <a:pt x="722" y="2642"/>
                      <a:pt x="722" y="2642"/>
                      <a:pt x="722" y="2642"/>
                    </a:cubicBezTo>
                    <a:cubicBezTo>
                      <a:pt x="722" y="2642"/>
                      <a:pt x="731" y="2678"/>
                      <a:pt x="722" y="2690"/>
                    </a:cubicBezTo>
                    <a:cubicBezTo>
                      <a:pt x="713" y="2703"/>
                      <a:pt x="704" y="2714"/>
                      <a:pt x="704" y="2714"/>
                    </a:cubicBezTo>
                    <a:cubicBezTo>
                      <a:pt x="729" y="2757"/>
                      <a:pt x="729" y="2757"/>
                      <a:pt x="729" y="2757"/>
                    </a:cubicBezTo>
                    <a:cubicBezTo>
                      <a:pt x="690" y="2785"/>
                      <a:pt x="690" y="2785"/>
                      <a:pt x="690" y="2785"/>
                    </a:cubicBezTo>
                    <a:cubicBezTo>
                      <a:pt x="690" y="2785"/>
                      <a:pt x="716" y="2810"/>
                      <a:pt x="720" y="2818"/>
                    </a:cubicBezTo>
                    <a:cubicBezTo>
                      <a:pt x="724" y="2825"/>
                      <a:pt x="742" y="2866"/>
                      <a:pt x="738" y="2879"/>
                    </a:cubicBezTo>
                    <a:cubicBezTo>
                      <a:pt x="734" y="2891"/>
                      <a:pt x="691" y="2932"/>
                      <a:pt x="691" y="2932"/>
                    </a:cubicBezTo>
                    <a:cubicBezTo>
                      <a:pt x="666" y="2900"/>
                      <a:pt x="666" y="2900"/>
                      <a:pt x="666" y="2900"/>
                    </a:cubicBezTo>
                    <a:cubicBezTo>
                      <a:pt x="632" y="2893"/>
                      <a:pt x="632" y="2893"/>
                      <a:pt x="632" y="2893"/>
                    </a:cubicBezTo>
                    <a:cubicBezTo>
                      <a:pt x="618" y="2920"/>
                      <a:pt x="618" y="2920"/>
                      <a:pt x="618" y="2920"/>
                    </a:cubicBezTo>
                    <a:cubicBezTo>
                      <a:pt x="528" y="2905"/>
                      <a:pt x="528" y="2905"/>
                      <a:pt x="528" y="2905"/>
                    </a:cubicBezTo>
                    <a:cubicBezTo>
                      <a:pt x="528" y="2905"/>
                      <a:pt x="519" y="2938"/>
                      <a:pt x="503" y="2943"/>
                    </a:cubicBezTo>
                    <a:cubicBezTo>
                      <a:pt x="487" y="2948"/>
                      <a:pt x="450" y="2968"/>
                      <a:pt x="437" y="2968"/>
                    </a:cubicBezTo>
                    <a:cubicBezTo>
                      <a:pt x="424" y="2968"/>
                      <a:pt x="399" y="2968"/>
                      <a:pt x="399" y="2968"/>
                    </a:cubicBezTo>
                    <a:cubicBezTo>
                      <a:pt x="376" y="2997"/>
                      <a:pt x="376" y="2997"/>
                      <a:pt x="376" y="2997"/>
                    </a:cubicBezTo>
                    <a:cubicBezTo>
                      <a:pt x="376" y="2997"/>
                      <a:pt x="443" y="3038"/>
                      <a:pt x="455" y="3046"/>
                    </a:cubicBezTo>
                    <a:cubicBezTo>
                      <a:pt x="458" y="3046"/>
                      <a:pt x="459" y="3046"/>
                      <a:pt x="459" y="3046"/>
                    </a:cubicBezTo>
                    <a:cubicBezTo>
                      <a:pt x="459" y="3046"/>
                      <a:pt x="459" y="3021"/>
                      <a:pt x="468" y="3012"/>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53882"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3" name="Freeform 256"/>
              <p:cNvSpPr>
                <a:spLocks/>
              </p:cNvSpPr>
              <p:nvPr/>
            </p:nvSpPr>
            <p:spPr bwMode="gray">
              <a:xfrm>
                <a:off x="6552" y="1733"/>
                <a:ext cx="1843" cy="1745"/>
              </a:xfrm>
              <a:custGeom>
                <a:avLst/>
                <a:gdLst>
                  <a:gd name="T0" fmla="*/ 1183 w 2273"/>
                  <a:gd name="T1" fmla="*/ 1605 h 2150"/>
                  <a:gd name="T2" fmla="*/ 1284 w 2273"/>
                  <a:gd name="T3" fmla="*/ 1686 h 2150"/>
                  <a:gd name="T4" fmla="*/ 1391 w 2273"/>
                  <a:gd name="T5" fmla="*/ 1832 h 2150"/>
                  <a:gd name="T6" fmla="*/ 1457 w 2273"/>
                  <a:gd name="T7" fmla="*/ 1702 h 2150"/>
                  <a:gd name="T8" fmla="*/ 1594 w 2273"/>
                  <a:gd name="T9" fmla="*/ 1644 h 2150"/>
                  <a:gd name="T10" fmla="*/ 1665 w 2273"/>
                  <a:gd name="T11" fmla="*/ 1494 h 2150"/>
                  <a:gd name="T12" fmla="*/ 1820 w 2273"/>
                  <a:gd name="T13" fmla="*/ 1373 h 2150"/>
                  <a:gd name="T14" fmla="*/ 1731 w 2273"/>
                  <a:gd name="T15" fmla="*/ 1296 h 2150"/>
                  <a:gd name="T16" fmla="*/ 1792 w 2273"/>
                  <a:gd name="T17" fmla="*/ 1159 h 2150"/>
                  <a:gd name="T18" fmla="*/ 1936 w 2273"/>
                  <a:gd name="T19" fmla="*/ 1109 h 2150"/>
                  <a:gd name="T20" fmla="*/ 2044 w 2273"/>
                  <a:gd name="T21" fmla="*/ 1051 h 2150"/>
                  <a:gd name="T22" fmla="*/ 2097 w 2273"/>
                  <a:gd name="T23" fmla="*/ 1088 h 2150"/>
                  <a:gd name="T24" fmla="*/ 2213 w 2273"/>
                  <a:gd name="T25" fmla="*/ 965 h 2150"/>
                  <a:gd name="T26" fmla="*/ 2248 w 2273"/>
                  <a:gd name="T27" fmla="*/ 900 h 2150"/>
                  <a:gd name="T28" fmla="*/ 2255 w 2273"/>
                  <a:gd name="T29" fmla="*/ 766 h 2150"/>
                  <a:gd name="T30" fmla="*/ 2198 w 2273"/>
                  <a:gd name="T31" fmla="*/ 676 h 2150"/>
                  <a:gd name="T32" fmla="*/ 2144 w 2273"/>
                  <a:gd name="T33" fmla="*/ 567 h 2150"/>
                  <a:gd name="T34" fmla="*/ 2112 w 2273"/>
                  <a:gd name="T35" fmla="*/ 473 h 2150"/>
                  <a:gd name="T36" fmla="*/ 2053 w 2273"/>
                  <a:gd name="T37" fmla="*/ 412 h 2150"/>
                  <a:gd name="T38" fmla="*/ 2026 w 2273"/>
                  <a:gd name="T39" fmla="*/ 332 h 2150"/>
                  <a:gd name="T40" fmla="*/ 2066 w 2273"/>
                  <a:gd name="T41" fmla="*/ 150 h 2150"/>
                  <a:gd name="T42" fmla="*/ 2015 w 2273"/>
                  <a:gd name="T43" fmla="*/ 82 h 2150"/>
                  <a:gd name="T44" fmla="*/ 1828 w 2273"/>
                  <a:gd name="T45" fmla="*/ 135 h 2150"/>
                  <a:gd name="T46" fmla="*/ 1677 w 2273"/>
                  <a:gd name="T47" fmla="*/ 41 h 2150"/>
                  <a:gd name="T48" fmla="*/ 1679 w 2273"/>
                  <a:gd name="T49" fmla="*/ 294 h 2150"/>
                  <a:gd name="T50" fmla="*/ 1634 w 2273"/>
                  <a:gd name="T51" fmla="*/ 420 h 2150"/>
                  <a:gd name="T52" fmla="*/ 1358 w 2273"/>
                  <a:gd name="T53" fmla="*/ 496 h 2150"/>
                  <a:gd name="T54" fmla="*/ 1360 w 2273"/>
                  <a:gd name="T55" fmla="*/ 350 h 2150"/>
                  <a:gd name="T56" fmla="*/ 1353 w 2273"/>
                  <a:gd name="T57" fmla="*/ 221 h 2150"/>
                  <a:gd name="T58" fmla="*/ 1212 w 2273"/>
                  <a:gd name="T59" fmla="*/ 59 h 2150"/>
                  <a:gd name="T60" fmla="*/ 1085 w 2273"/>
                  <a:gd name="T61" fmla="*/ 155 h 2150"/>
                  <a:gd name="T62" fmla="*/ 832 w 2273"/>
                  <a:gd name="T63" fmla="*/ 253 h 2150"/>
                  <a:gd name="T64" fmla="*/ 713 w 2273"/>
                  <a:gd name="T65" fmla="*/ 305 h 2150"/>
                  <a:gd name="T66" fmla="*/ 556 w 2273"/>
                  <a:gd name="T67" fmla="*/ 447 h 2150"/>
                  <a:gd name="T68" fmla="*/ 508 w 2273"/>
                  <a:gd name="T69" fmla="*/ 574 h 2150"/>
                  <a:gd name="T70" fmla="*/ 269 w 2273"/>
                  <a:gd name="T71" fmla="*/ 597 h 2150"/>
                  <a:gd name="T72" fmla="*/ 177 w 2273"/>
                  <a:gd name="T73" fmla="*/ 610 h 2150"/>
                  <a:gd name="T74" fmla="*/ 101 w 2273"/>
                  <a:gd name="T75" fmla="*/ 718 h 2150"/>
                  <a:gd name="T76" fmla="*/ 170 w 2273"/>
                  <a:gd name="T77" fmla="*/ 861 h 2150"/>
                  <a:gd name="T78" fmla="*/ 209 w 2273"/>
                  <a:gd name="T79" fmla="*/ 1135 h 2150"/>
                  <a:gd name="T80" fmla="*/ 186 w 2273"/>
                  <a:gd name="T81" fmla="*/ 1312 h 2150"/>
                  <a:gd name="T82" fmla="*/ 0 w 2273"/>
                  <a:gd name="T83" fmla="*/ 1410 h 2150"/>
                  <a:gd name="T84" fmla="*/ 94 w 2273"/>
                  <a:gd name="T85" fmla="*/ 1525 h 2150"/>
                  <a:gd name="T86" fmla="*/ 87 w 2273"/>
                  <a:gd name="T87" fmla="*/ 1645 h 2150"/>
                  <a:gd name="T88" fmla="*/ 166 w 2273"/>
                  <a:gd name="T89" fmla="*/ 1808 h 2150"/>
                  <a:gd name="T90" fmla="*/ 163 w 2273"/>
                  <a:gd name="T91" fmla="*/ 1948 h 2150"/>
                  <a:gd name="T92" fmla="*/ 290 w 2273"/>
                  <a:gd name="T93" fmla="*/ 2150 h 2150"/>
                  <a:gd name="T94" fmla="*/ 343 w 2273"/>
                  <a:gd name="T95" fmla="*/ 2148 h 2150"/>
                  <a:gd name="T96" fmla="*/ 489 w 2273"/>
                  <a:gd name="T97" fmla="*/ 2148 h 2150"/>
                  <a:gd name="T98" fmla="*/ 522 w 2273"/>
                  <a:gd name="T99" fmla="*/ 2057 h 2150"/>
                  <a:gd name="T100" fmla="*/ 589 w 2273"/>
                  <a:gd name="T101" fmla="*/ 2040 h 2150"/>
                  <a:gd name="T102" fmla="*/ 671 w 2273"/>
                  <a:gd name="T103" fmla="*/ 1937 h 2150"/>
                  <a:gd name="T104" fmla="*/ 824 w 2273"/>
                  <a:gd name="T105" fmla="*/ 1861 h 2150"/>
                  <a:gd name="T106" fmla="*/ 1037 w 2273"/>
                  <a:gd name="T107" fmla="*/ 1777 h 2150"/>
                  <a:gd name="T108" fmla="*/ 1128 w 2273"/>
                  <a:gd name="T109" fmla="*/ 1703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3" h="2150">
                    <a:moveTo>
                      <a:pt x="1164" y="1684"/>
                    </a:moveTo>
                    <a:cubicBezTo>
                      <a:pt x="1190" y="1681"/>
                      <a:pt x="1190" y="1681"/>
                      <a:pt x="1190" y="1681"/>
                    </a:cubicBezTo>
                    <a:cubicBezTo>
                      <a:pt x="1181" y="1660"/>
                      <a:pt x="1181" y="1660"/>
                      <a:pt x="1181" y="1660"/>
                    </a:cubicBezTo>
                    <a:cubicBezTo>
                      <a:pt x="1190" y="1636"/>
                      <a:pt x="1190" y="1636"/>
                      <a:pt x="1190" y="1636"/>
                    </a:cubicBezTo>
                    <a:cubicBezTo>
                      <a:pt x="1183" y="1605"/>
                      <a:pt x="1183" y="1605"/>
                      <a:pt x="1183" y="1605"/>
                    </a:cubicBezTo>
                    <a:cubicBezTo>
                      <a:pt x="1183" y="1605"/>
                      <a:pt x="1197" y="1590"/>
                      <a:pt x="1216" y="1593"/>
                    </a:cubicBezTo>
                    <a:cubicBezTo>
                      <a:pt x="1236" y="1595"/>
                      <a:pt x="1233" y="1602"/>
                      <a:pt x="1233" y="1602"/>
                    </a:cubicBezTo>
                    <a:cubicBezTo>
                      <a:pt x="1231" y="1643"/>
                      <a:pt x="1231" y="1643"/>
                      <a:pt x="1231" y="1643"/>
                    </a:cubicBezTo>
                    <a:cubicBezTo>
                      <a:pt x="1231" y="1643"/>
                      <a:pt x="1262" y="1645"/>
                      <a:pt x="1267" y="1653"/>
                    </a:cubicBezTo>
                    <a:cubicBezTo>
                      <a:pt x="1272" y="1660"/>
                      <a:pt x="1284" y="1686"/>
                      <a:pt x="1284" y="1686"/>
                    </a:cubicBezTo>
                    <a:cubicBezTo>
                      <a:pt x="1284" y="1686"/>
                      <a:pt x="1307" y="1669"/>
                      <a:pt x="1312" y="1677"/>
                    </a:cubicBezTo>
                    <a:cubicBezTo>
                      <a:pt x="1317" y="1684"/>
                      <a:pt x="1324" y="1710"/>
                      <a:pt x="1317" y="1724"/>
                    </a:cubicBezTo>
                    <a:cubicBezTo>
                      <a:pt x="1310" y="1739"/>
                      <a:pt x="1310" y="1756"/>
                      <a:pt x="1322" y="1768"/>
                    </a:cubicBezTo>
                    <a:cubicBezTo>
                      <a:pt x="1334" y="1779"/>
                      <a:pt x="1358" y="1803"/>
                      <a:pt x="1358" y="1818"/>
                    </a:cubicBezTo>
                    <a:cubicBezTo>
                      <a:pt x="1358" y="1832"/>
                      <a:pt x="1382" y="1832"/>
                      <a:pt x="1391" y="1832"/>
                    </a:cubicBezTo>
                    <a:cubicBezTo>
                      <a:pt x="1401" y="1832"/>
                      <a:pt x="1406" y="1842"/>
                      <a:pt x="1406" y="1842"/>
                    </a:cubicBezTo>
                    <a:cubicBezTo>
                      <a:pt x="1420" y="1844"/>
                      <a:pt x="1420" y="1844"/>
                      <a:pt x="1420" y="1844"/>
                    </a:cubicBezTo>
                    <a:cubicBezTo>
                      <a:pt x="1441" y="1800"/>
                      <a:pt x="1441" y="1800"/>
                      <a:pt x="1441" y="1800"/>
                    </a:cubicBezTo>
                    <a:cubicBezTo>
                      <a:pt x="1420" y="1747"/>
                      <a:pt x="1420" y="1747"/>
                      <a:pt x="1420" y="1747"/>
                    </a:cubicBezTo>
                    <a:cubicBezTo>
                      <a:pt x="1457" y="1702"/>
                      <a:pt x="1457" y="1702"/>
                      <a:pt x="1457" y="1702"/>
                    </a:cubicBezTo>
                    <a:cubicBezTo>
                      <a:pt x="1457" y="1692"/>
                      <a:pt x="1457" y="1692"/>
                      <a:pt x="1457" y="1692"/>
                    </a:cubicBezTo>
                    <a:cubicBezTo>
                      <a:pt x="1512" y="1644"/>
                      <a:pt x="1512" y="1644"/>
                      <a:pt x="1512" y="1644"/>
                    </a:cubicBezTo>
                    <a:cubicBezTo>
                      <a:pt x="1525" y="1663"/>
                      <a:pt x="1525" y="1663"/>
                      <a:pt x="1525" y="1663"/>
                    </a:cubicBezTo>
                    <a:cubicBezTo>
                      <a:pt x="1568" y="1676"/>
                      <a:pt x="1568" y="1676"/>
                      <a:pt x="1568" y="1676"/>
                    </a:cubicBezTo>
                    <a:cubicBezTo>
                      <a:pt x="1568" y="1676"/>
                      <a:pt x="1586" y="1652"/>
                      <a:pt x="1594" y="1644"/>
                    </a:cubicBezTo>
                    <a:cubicBezTo>
                      <a:pt x="1602" y="1636"/>
                      <a:pt x="1618" y="1621"/>
                      <a:pt x="1618" y="1621"/>
                    </a:cubicBezTo>
                    <a:cubicBezTo>
                      <a:pt x="1633" y="1618"/>
                      <a:pt x="1633" y="1618"/>
                      <a:pt x="1633" y="1618"/>
                    </a:cubicBezTo>
                    <a:cubicBezTo>
                      <a:pt x="1633" y="1618"/>
                      <a:pt x="1626" y="1581"/>
                      <a:pt x="1641" y="1565"/>
                    </a:cubicBezTo>
                    <a:cubicBezTo>
                      <a:pt x="1657" y="1549"/>
                      <a:pt x="1678" y="1515"/>
                      <a:pt x="1678" y="1515"/>
                    </a:cubicBezTo>
                    <a:cubicBezTo>
                      <a:pt x="1665" y="1494"/>
                      <a:pt x="1665" y="1494"/>
                      <a:pt x="1665" y="1494"/>
                    </a:cubicBezTo>
                    <a:cubicBezTo>
                      <a:pt x="1673" y="1444"/>
                      <a:pt x="1673" y="1444"/>
                      <a:pt x="1673" y="1444"/>
                    </a:cubicBezTo>
                    <a:cubicBezTo>
                      <a:pt x="1789" y="1439"/>
                      <a:pt x="1789" y="1439"/>
                      <a:pt x="1789" y="1439"/>
                    </a:cubicBezTo>
                    <a:cubicBezTo>
                      <a:pt x="1802" y="1428"/>
                      <a:pt x="1802" y="1428"/>
                      <a:pt x="1802" y="1428"/>
                    </a:cubicBezTo>
                    <a:cubicBezTo>
                      <a:pt x="1784" y="1402"/>
                      <a:pt x="1784" y="1402"/>
                      <a:pt x="1784" y="1402"/>
                    </a:cubicBezTo>
                    <a:cubicBezTo>
                      <a:pt x="1820" y="1373"/>
                      <a:pt x="1820" y="1373"/>
                      <a:pt x="1820" y="1373"/>
                    </a:cubicBezTo>
                    <a:cubicBezTo>
                      <a:pt x="1834" y="1331"/>
                      <a:pt x="1834" y="1331"/>
                      <a:pt x="1834" y="1331"/>
                    </a:cubicBezTo>
                    <a:cubicBezTo>
                      <a:pt x="1834" y="1331"/>
                      <a:pt x="1826" y="1312"/>
                      <a:pt x="1818" y="1304"/>
                    </a:cubicBezTo>
                    <a:cubicBezTo>
                      <a:pt x="1810" y="1296"/>
                      <a:pt x="1807" y="1265"/>
                      <a:pt x="1807" y="1265"/>
                    </a:cubicBezTo>
                    <a:cubicBezTo>
                      <a:pt x="1807" y="1265"/>
                      <a:pt x="1760" y="1270"/>
                      <a:pt x="1752" y="1273"/>
                    </a:cubicBezTo>
                    <a:cubicBezTo>
                      <a:pt x="1744" y="1275"/>
                      <a:pt x="1731" y="1296"/>
                      <a:pt x="1731" y="1296"/>
                    </a:cubicBezTo>
                    <a:cubicBezTo>
                      <a:pt x="1707" y="1257"/>
                      <a:pt x="1707" y="1257"/>
                      <a:pt x="1707" y="1257"/>
                    </a:cubicBezTo>
                    <a:cubicBezTo>
                      <a:pt x="1723" y="1228"/>
                      <a:pt x="1723" y="1228"/>
                      <a:pt x="1723" y="1228"/>
                    </a:cubicBezTo>
                    <a:cubicBezTo>
                      <a:pt x="1723" y="1228"/>
                      <a:pt x="1731" y="1212"/>
                      <a:pt x="1741" y="1204"/>
                    </a:cubicBezTo>
                    <a:cubicBezTo>
                      <a:pt x="1752" y="1196"/>
                      <a:pt x="1760" y="1194"/>
                      <a:pt x="1776" y="1186"/>
                    </a:cubicBezTo>
                    <a:cubicBezTo>
                      <a:pt x="1792" y="1178"/>
                      <a:pt x="1792" y="1159"/>
                      <a:pt x="1792" y="1159"/>
                    </a:cubicBezTo>
                    <a:cubicBezTo>
                      <a:pt x="1828" y="1165"/>
                      <a:pt x="1828" y="1165"/>
                      <a:pt x="1828" y="1165"/>
                    </a:cubicBezTo>
                    <a:cubicBezTo>
                      <a:pt x="1871" y="1152"/>
                      <a:pt x="1871" y="1152"/>
                      <a:pt x="1871" y="1152"/>
                    </a:cubicBezTo>
                    <a:cubicBezTo>
                      <a:pt x="1871" y="1152"/>
                      <a:pt x="1900" y="1170"/>
                      <a:pt x="1910" y="1167"/>
                    </a:cubicBezTo>
                    <a:cubicBezTo>
                      <a:pt x="1921" y="1165"/>
                      <a:pt x="1942" y="1152"/>
                      <a:pt x="1942" y="1152"/>
                    </a:cubicBezTo>
                    <a:cubicBezTo>
                      <a:pt x="1942" y="1152"/>
                      <a:pt x="1944" y="1123"/>
                      <a:pt x="1936" y="1109"/>
                    </a:cubicBezTo>
                    <a:cubicBezTo>
                      <a:pt x="1929" y="1096"/>
                      <a:pt x="1918" y="1067"/>
                      <a:pt x="1918" y="1067"/>
                    </a:cubicBezTo>
                    <a:cubicBezTo>
                      <a:pt x="1918" y="1067"/>
                      <a:pt x="1947" y="1049"/>
                      <a:pt x="1957" y="1041"/>
                    </a:cubicBezTo>
                    <a:cubicBezTo>
                      <a:pt x="1968" y="1033"/>
                      <a:pt x="1994" y="1030"/>
                      <a:pt x="1994" y="1030"/>
                    </a:cubicBezTo>
                    <a:cubicBezTo>
                      <a:pt x="2015" y="1049"/>
                      <a:pt x="2015" y="1049"/>
                      <a:pt x="2015" y="1049"/>
                    </a:cubicBezTo>
                    <a:cubicBezTo>
                      <a:pt x="2044" y="1051"/>
                      <a:pt x="2044" y="1051"/>
                      <a:pt x="2044" y="1051"/>
                    </a:cubicBezTo>
                    <a:cubicBezTo>
                      <a:pt x="2044" y="1051"/>
                      <a:pt x="2034" y="1075"/>
                      <a:pt x="2034" y="1088"/>
                    </a:cubicBezTo>
                    <a:cubicBezTo>
                      <a:pt x="2034" y="1102"/>
                      <a:pt x="2042" y="1112"/>
                      <a:pt x="2042" y="1112"/>
                    </a:cubicBezTo>
                    <a:cubicBezTo>
                      <a:pt x="2065" y="1099"/>
                      <a:pt x="2065" y="1099"/>
                      <a:pt x="2065" y="1099"/>
                    </a:cubicBezTo>
                    <a:cubicBezTo>
                      <a:pt x="2084" y="1109"/>
                      <a:pt x="2084" y="1109"/>
                      <a:pt x="2084" y="1109"/>
                    </a:cubicBezTo>
                    <a:cubicBezTo>
                      <a:pt x="2097" y="1088"/>
                      <a:pt x="2097" y="1088"/>
                      <a:pt x="2097" y="1088"/>
                    </a:cubicBezTo>
                    <a:cubicBezTo>
                      <a:pt x="2123" y="1088"/>
                      <a:pt x="2123" y="1088"/>
                      <a:pt x="2123" y="1088"/>
                    </a:cubicBezTo>
                    <a:cubicBezTo>
                      <a:pt x="2131" y="1062"/>
                      <a:pt x="2131" y="1062"/>
                      <a:pt x="2131" y="1062"/>
                    </a:cubicBezTo>
                    <a:cubicBezTo>
                      <a:pt x="2187" y="1028"/>
                      <a:pt x="2187" y="1028"/>
                      <a:pt x="2187" y="1028"/>
                    </a:cubicBezTo>
                    <a:cubicBezTo>
                      <a:pt x="2176" y="999"/>
                      <a:pt x="2176" y="999"/>
                      <a:pt x="2176" y="999"/>
                    </a:cubicBezTo>
                    <a:cubicBezTo>
                      <a:pt x="2213" y="965"/>
                      <a:pt x="2213" y="965"/>
                      <a:pt x="2213" y="965"/>
                    </a:cubicBezTo>
                    <a:cubicBezTo>
                      <a:pt x="2200" y="941"/>
                      <a:pt x="2200" y="941"/>
                      <a:pt x="2200" y="941"/>
                    </a:cubicBezTo>
                    <a:cubicBezTo>
                      <a:pt x="2258" y="922"/>
                      <a:pt x="2258" y="922"/>
                      <a:pt x="2258" y="922"/>
                    </a:cubicBezTo>
                    <a:cubicBezTo>
                      <a:pt x="2266" y="901"/>
                      <a:pt x="2266" y="901"/>
                      <a:pt x="2266" y="901"/>
                    </a:cubicBezTo>
                    <a:cubicBezTo>
                      <a:pt x="2267" y="901"/>
                      <a:pt x="2267" y="901"/>
                      <a:pt x="2267" y="901"/>
                    </a:cubicBezTo>
                    <a:cubicBezTo>
                      <a:pt x="2248" y="900"/>
                      <a:pt x="2248" y="900"/>
                      <a:pt x="2248" y="900"/>
                    </a:cubicBezTo>
                    <a:cubicBezTo>
                      <a:pt x="2222" y="908"/>
                      <a:pt x="2222" y="908"/>
                      <a:pt x="2222" y="908"/>
                    </a:cubicBezTo>
                    <a:cubicBezTo>
                      <a:pt x="2218" y="875"/>
                      <a:pt x="2218" y="875"/>
                      <a:pt x="2218" y="875"/>
                    </a:cubicBezTo>
                    <a:cubicBezTo>
                      <a:pt x="2218" y="875"/>
                      <a:pt x="2236" y="850"/>
                      <a:pt x="2236" y="843"/>
                    </a:cubicBezTo>
                    <a:cubicBezTo>
                      <a:pt x="2236" y="837"/>
                      <a:pt x="2217" y="810"/>
                      <a:pt x="2217" y="810"/>
                    </a:cubicBezTo>
                    <a:cubicBezTo>
                      <a:pt x="2217" y="810"/>
                      <a:pt x="2245" y="786"/>
                      <a:pt x="2255" y="766"/>
                    </a:cubicBezTo>
                    <a:cubicBezTo>
                      <a:pt x="2265" y="746"/>
                      <a:pt x="2266" y="703"/>
                      <a:pt x="2266" y="703"/>
                    </a:cubicBezTo>
                    <a:cubicBezTo>
                      <a:pt x="2266" y="703"/>
                      <a:pt x="2273" y="695"/>
                      <a:pt x="2273" y="686"/>
                    </a:cubicBezTo>
                    <a:cubicBezTo>
                      <a:pt x="2273" y="678"/>
                      <a:pt x="2250" y="683"/>
                      <a:pt x="2238" y="681"/>
                    </a:cubicBezTo>
                    <a:cubicBezTo>
                      <a:pt x="2227" y="680"/>
                      <a:pt x="2215" y="695"/>
                      <a:pt x="2210" y="695"/>
                    </a:cubicBezTo>
                    <a:cubicBezTo>
                      <a:pt x="2205" y="695"/>
                      <a:pt x="2203" y="686"/>
                      <a:pt x="2198" y="676"/>
                    </a:cubicBezTo>
                    <a:cubicBezTo>
                      <a:pt x="2193" y="666"/>
                      <a:pt x="2203" y="632"/>
                      <a:pt x="2203" y="632"/>
                    </a:cubicBezTo>
                    <a:cubicBezTo>
                      <a:pt x="2169" y="625"/>
                      <a:pt x="2169" y="625"/>
                      <a:pt x="2169" y="625"/>
                    </a:cubicBezTo>
                    <a:cubicBezTo>
                      <a:pt x="2169" y="625"/>
                      <a:pt x="2164" y="609"/>
                      <a:pt x="2164" y="600"/>
                    </a:cubicBezTo>
                    <a:cubicBezTo>
                      <a:pt x="2164" y="592"/>
                      <a:pt x="2167" y="570"/>
                      <a:pt x="2167" y="570"/>
                    </a:cubicBezTo>
                    <a:cubicBezTo>
                      <a:pt x="2144" y="567"/>
                      <a:pt x="2144" y="567"/>
                      <a:pt x="2144" y="567"/>
                    </a:cubicBezTo>
                    <a:cubicBezTo>
                      <a:pt x="2121" y="580"/>
                      <a:pt x="2121" y="580"/>
                      <a:pt x="2121" y="580"/>
                    </a:cubicBezTo>
                    <a:cubicBezTo>
                      <a:pt x="2121" y="580"/>
                      <a:pt x="2101" y="574"/>
                      <a:pt x="2099" y="562"/>
                    </a:cubicBezTo>
                    <a:cubicBezTo>
                      <a:pt x="2097" y="551"/>
                      <a:pt x="2117" y="531"/>
                      <a:pt x="2117" y="523"/>
                    </a:cubicBezTo>
                    <a:cubicBezTo>
                      <a:pt x="2117" y="514"/>
                      <a:pt x="2104" y="483"/>
                      <a:pt x="2104" y="483"/>
                    </a:cubicBezTo>
                    <a:cubicBezTo>
                      <a:pt x="2112" y="473"/>
                      <a:pt x="2112" y="473"/>
                      <a:pt x="2112" y="473"/>
                    </a:cubicBezTo>
                    <a:cubicBezTo>
                      <a:pt x="2112" y="473"/>
                      <a:pt x="2111" y="461"/>
                      <a:pt x="2102" y="458"/>
                    </a:cubicBezTo>
                    <a:cubicBezTo>
                      <a:pt x="2094" y="455"/>
                      <a:pt x="2073" y="445"/>
                      <a:pt x="2073" y="445"/>
                    </a:cubicBezTo>
                    <a:cubicBezTo>
                      <a:pt x="2101" y="418"/>
                      <a:pt x="2101" y="418"/>
                      <a:pt x="2101" y="418"/>
                    </a:cubicBezTo>
                    <a:cubicBezTo>
                      <a:pt x="2086" y="405"/>
                      <a:pt x="2086" y="405"/>
                      <a:pt x="2086" y="405"/>
                    </a:cubicBezTo>
                    <a:cubicBezTo>
                      <a:pt x="2053" y="412"/>
                      <a:pt x="2053" y="412"/>
                      <a:pt x="2053" y="412"/>
                    </a:cubicBezTo>
                    <a:cubicBezTo>
                      <a:pt x="2048" y="400"/>
                      <a:pt x="2048" y="400"/>
                      <a:pt x="2048" y="400"/>
                    </a:cubicBezTo>
                    <a:cubicBezTo>
                      <a:pt x="2011" y="410"/>
                      <a:pt x="2011" y="410"/>
                      <a:pt x="2011" y="410"/>
                    </a:cubicBezTo>
                    <a:cubicBezTo>
                      <a:pt x="2000" y="352"/>
                      <a:pt x="2000" y="352"/>
                      <a:pt x="2000" y="352"/>
                    </a:cubicBezTo>
                    <a:cubicBezTo>
                      <a:pt x="2035" y="349"/>
                      <a:pt x="2035" y="349"/>
                      <a:pt x="2035" y="349"/>
                    </a:cubicBezTo>
                    <a:cubicBezTo>
                      <a:pt x="2026" y="332"/>
                      <a:pt x="2026" y="332"/>
                      <a:pt x="2026" y="332"/>
                    </a:cubicBezTo>
                    <a:cubicBezTo>
                      <a:pt x="2045" y="306"/>
                      <a:pt x="2045" y="306"/>
                      <a:pt x="2045" y="306"/>
                    </a:cubicBezTo>
                    <a:cubicBezTo>
                      <a:pt x="1982" y="286"/>
                      <a:pt x="1982" y="286"/>
                      <a:pt x="1982" y="286"/>
                    </a:cubicBezTo>
                    <a:cubicBezTo>
                      <a:pt x="1982" y="286"/>
                      <a:pt x="1987" y="221"/>
                      <a:pt x="2007" y="213"/>
                    </a:cubicBezTo>
                    <a:cubicBezTo>
                      <a:pt x="2026" y="205"/>
                      <a:pt x="2054" y="197"/>
                      <a:pt x="2056" y="190"/>
                    </a:cubicBezTo>
                    <a:cubicBezTo>
                      <a:pt x="2058" y="183"/>
                      <a:pt x="2066" y="150"/>
                      <a:pt x="2066" y="150"/>
                    </a:cubicBezTo>
                    <a:cubicBezTo>
                      <a:pt x="2066" y="150"/>
                      <a:pt x="2083" y="130"/>
                      <a:pt x="2083" y="125"/>
                    </a:cubicBezTo>
                    <a:cubicBezTo>
                      <a:pt x="2083" y="120"/>
                      <a:pt x="2068" y="84"/>
                      <a:pt x="2068" y="84"/>
                    </a:cubicBezTo>
                    <a:cubicBezTo>
                      <a:pt x="2086" y="58"/>
                      <a:pt x="2086" y="58"/>
                      <a:pt x="2086" y="58"/>
                    </a:cubicBezTo>
                    <a:cubicBezTo>
                      <a:pt x="2046" y="41"/>
                      <a:pt x="2046" y="41"/>
                      <a:pt x="2046" y="41"/>
                    </a:cubicBezTo>
                    <a:cubicBezTo>
                      <a:pt x="2015" y="82"/>
                      <a:pt x="2015" y="82"/>
                      <a:pt x="2015" y="82"/>
                    </a:cubicBezTo>
                    <a:cubicBezTo>
                      <a:pt x="1993" y="87"/>
                      <a:pt x="1993" y="87"/>
                      <a:pt x="1993" y="87"/>
                    </a:cubicBezTo>
                    <a:cubicBezTo>
                      <a:pt x="1993" y="87"/>
                      <a:pt x="1992" y="106"/>
                      <a:pt x="1988" y="111"/>
                    </a:cubicBezTo>
                    <a:cubicBezTo>
                      <a:pt x="1985" y="116"/>
                      <a:pt x="1973" y="135"/>
                      <a:pt x="1965" y="140"/>
                    </a:cubicBezTo>
                    <a:cubicBezTo>
                      <a:pt x="1957" y="145"/>
                      <a:pt x="1919" y="144"/>
                      <a:pt x="1919" y="144"/>
                    </a:cubicBezTo>
                    <a:cubicBezTo>
                      <a:pt x="1828" y="135"/>
                      <a:pt x="1828" y="135"/>
                      <a:pt x="1828" y="135"/>
                    </a:cubicBezTo>
                    <a:cubicBezTo>
                      <a:pt x="1828" y="135"/>
                      <a:pt x="1829" y="92"/>
                      <a:pt x="1833" y="71"/>
                    </a:cubicBezTo>
                    <a:cubicBezTo>
                      <a:pt x="1836" y="49"/>
                      <a:pt x="1816" y="6"/>
                      <a:pt x="1803" y="3"/>
                    </a:cubicBezTo>
                    <a:cubicBezTo>
                      <a:pt x="1790" y="0"/>
                      <a:pt x="1765" y="26"/>
                      <a:pt x="1750" y="28"/>
                    </a:cubicBezTo>
                    <a:cubicBezTo>
                      <a:pt x="1735" y="29"/>
                      <a:pt x="1715" y="20"/>
                      <a:pt x="1715" y="20"/>
                    </a:cubicBezTo>
                    <a:cubicBezTo>
                      <a:pt x="1677" y="41"/>
                      <a:pt x="1677" y="41"/>
                      <a:pt x="1677" y="41"/>
                    </a:cubicBezTo>
                    <a:cubicBezTo>
                      <a:pt x="1677" y="41"/>
                      <a:pt x="1674" y="69"/>
                      <a:pt x="1662" y="77"/>
                    </a:cubicBezTo>
                    <a:cubicBezTo>
                      <a:pt x="1651" y="86"/>
                      <a:pt x="1588" y="74"/>
                      <a:pt x="1588" y="74"/>
                    </a:cubicBezTo>
                    <a:cubicBezTo>
                      <a:pt x="1588" y="74"/>
                      <a:pt x="1583" y="106"/>
                      <a:pt x="1595" y="122"/>
                    </a:cubicBezTo>
                    <a:cubicBezTo>
                      <a:pt x="1606" y="139"/>
                      <a:pt x="1659" y="155"/>
                      <a:pt x="1669" y="168"/>
                    </a:cubicBezTo>
                    <a:cubicBezTo>
                      <a:pt x="1679" y="182"/>
                      <a:pt x="1682" y="276"/>
                      <a:pt x="1679" y="294"/>
                    </a:cubicBezTo>
                    <a:cubicBezTo>
                      <a:pt x="1676" y="312"/>
                      <a:pt x="1664" y="326"/>
                      <a:pt x="1666" y="334"/>
                    </a:cubicBezTo>
                    <a:cubicBezTo>
                      <a:pt x="1667" y="342"/>
                      <a:pt x="1697" y="350"/>
                      <a:pt x="1697" y="350"/>
                    </a:cubicBezTo>
                    <a:cubicBezTo>
                      <a:pt x="1697" y="350"/>
                      <a:pt x="1692" y="362"/>
                      <a:pt x="1691" y="367"/>
                    </a:cubicBezTo>
                    <a:cubicBezTo>
                      <a:pt x="1689" y="372"/>
                      <a:pt x="1651" y="385"/>
                      <a:pt x="1639" y="392"/>
                    </a:cubicBezTo>
                    <a:cubicBezTo>
                      <a:pt x="1628" y="398"/>
                      <a:pt x="1634" y="420"/>
                      <a:pt x="1634" y="420"/>
                    </a:cubicBezTo>
                    <a:cubicBezTo>
                      <a:pt x="1557" y="397"/>
                      <a:pt x="1557" y="397"/>
                      <a:pt x="1557" y="397"/>
                    </a:cubicBezTo>
                    <a:cubicBezTo>
                      <a:pt x="1557" y="397"/>
                      <a:pt x="1522" y="433"/>
                      <a:pt x="1509" y="443"/>
                    </a:cubicBezTo>
                    <a:cubicBezTo>
                      <a:pt x="1495" y="453"/>
                      <a:pt x="1454" y="468"/>
                      <a:pt x="1454" y="468"/>
                    </a:cubicBezTo>
                    <a:cubicBezTo>
                      <a:pt x="1454" y="468"/>
                      <a:pt x="1421" y="458"/>
                      <a:pt x="1408" y="458"/>
                    </a:cubicBezTo>
                    <a:cubicBezTo>
                      <a:pt x="1394" y="458"/>
                      <a:pt x="1358" y="496"/>
                      <a:pt x="1358" y="496"/>
                    </a:cubicBezTo>
                    <a:cubicBezTo>
                      <a:pt x="1312" y="432"/>
                      <a:pt x="1312" y="432"/>
                      <a:pt x="1312" y="432"/>
                    </a:cubicBezTo>
                    <a:cubicBezTo>
                      <a:pt x="1312" y="432"/>
                      <a:pt x="1343" y="408"/>
                      <a:pt x="1353" y="403"/>
                    </a:cubicBezTo>
                    <a:cubicBezTo>
                      <a:pt x="1363" y="398"/>
                      <a:pt x="1386" y="395"/>
                      <a:pt x="1386" y="395"/>
                    </a:cubicBezTo>
                    <a:cubicBezTo>
                      <a:pt x="1401" y="342"/>
                      <a:pt x="1401" y="342"/>
                      <a:pt x="1401" y="342"/>
                    </a:cubicBezTo>
                    <a:cubicBezTo>
                      <a:pt x="1401" y="342"/>
                      <a:pt x="1366" y="352"/>
                      <a:pt x="1360" y="350"/>
                    </a:cubicBezTo>
                    <a:cubicBezTo>
                      <a:pt x="1353" y="349"/>
                      <a:pt x="1315" y="324"/>
                      <a:pt x="1315" y="317"/>
                    </a:cubicBezTo>
                    <a:cubicBezTo>
                      <a:pt x="1315" y="311"/>
                      <a:pt x="1343" y="284"/>
                      <a:pt x="1345" y="279"/>
                    </a:cubicBezTo>
                    <a:cubicBezTo>
                      <a:pt x="1346" y="274"/>
                      <a:pt x="1345" y="261"/>
                      <a:pt x="1345" y="261"/>
                    </a:cubicBezTo>
                    <a:cubicBezTo>
                      <a:pt x="1345" y="261"/>
                      <a:pt x="1358" y="259"/>
                      <a:pt x="1358" y="254"/>
                    </a:cubicBezTo>
                    <a:cubicBezTo>
                      <a:pt x="1358" y="250"/>
                      <a:pt x="1353" y="226"/>
                      <a:pt x="1353" y="221"/>
                    </a:cubicBezTo>
                    <a:cubicBezTo>
                      <a:pt x="1353" y="216"/>
                      <a:pt x="1378" y="203"/>
                      <a:pt x="1378" y="203"/>
                    </a:cubicBezTo>
                    <a:cubicBezTo>
                      <a:pt x="1328" y="134"/>
                      <a:pt x="1328" y="134"/>
                      <a:pt x="1328" y="134"/>
                    </a:cubicBezTo>
                    <a:cubicBezTo>
                      <a:pt x="1328" y="134"/>
                      <a:pt x="1302" y="155"/>
                      <a:pt x="1287" y="155"/>
                    </a:cubicBezTo>
                    <a:cubicBezTo>
                      <a:pt x="1272" y="155"/>
                      <a:pt x="1232" y="120"/>
                      <a:pt x="1222" y="114"/>
                    </a:cubicBezTo>
                    <a:cubicBezTo>
                      <a:pt x="1212" y="107"/>
                      <a:pt x="1214" y="71"/>
                      <a:pt x="1212" y="59"/>
                    </a:cubicBezTo>
                    <a:cubicBezTo>
                      <a:pt x="1211" y="48"/>
                      <a:pt x="1159" y="34"/>
                      <a:pt x="1159" y="34"/>
                    </a:cubicBezTo>
                    <a:cubicBezTo>
                      <a:pt x="1135" y="73"/>
                      <a:pt x="1135" y="73"/>
                      <a:pt x="1135" y="73"/>
                    </a:cubicBezTo>
                    <a:cubicBezTo>
                      <a:pt x="1156" y="86"/>
                      <a:pt x="1156" y="86"/>
                      <a:pt x="1156" y="86"/>
                    </a:cubicBezTo>
                    <a:cubicBezTo>
                      <a:pt x="1156" y="86"/>
                      <a:pt x="1146" y="132"/>
                      <a:pt x="1136" y="139"/>
                    </a:cubicBezTo>
                    <a:cubicBezTo>
                      <a:pt x="1126" y="145"/>
                      <a:pt x="1103" y="147"/>
                      <a:pt x="1085" y="155"/>
                    </a:cubicBezTo>
                    <a:cubicBezTo>
                      <a:pt x="1067" y="163"/>
                      <a:pt x="1039" y="192"/>
                      <a:pt x="1020" y="205"/>
                    </a:cubicBezTo>
                    <a:cubicBezTo>
                      <a:pt x="1002" y="218"/>
                      <a:pt x="963" y="230"/>
                      <a:pt x="963" y="230"/>
                    </a:cubicBezTo>
                    <a:cubicBezTo>
                      <a:pt x="944" y="251"/>
                      <a:pt x="944" y="251"/>
                      <a:pt x="944" y="251"/>
                    </a:cubicBezTo>
                    <a:cubicBezTo>
                      <a:pt x="944" y="251"/>
                      <a:pt x="895" y="230"/>
                      <a:pt x="878" y="231"/>
                    </a:cubicBezTo>
                    <a:cubicBezTo>
                      <a:pt x="862" y="233"/>
                      <a:pt x="832" y="253"/>
                      <a:pt x="832" y="253"/>
                    </a:cubicBezTo>
                    <a:cubicBezTo>
                      <a:pt x="805" y="250"/>
                      <a:pt x="805" y="250"/>
                      <a:pt x="805" y="250"/>
                    </a:cubicBezTo>
                    <a:cubicBezTo>
                      <a:pt x="806" y="251"/>
                      <a:pt x="807" y="252"/>
                      <a:pt x="807" y="252"/>
                    </a:cubicBezTo>
                    <a:cubicBezTo>
                      <a:pt x="807" y="252"/>
                      <a:pt x="770" y="261"/>
                      <a:pt x="763" y="263"/>
                    </a:cubicBezTo>
                    <a:cubicBezTo>
                      <a:pt x="756" y="265"/>
                      <a:pt x="750" y="277"/>
                      <a:pt x="743" y="286"/>
                    </a:cubicBezTo>
                    <a:cubicBezTo>
                      <a:pt x="736" y="295"/>
                      <a:pt x="713" y="305"/>
                      <a:pt x="713" y="305"/>
                    </a:cubicBezTo>
                    <a:cubicBezTo>
                      <a:pt x="713" y="305"/>
                      <a:pt x="690" y="364"/>
                      <a:pt x="676" y="364"/>
                    </a:cubicBezTo>
                    <a:cubicBezTo>
                      <a:pt x="662" y="364"/>
                      <a:pt x="621" y="364"/>
                      <a:pt x="621" y="364"/>
                    </a:cubicBezTo>
                    <a:cubicBezTo>
                      <a:pt x="598" y="403"/>
                      <a:pt x="598" y="403"/>
                      <a:pt x="598" y="403"/>
                    </a:cubicBezTo>
                    <a:cubicBezTo>
                      <a:pt x="568" y="408"/>
                      <a:pt x="568" y="408"/>
                      <a:pt x="568" y="408"/>
                    </a:cubicBezTo>
                    <a:cubicBezTo>
                      <a:pt x="556" y="447"/>
                      <a:pt x="556" y="447"/>
                      <a:pt x="556" y="447"/>
                    </a:cubicBezTo>
                    <a:cubicBezTo>
                      <a:pt x="596" y="452"/>
                      <a:pt x="596" y="452"/>
                      <a:pt x="596" y="452"/>
                    </a:cubicBezTo>
                    <a:cubicBezTo>
                      <a:pt x="596" y="452"/>
                      <a:pt x="648" y="498"/>
                      <a:pt x="648" y="505"/>
                    </a:cubicBezTo>
                    <a:cubicBezTo>
                      <a:pt x="648" y="511"/>
                      <a:pt x="609" y="569"/>
                      <a:pt x="598" y="574"/>
                    </a:cubicBezTo>
                    <a:cubicBezTo>
                      <a:pt x="586" y="578"/>
                      <a:pt x="575" y="564"/>
                      <a:pt x="575" y="564"/>
                    </a:cubicBezTo>
                    <a:cubicBezTo>
                      <a:pt x="575" y="564"/>
                      <a:pt x="540" y="569"/>
                      <a:pt x="508" y="574"/>
                    </a:cubicBezTo>
                    <a:cubicBezTo>
                      <a:pt x="476" y="578"/>
                      <a:pt x="441" y="615"/>
                      <a:pt x="441" y="615"/>
                    </a:cubicBezTo>
                    <a:cubicBezTo>
                      <a:pt x="379" y="601"/>
                      <a:pt x="379" y="601"/>
                      <a:pt x="379" y="601"/>
                    </a:cubicBezTo>
                    <a:cubicBezTo>
                      <a:pt x="386" y="638"/>
                      <a:pt x="386" y="638"/>
                      <a:pt x="386" y="638"/>
                    </a:cubicBezTo>
                    <a:cubicBezTo>
                      <a:pt x="308" y="597"/>
                      <a:pt x="308" y="597"/>
                      <a:pt x="308" y="597"/>
                    </a:cubicBezTo>
                    <a:cubicBezTo>
                      <a:pt x="308" y="597"/>
                      <a:pt x="281" y="599"/>
                      <a:pt x="269" y="597"/>
                    </a:cubicBezTo>
                    <a:cubicBezTo>
                      <a:pt x="258" y="594"/>
                      <a:pt x="260" y="571"/>
                      <a:pt x="260" y="571"/>
                    </a:cubicBezTo>
                    <a:cubicBezTo>
                      <a:pt x="200" y="576"/>
                      <a:pt x="200" y="576"/>
                      <a:pt x="200" y="576"/>
                    </a:cubicBezTo>
                    <a:cubicBezTo>
                      <a:pt x="200" y="576"/>
                      <a:pt x="218" y="597"/>
                      <a:pt x="221" y="603"/>
                    </a:cubicBezTo>
                    <a:cubicBezTo>
                      <a:pt x="223" y="610"/>
                      <a:pt x="225" y="631"/>
                      <a:pt x="225" y="631"/>
                    </a:cubicBezTo>
                    <a:cubicBezTo>
                      <a:pt x="177" y="610"/>
                      <a:pt x="177" y="610"/>
                      <a:pt x="177" y="610"/>
                    </a:cubicBezTo>
                    <a:cubicBezTo>
                      <a:pt x="145" y="626"/>
                      <a:pt x="145" y="626"/>
                      <a:pt x="145" y="626"/>
                    </a:cubicBezTo>
                    <a:cubicBezTo>
                      <a:pt x="87" y="624"/>
                      <a:pt x="87" y="624"/>
                      <a:pt x="87" y="624"/>
                    </a:cubicBezTo>
                    <a:cubicBezTo>
                      <a:pt x="120" y="684"/>
                      <a:pt x="120" y="684"/>
                      <a:pt x="120" y="684"/>
                    </a:cubicBezTo>
                    <a:cubicBezTo>
                      <a:pt x="97" y="702"/>
                      <a:pt x="97" y="702"/>
                      <a:pt x="97" y="702"/>
                    </a:cubicBezTo>
                    <a:cubicBezTo>
                      <a:pt x="101" y="718"/>
                      <a:pt x="101" y="718"/>
                      <a:pt x="101" y="718"/>
                    </a:cubicBezTo>
                    <a:cubicBezTo>
                      <a:pt x="101" y="718"/>
                      <a:pt x="120" y="721"/>
                      <a:pt x="136" y="732"/>
                    </a:cubicBezTo>
                    <a:cubicBezTo>
                      <a:pt x="152" y="744"/>
                      <a:pt x="147" y="760"/>
                      <a:pt x="136" y="762"/>
                    </a:cubicBezTo>
                    <a:cubicBezTo>
                      <a:pt x="124" y="764"/>
                      <a:pt x="133" y="778"/>
                      <a:pt x="138" y="792"/>
                    </a:cubicBezTo>
                    <a:cubicBezTo>
                      <a:pt x="143" y="806"/>
                      <a:pt x="177" y="815"/>
                      <a:pt x="177" y="815"/>
                    </a:cubicBezTo>
                    <a:cubicBezTo>
                      <a:pt x="170" y="861"/>
                      <a:pt x="170" y="861"/>
                      <a:pt x="170" y="861"/>
                    </a:cubicBezTo>
                    <a:cubicBezTo>
                      <a:pt x="237" y="955"/>
                      <a:pt x="237" y="955"/>
                      <a:pt x="237" y="955"/>
                    </a:cubicBezTo>
                    <a:cubicBezTo>
                      <a:pt x="235" y="1063"/>
                      <a:pt x="235" y="1063"/>
                      <a:pt x="235" y="1063"/>
                    </a:cubicBezTo>
                    <a:cubicBezTo>
                      <a:pt x="244" y="1079"/>
                      <a:pt x="244" y="1079"/>
                      <a:pt x="244" y="1079"/>
                    </a:cubicBezTo>
                    <a:cubicBezTo>
                      <a:pt x="244" y="1079"/>
                      <a:pt x="244" y="1102"/>
                      <a:pt x="241" y="1109"/>
                    </a:cubicBezTo>
                    <a:cubicBezTo>
                      <a:pt x="239" y="1116"/>
                      <a:pt x="225" y="1123"/>
                      <a:pt x="209" y="1135"/>
                    </a:cubicBezTo>
                    <a:cubicBezTo>
                      <a:pt x="193" y="1146"/>
                      <a:pt x="179" y="1169"/>
                      <a:pt x="177" y="1181"/>
                    </a:cubicBezTo>
                    <a:cubicBezTo>
                      <a:pt x="175" y="1192"/>
                      <a:pt x="140" y="1217"/>
                      <a:pt x="140" y="1217"/>
                    </a:cubicBezTo>
                    <a:cubicBezTo>
                      <a:pt x="140" y="1298"/>
                      <a:pt x="140" y="1298"/>
                      <a:pt x="140" y="1298"/>
                    </a:cubicBezTo>
                    <a:cubicBezTo>
                      <a:pt x="191" y="1286"/>
                      <a:pt x="191" y="1286"/>
                      <a:pt x="191" y="1286"/>
                    </a:cubicBezTo>
                    <a:cubicBezTo>
                      <a:pt x="186" y="1312"/>
                      <a:pt x="186" y="1312"/>
                      <a:pt x="186" y="1312"/>
                    </a:cubicBezTo>
                    <a:cubicBezTo>
                      <a:pt x="186" y="1312"/>
                      <a:pt x="186" y="1328"/>
                      <a:pt x="145" y="1351"/>
                    </a:cubicBezTo>
                    <a:cubicBezTo>
                      <a:pt x="103" y="1374"/>
                      <a:pt x="80" y="1390"/>
                      <a:pt x="80" y="1390"/>
                    </a:cubicBezTo>
                    <a:cubicBezTo>
                      <a:pt x="62" y="1433"/>
                      <a:pt x="62" y="1433"/>
                      <a:pt x="62" y="1433"/>
                    </a:cubicBezTo>
                    <a:cubicBezTo>
                      <a:pt x="37" y="1387"/>
                      <a:pt x="37" y="1387"/>
                      <a:pt x="37" y="1387"/>
                    </a:cubicBezTo>
                    <a:cubicBezTo>
                      <a:pt x="0" y="1410"/>
                      <a:pt x="0" y="1410"/>
                      <a:pt x="0" y="1410"/>
                    </a:cubicBezTo>
                    <a:cubicBezTo>
                      <a:pt x="0" y="1410"/>
                      <a:pt x="14" y="1429"/>
                      <a:pt x="16" y="1447"/>
                    </a:cubicBezTo>
                    <a:cubicBezTo>
                      <a:pt x="18" y="1466"/>
                      <a:pt x="18" y="1486"/>
                      <a:pt x="18" y="1486"/>
                    </a:cubicBezTo>
                    <a:cubicBezTo>
                      <a:pt x="18" y="1486"/>
                      <a:pt x="41" y="1477"/>
                      <a:pt x="55" y="1477"/>
                    </a:cubicBezTo>
                    <a:cubicBezTo>
                      <a:pt x="69" y="1477"/>
                      <a:pt x="97" y="1482"/>
                      <a:pt x="97" y="1482"/>
                    </a:cubicBezTo>
                    <a:cubicBezTo>
                      <a:pt x="94" y="1525"/>
                      <a:pt x="94" y="1525"/>
                      <a:pt x="94" y="1525"/>
                    </a:cubicBezTo>
                    <a:cubicBezTo>
                      <a:pt x="113" y="1546"/>
                      <a:pt x="113" y="1546"/>
                      <a:pt x="113" y="1546"/>
                    </a:cubicBezTo>
                    <a:cubicBezTo>
                      <a:pt x="113" y="1546"/>
                      <a:pt x="113" y="1555"/>
                      <a:pt x="113" y="1567"/>
                    </a:cubicBezTo>
                    <a:cubicBezTo>
                      <a:pt x="113" y="1578"/>
                      <a:pt x="129" y="1620"/>
                      <a:pt x="129" y="1620"/>
                    </a:cubicBezTo>
                    <a:cubicBezTo>
                      <a:pt x="98" y="1611"/>
                      <a:pt x="98" y="1611"/>
                      <a:pt x="98" y="1611"/>
                    </a:cubicBezTo>
                    <a:cubicBezTo>
                      <a:pt x="87" y="1645"/>
                      <a:pt x="87" y="1645"/>
                      <a:pt x="87" y="1645"/>
                    </a:cubicBezTo>
                    <a:cubicBezTo>
                      <a:pt x="51" y="1661"/>
                      <a:pt x="51" y="1661"/>
                      <a:pt x="51" y="1661"/>
                    </a:cubicBezTo>
                    <a:cubicBezTo>
                      <a:pt x="51" y="1661"/>
                      <a:pt x="64" y="1698"/>
                      <a:pt x="74" y="1707"/>
                    </a:cubicBezTo>
                    <a:cubicBezTo>
                      <a:pt x="83" y="1716"/>
                      <a:pt x="85" y="1753"/>
                      <a:pt x="85" y="1753"/>
                    </a:cubicBezTo>
                    <a:cubicBezTo>
                      <a:pt x="126" y="1751"/>
                      <a:pt x="126" y="1751"/>
                      <a:pt x="126" y="1751"/>
                    </a:cubicBezTo>
                    <a:cubicBezTo>
                      <a:pt x="126" y="1751"/>
                      <a:pt x="159" y="1799"/>
                      <a:pt x="166" y="1808"/>
                    </a:cubicBezTo>
                    <a:cubicBezTo>
                      <a:pt x="172" y="1817"/>
                      <a:pt x="172" y="1838"/>
                      <a:pt x="172" y="1838"/>
                    </a:cubicBezTo>
                    <a:cubicBezTo>
                      <a:pt x="228" y="1852"/>
                      <a:pt x="228" y="1852"/>
                      <a:pt x="228" y="1852"/>
                    </a:cubicBezTo>
                    <a:cubicBezTo>
                      <a:pt x="228" y="1852"/>
                      <a:pt x="228" y="1859"/>
                      <a:pt x="223" y="1868"/>
                    </a:cubicBezTo>
                    <a:cubicBezTo>
                      <a:pt x="218" y="1877"/>
                      <a:pt x="161" y="1907"/>
                      <a:pt x="161" y="1907"/>
                    </a:cubicBezTo>
                    <a:cubicBezTo>
                      <a:pt x="161" y="1907"/>
                      <a:pt x="161" y="1942"/>
                      <a:pt x="163" y="1948"/>
                    </a:cubicBezTo>
                    <a:cubicBezTo>
                      <a:pt x="166" y="1955"/>
                      <a:pt x="175" y="1978"/>
                      <a:pt x="186" y="1983"/>
                    </a:cubicBezTo>
                    <a:cubicBezTo>
                      <a:pt x="198" y="1988"/>
                      <a:pt x="253" y="1983"/>
                      <a:pt x="253" y="1983"/>
                    </a:cubicBezTo>
                    <a:cubicBezTo>
                      <a:pt x="287" y="2034"/>
                      <a:pt x="287" y="2034"/>
                      <a:pt x="287" y="2034"/>
                    </a:cubicBezTo>
                    <a:cubicBezTo>
                      <a:pt x="264" y="2100"/>
                      <a:pt x="264" y="2100"/>
                      <a:pt x="264" y="2100"/>
                    </a:cubicBezTo>
                    <a:cubicBezTo>
                      <a:pt x="264" y="2100"/>
                      <a:pt x="287" y="2133"/>
                      <a:pt x="290" y="2150"/>
                    </a:cubicBezTo>
                    <a:cubicBezTo>
                      <a:pt x="290" y="2150"/>
                      <a:pt x="290" y="2150"/>
                      <a:pt x="290" y="2150"/>
                    </a:cubicBezTo>
                    <a:cubicBezTo>
                      <a:pt x="311" y="2148"/>
                      <a:pt x="311" y="2148"/>
                      <a:pt x="311" y="2148"/>
                    </a:cubicBezTo>
                    <a:cubicBezTo>
                      <a:pt x="311" y="2148"/>
                      <a:pt x="288" y="2093"/>
                      <a:pt x="295" y="2093"/>
                    </a:cubicBezTo>
                    <a:cubicBezTo>
                      <a:pt x="302" y="2093"/>
                      <a:pt x="328" y="2096"/>
                      <a:pt x="331" y="2103"/>
                    </a:cubicBezTo>
                    <a:cubicBezTo>
                      <a:pt x="333" y="2110"/>
                      <a:pt x="343" y="2148"/>
                      <a:pt x="343" y="2148"/>
                    </a:cubicBezTo>
                    <a:cubicBezTo>
                      <a:pt x="434" y="2098"/>
                      <a:pt x="434" y="2098"/>
                      <a:pt x="434" y="2098"/>
                    </a:cubicBezTo>
                    <a:cubicBezTo>
                      <a:pt x="443" y="2129"/>
                      <a:pt x="443" y="2129"/>
                      <a:pt x="443" y="2129"/>
                    </a:cubicBezTo>
                    <a:cubicBezTo>
                      <a:pt x="462" y="2122"/>
                      <a:pt x="462" y="2122"/>
                      <a:pt x="462" y="2122"/>
                    </a:cubicBezTo>
                    <a:cubicBezTo>
                      <a:pt x="486" y="2129"/>
                      <a:pt x="486" y="2129"/>
                      <a:pt x="486" y="2129"/>
                    </a:cubicBezTo>
                    <a:cubicBezTo>
                      <a:pt x="489" y="2148"/>
                      <a:pt x="489" y="2148"/>
                      <a:pt x="489" y="2148"/>
                    </a:cubicBezTo>
                    <a:cubicBezTo>
                      <a:pt x="522" y="2141"/>
                      <a:pt x="522" y="2141"/>
                      <a:pt x="522" y="2141"/>
                    </a:cubicBezTo>
                    <a:cubicBezTo>
                      <a:pt x="541" y="2122"/>
                      <a:pt x="541" y="2122"/>
                      <a:pt x="541" y="2122"/>
                    </a:cubicBezTo>
                    <a:cubicBezTo>
                      <a:pt x="534" y="2100"/>
                      <a:pt x="534" y="2100"/>
                      <a:pt x="534" y="2100"/>
                    </a:cubicBezTo>
                    <a:cubicBezTo>
                      <a:pt x="544" y="2079"/>
                      <a:pt x="544" y="2079"/>
                      <a:pt x="544" y="2079"/>
                    </a:cubicBezTo>
                    <a:cubicBezTo>
                      <a:pt x="522" y="2057"/>
                      <a:pt x="522" y="2057"/>
                      <a:pt x="522" y="2057"/>
                    </a:cubicBezTo>
                    <a:cubicBezTo>
                      <a:pt x="527" y="2048"/>
                      <a:pt x="527" y="2048"/>
                      <a:pt x="527" y="2048"/>
                    </a:cubicBezTo>
                    <a:cubicBezTo>
                      <a:pt x="520" y="2019"/>
                      <a:pt x="520" y="2019"/>
                      <a:pt x="520" y="2019"/>
                    </a:cubicBezTo>
                    <a:cubicBezTo>
                      <a:pt x="558" y="2005"/>
                      <a:pt x="558" y="2005"/>
                      <a:pt x="558" y="2005"/>
                    </a:cubicBezTo>
                    <a:cubicBezTo>
                      <a:pt x="565" y="2026"/>
                      <a:pt x="565" y="2026"/>
                      <a:pt x="565" y="2026"/>
                    </a:cubicBezTo>
                    <a:cubicBezTo>
                      <a:pt x="589" y="2040"/>
                      <a:pt x="589" y="2040"/>
                      <a:pt x="589" y="2040"/>
                    </a:cubicBezTo>
                    <a:cubicBezTo>
                      <a:pt x="616" y="2028"/>
                      <a:pt x="616" y="2028"/>
                      <a:pt x="616" y="2028"/>
                    </a:cubicBezTo>
                    <a:cubicBezTo>
                      <a:pt x="618" y="1978"/>
                      <a:pt x="618" y="1978"/>
                      <a:pt x="618" y="1978"/>
                    </a:cubicBezTo>
                    <a:cubicBezTo>
                      <a:pt x="637" y="1969"/>
                      <a:pt x="637" y="1969"/>
                      <a:pt x="637" y="1969"/>
                    </a:cubicBezTo>
                    <a:cubicBezTo>
                      <a:pt x="635" y="1942"/>
                      <a:pt x="635" y="1942"/>
                      <a:pt x="635" y="1942"/>
                    </a:cubicBezTo>
                    <a:cubicBezTo>
                      <a:pt x="635" y="1942"/>
                      <a:pt x="656" y="1942"/>
                      <a:pt x="671" y="1937"/>
                    </a:cubicBezTo>
                    <a:cubicBezTo>
                      <a:pt x="685" y="1933"/>
                      <a:pt x="728" y="1906"/>
                      <a:pt x="728" y="1906"/>
                    </a:cubicBezTo>
                    <a:cubicBezTo>
                      <a:pt x="738" y="1916"/>
                      <a:pt x="738" y="1916"/>
                      <a:pt x="738" y="1916"/>
                    </a:cubicBezTo>
                    <a:cubicBezTo>
                      <a:pt x="738" y="1916"/>
                      <a:pt x="750" y="1897"/>
                      <a:pt x="759" y="1897"/>
                    </a:cubicBezTo>
                    <a:cubicBezTo>
                      <a:pt x="769" y="1897"/>
                      <a:pt x="788" y="1902"/>
                      <a:pt x="788" y="1902"/>
                    </a:cubicBezTo>
                    <a:cubicBezTo>
                      <a:pt x="824" y="1861"/>
                      <a:pt x="824" y="1861"/>
                      <a:pt x="824" y="1861"/>
                    </a:cubicBezTo>
                    <a:cubicBezTo>
                      <a:pt x="824" y="1861"/>
                      <a:pt x="833" y="1887"/>
                      <a:pt x="850" y="1887"/>
                    </a:cubicBezTo>
                    <a:cubicBezTo>
                      <a:pt x="867" y="1887"/>
                      <a:pt x="917" y="1866"/>
                      <a:pt x="917" y="1866"/>
                    </a:cubicBezTo>
                    <a:cubicBezTo>
                      <a:pt x="917" y="1866"/>
                      <a:pt x="912" y="1811"/>
                      <a:pt x="929" y="1806"/>
                    </a:cubicBezTo>
                    <a:cubicBezTo>
                      <a:pt x="946" y="1801"/>
                      <a:pt x="956" y="1801"/>
                      <a:pt x="965" y="1803"/>
                    </a:cubicBezTo>
                    <a:cubicBezTo>
                      <a:pt x="975" y="1806"/>
                      <a:pt x="1037" y="1777"/>
                      <a:pt x="1037" y="1777"/>
                    </a:cubicBezTo>
                    <a:cubicBezTo>
                      <a:pt x="1080" y="1784"/>
                      <a:pt x="1080" y="1784"/>
                      <a:pt x="1080" y="1784"/>
                    </a:cubicBezTo>
                    <a:cubicBezTo>
                      <a:pt x="1087" y="1760"/>
                      <a:pt x="1087" y="1760"/>
                      <a:pt x="1087" y="1760"/>
                    </a:cubicBezTo>
                    <a:cubicBezTo>
                      <a:pt x="1123" y="1751"/>
                      <a:pt x="1123" y="1751"/>
                      <a:pt x="1123" y="1751"/>
                    </a:cubicBezTo>
                    <a:cubicBezTo>
                      <a:pt x="1140" y="1727"/>
                      <a:pt x="1140" y="1727"/>
                      <a:pt x="1140" y="1727"/>
                    </a:cubicBezTo>
                    <a:cubicBezTo>
                      <a:pt x="1128" y="1703"/>
                      <a:pt x="1128" y="1703"/>
                      <a:pt x="1128" y="1703"/>
                    </a:cubicBezTo>
                    <a:lnTo>
                      <a:pt x="1164" y="1684"/>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4" name="Freeform 257"/>
              <p:cNvSpPr>
                <a:spLocks/>
              </p:cNvSpPr>
              <p:nvPr/>
            </p:nvSpPr>
            <p:spPr bwMode="gray">
              <a:xfrm>
                <a:off x="7491" y="2457"/>
                <a:ext cx="1298" cy="1841"/>
              </a:xfrm>
              <a:custGeom>
                <a:avLst/>
                <a:gdLst>
                  <a:gd name="T0" fmla="*/ 1522 w 1599"/>
                  <a:gd name="T1" fmla="*/ 522 h 2269"/>
                  <a:gd name="T2" fmla="*/ 1567 w 1599"/>
                  <a:gd name="T3" fmla="*/ 456 h 2269"/>
                  <a:gd name="T4" fmla="*/ 1422 w 1599"/>
                  <a:gd name="T5" fmla="*/ 319 h 2269"/>
                  <a:gd name="T6" fmla="*/ 1333 w 1599"/>
                  <a:gd name="T7" fmla="*/ 240 h 2269"/>
                  <a:gd name="T8" fmla="*/ 1312 w 1599"/>
                  <a:gd name="T9" fmla="*/ 327 h 2269"/>
                  <a:gd name="T10" fmla="*/ 1164 w 1599"/>
                  <a:gd name="T11" fmla="*/ 317 h 2269"/>
                  <a:gd name="T12" fmla="*/ 1214 w 1599"/>
                  <a:gd name="T13" fmla="*/ 180 h 2269"/>
                  <a:gd name="T14" fmla="*/ 1256 w 1599"/>
                  <a:gd name="T15" fmla="*/ 95 h 2269"/>
                  <a:gd name="T16" fmla="*/ 1190 w 1599"/>
                  <a:gd name="T17" fmla="*/ 29 h 2269"/>
                  <a:gd name="T18" fmla="*/ 1109 w 1599"/>
                  <a:gd name="T19" fmla="*/ 8 h 2269"/>
                  <a:gd name="T20" fmla="*/ 1019 w 1599"/>
                  <a:gd name="T21" fmla="*/ 106 h 2269"/>
                  <a:gd name="T22" fmla="*/ 940 w 1599"/>
                  <a:gd name="T23" fmla="*/ 195 h 2269"/>
                  <a:gd name="T24" fmla="*/ 877 w 1599"/>
                  <a:gd name="T25" fmla="*/ 195 h 2269"/>
                  <a:gd name="T26" fmla="*/ 800 w 1599"/>
                  <a:gd name="T27" fmla="*/ 148 h 2269"/>
                  <a:gd name="T28" fmla="*/ 753 w 1599"/>
                  <a:gd name="T29" fmla="*/ 274 h 2269"/>
                  <a:gd name="T30" fmla="*/ 619 w 1599"/>
                  <a:gd name="T31" fmla="*/ 293 h 2269"/>
                  <a:gd name="T32" fmla="*/ 574 w 1599"/>
                  <a:gd name="T33" fmla="*/ 403 h 2269"/>
                  <a:gd name="T34" fmla="*/ 677 w 1599"/>
                  <a:gd name="T35" fmla="*/ 438 h 2269"/>
                  <a:gd name="T36" fmla="*/ 632 w 1599"/>
                  <a:gd name="T37" fmla="*/ 546 h 2269"/>
                  <a:gd name="T38" fmla="*/ 484 w 1599"/>
                  <a:gd name="T39" fmla="*/ 672 h 2269"/>
                  <a:gd name="T40" fmla="*/ 411 w 1599"/>
                  <a:gd name="T41" fmla="*/ 783 h 2269"/>
                  <a:gd name="T42" fmla="*/ 300 w 1599"/>
                  <a:gd name="T43" fmla="*/ 809 h 2269"/>
                  <a:gd name="T44" fmla="*/ 249 w 1599"/>
                  <a:gd name="T45" fmla="*/ 949 h 2269"/>
                  <a:gd name="T46" fmla="*/ 270 w 1599"/>
                  <a:gd name="T47" fmla="*/ 1042 h 2269"/>
                  <a:gd name="T48" fmla="*/ 165 w 1599"/>
                  <a:gd name="T49" fmla="*/ 1124 h 2269"/>
                  <a:gd name="T50" fmla="*/ 160 w 1599"/>
                  <a:gd name="T51" fmla="*/ 1231 h 2269"/>
                  <a:gd name="T52" fmla="*/ 239 w 1599"/>
                  <a:gd name="T53" fmla="*/ 1363 h 2269"/>
                  <a:gd name="T54" fmla="*/ 100 w 1599"/>
                  <a:gd name="T55" fmla="*/ 1432 h 2269"/>
                  <a:gd name="T56" fmla="*/ 62 w 1599"/>
                  <a:gd name="T57" fmla="*/ 1511 h 2269"/>
                  <a:gd name="T58" fmla="*/ 74 w 1599"/>
                  <a:gd name="T59" fmla="*/ 1662 h 2269"/>
                  <a:gd name="T60" fmla="*/ 328 w 1599"/>
                  <a:gd name="T61" fmla="*/ 1633 h 2269"/>
                  <a:gd name="T62" fmla="*/ 388 w 1599"/>
                  <a:gd name="T63" fmla="*/ 1787 h 2269"/>
                  <a:gd name="T64" fmla="*/ 431 w 1599"/>
                  <a:gd name="T65" fmla="*/ 1902 h 2269"/>
                  <a:gd name="T66" fmla="*/ 402 w 1599"/>
                  <a:gd name="T67" fmla="*/ 2045 h 2269"/>
                  <a:gd name="T68" fmla="*/ 461 w 1599"/>
                  <a:gd name="T69" fmla="*/ 2089 h 2269"/>
                  <a:gd name="T70" fmla="*/ 532 w 1599"/>
                  <a:gd name="T71" fmla="*/ 2092 h 2269"/>
                  <a:gd name="T72" fmla="*/ 579 w 1599"/>
                  <a:gd name="T73" fmla="*/ 2069 h 2269"/>
                  <a:gd name="T74" fmla="*/ 661 w 1599"/>
                  <a:gd name="T75" fmla="*/ 2114 h 2269"/>
                  <a:gd name="T76" fmla="*/ 684 w 1599"/>
                  <a:gd name="T77" fmla="*/ 2169 h 2269"/>
                  <a:gd name="T78" fmla="*/ 646 w 1599"/>
                  <a:gd name="T79" fmla="*/ 2236 h 2269"/>
                  <a:gd name="T80" fmla="*/ 744 w 1599"/>
                  <a:gd name="T81" fmla="*/ 2196 h 2269"/>
                  <a:gd name="T82" fmla="*/ 814 w 1599"/>
                  <a:gd name="T83" fmla="*/ 2161 h 2269"/>
                  <a:gd name="T84" fmla="*/ 847 w 1599"/>
                  <a:gd name="T85" fmla="*/ 2078 h 2269"/>
                  <a:gd name="T86" fmla="*/ 852 w 1599"/>
                  <a:gd name="T87" fmla="*/ 1951 h 2269"/>
                  <a:gd name="T88" fmla="*/ 870 w 1599"/>
                  <a:gd name="T89" fmla="*/ 1858 h 2269"/>
                  <a:gd name="T90" fmla="*/ 809 w 1599"/>
                  <a:gd name="T91" fmla="*/ 1738 h 2269"/>
                  <a:gd name="T92" fmla="*/ 855 w 1599"/>
                  <a:gd name="T93" fmla="*/ 1532 h 2269"/>
                  <a:gd name="T94" fmla="*/ 1000 w 1599"/>
                  <a:gd name="T95" fmla="*/ 1528 h 2269"/>
                  <a:gd name="T96" fmla="*/ 1140 w 1599"/>
                  <a:gd name="T97" fmla="*/ 1557 h 2269"/>
                  <a:gd name="T98" fmla="*/ 1113 w 1599"/>
                  <a:gd name="T99" fmla="*/ 1430 h 2269"/>
                  <a:gd name="T100" fmla="*/ 1185 w 1599"/>
                  <a:gd name="T101" fmla="*/ 1444 h 2269"/>
                  <a:gd name="T102" fmla="*/ 1269 w 1599"/>
                  <a:gd name="T103" fmla="*/ 1367 h 2269"/>
                  <a:gd name="T104" fmla="*/ 1334 w 1599"/>
                  <a:gd name="T105" fmla="*/ 1250 h 2269"/>
                  <a:gd name="T106" fmla="*/ 1484 w 1599"/>
                  <a:gd name="T107" fmla="*/ 1121 h 2269"/>
                  <a:gd name="T108" fmla="*/ 1512 w 1599"/>
                  <a:gd name="T109" fmla="*/ 1038 h 2269"/>
                  <a:gd name="T110" fmla="*/ 1359 w 1599"/>
                  <a:gd name="T111" fmla="*/ 1036 h 2269"/>
                  <a:gd name="T112" fmla="*/ 1417 w 1599"/>
                  <a:gd name="T113" fmla="*/ 899 h 2269"/>
                  <a:gd name="T114" fmla="*/ 1464 w 1599"/>
                  <a:gd name="T115" fmla="*/ 800 h 2269"/>
                  <a:gd name="T116" fmla="*/ 1435 w 1599"/>
                  <a:gd name="T117" fmla="*/ 730 h 2269"/>
                  <a:gd name="T118" fmla="*/ 1456 w 1599"/>
                  <a:gd name="T119" fmla="*/ 680 h 2269"/>
                  <a:gd name="T120" fmla="*/ 1588 w 1599"/>
                  <a:gd name="T121" fmla="*/ 659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9" h="2269">
                    <a:moveTo>
                      <a:pt x="1570" y="612"/>
                    </a:moveTo>
                    <a:cubicBezTo>
                      <a:pt x="1562" y="604"/>
                      <a:pt x="1533" y="601"/>
                      <a:pt x="1533" y="601"/>
                    </a:cubicBezTo>
                    <a:cubicBezTo>
                      <a:pt x="1551" y="548"/>
                      <a:pt x="1551" y="548"/>
                      <a:pt x="1551" y="548"/>
                    </a:cubicBezTo>
                    <a:cubicBezTo>
                      <a:pt x="1522" y="522"/>
                      <a:pt x="1522" y="522"/>
                      <a:pt x="1522" y="522"/>
                    </a:cubicBezTo>
                    <a:cubicBezTo>
                      <a:pt x="1546" y="509"/>
                      <a:pt x="1546" y="509"/>
                      <a:pt x="1546" y="509"/>
                    </a:cubicBezTo>
                    <a:cubicBezTo>
                      <a:pt x="1586" y="551"/>
                      <a:pt x="1586" y="551"/>
                      <a:pt x="1586" y="551"/>
                    </a:cubicBezTo>
                    <a:cubicBezTo>
                      <a:pt x="1591" y="488"/>
                      <a:pt x="1591" y="488"/>
                      <a:pt x="1591" y="488"/>
                    </a:cubicBezTo>
                    <a:cubicBezTo>
                      <a:pt x="1591" y="488"/>
                      <a:pt x="1580" y="469"/>
                      <a:pt x="1567" y="456"/>
                    </a:cubicBezTo>
                    <a:cubicBezTo>
                      <a:pt x="1554" y="443"/>
                      <a:pt x="1504" y="432"/>
                      <a:pt x="1504" y="432"/>
                    </a:cubicBezTo>
                    <a:cubicBezTo>
                      <a:pt x="1504" y="432"/>
                      <a:pt x="1496" y="398"/>
                      <a:pt x="1488" y="388"/>
                    </a:cubicBezTo>
                    <a:cubicBezTo>
                      <a:pt x="1480" y="377"/>
                      <a:pt x="1435" y="380"/>
                      <a:pt x="1422" y="364"/>
                    </a:cubicBezTo>
                    <a:cubicBezTo>
                      <a:pt x="1409" y="348"/>
                      <a:pt x="1420" y="335"/>
                      <a:pt x="1422" y="319"/>
                    </a:cubicBezTo>
                    <a:cubicBezTo>
                      <a:pt x="1425" y="303"/>
                      <a:pt x="1391" y="243"/>
                      <a:pt x="1391" y="243"/>
                    </a:cubicBezTo>
                    <a:cubicBezTo>
                      <a:pt x="1367" y="248"/>
                      <a:pt x="1367" y="248"/>
                      <a:pt x="1367" y="248"/>
                    </a:cubicBezTo>
                    <a:cubicBezTo>
                      <a:pt x="1364" y="280"/>
                      <a:pt x="1364" y="280"/>
                      <a:pt x="1364" y="280"/>
                    </a:cubicBezTo>
                    <a:cubicBezTo>
                      <a:pt x="1333" y="240"/>
                      <a:pt x="1333" y="240"/>
                      <a:pt x="1333" y="240"/>
                    </a:cubicBezTo>
                    <a:cubicBezTo>
                      <a:pt x="1325" y="272"/>
                      <a:pt x="1325" y="272"/>
                      <a:pt x="1325" y="272"/>
                    </a:cubicBezTo>
                    <a:cubicBezTo>
                      <a:pt x="1275" y="301"/>
                      <a:pt x="1275" y="301"/>
                      <a:pt x="1275" y="301"/>
                    </a:cubicBezTo>
                    <a:cubicBezTo>
                      <a:pt x="1290" y="335"/>
                      <a:pt x="1290" y="335"/>
                      <a:pt x="1290" y="335"/>
                    </a:cubicBezTo>
                    <a:cubicBezTo>
                      <a:pt x="1312" y="327"/>
                      <a:pt x="1312" y="327"/>
                      <a:pt x="1312" y="327"/>
                    </a:cubicBezTo>
                    <a:cubicBezTo>
                      <a:pt x="1312" y="327"/>
                      <a:pt x="1317" y="353"/>
                      <a:pt x="1296" y="361"/>
                    </a:cubicBezTo>
                    <a:cubicBezTo>
                      <a:pt x="1275" y="369"/>
                      <a:pt x="1261" y="353"/>
                      <a:pt x="1251" y="348"/>
                    </a:cubicBezTo>
                    <a:cubicBezTo>
                      <a:pt x="1240" y="343"/>
                      <a:pt x="1219" y="348"/>
                      <a:pt x="1219" y="348"/>
                    </a:cubicBezTo>
                    <a:cubicBezTo>
                      <a:pt x="1164" y="317"/>
                      <a:pt x="1164" y="317"/>
                      <a:pt x="1164" y="317"/>
                    </a:cubicBezTo>
                    <a:cubicBezTo>
                      <a:pt x="1164" y="317"/>
                      <a:pt x="1182" y="261"/>
                      <a:pt x="1190" y="261"/>
                    </a:cubicBezTo>
                    <a:cubicBezTo>
                      <a:pt x="1198" y="261"/>
                      <a:pt x="1225" y="245"/>
                      <a:pt x="1225" y="245"/>
                    </a:cubicBezTo>
                    <a:cubicBezTo>
                      <a:pt x="1235" y="201"/>
                      <a:pt x="1235" y="201"/>
                      <a:pt x="1235" y="201"/>
                    </a:cubicBezTo>
                    <a:cubicBezTo>
                      <a:pt x="1214" y="180"/>
                      <a:pt x="1214" y="180"/>
                      <a:pt x="1214" y="180"/>
                    </a:cubicBezTo>
                    <a:cubicBezTo>
                      <a:pt x="1190" y="140"/>
                      <a:pt x="1190" y="140"/>
                      <a:pt x="1190" y="140"/>
                    </a:cubicBezTo>
                    <a:cubicBezTo>
                      <a:pt x="1222" y="111"/>
                      <a:pt x="1222" y="111"/>
                      <a:pt x="1222" y="111"/>
                    </a:cubicBezTo>
                    <a:cubicBezTo>
                      <a:pt x="1222" y="111"/>
                      <a:pt x="1217" y="93"/>
                      <a:pt x="1225" y="85"/>
                    </a:cubicBezTo>
                    <a:cubicBezTo>
                      <a:pt x="1233" y="77"/>
                      <a:pt x="1256" y="95"/>
                      <a:pt x="1256" y="95"/>
                    </a:cubicBezTo>
                    <a:cubicBezTo>
                      <a:pt x="1256" y="95"/>
                      <a:pt x="1256" y="95"/>
                      <a:pt x="1256" y="82"/>
                    </a:cubicBezTo>
                    <a:cubicBezTo>
                      <a:pt x="1256" y="69"/>
                      <a:pt x="1233" y="56"/>
                      <a:pt x="1233" y="56"/>
                    </a:cubicBezTo>
                    <a:cubicBezTo>
                      <a:pt x="1214" y="21"/>
                      <a:pt x="1214" y="21"/>
                      <a:pt x="1214" y="21"/>
                    </a:cubicBezTo>
                    <a:cubicBezTo>
                      <a:pt x="1214" y="21"/>
                      <a:pt x="1206" y="29"/>
                      <a:pt x="1190" y="29"/>
                    </a:cubicBezTo>
                    <a:cubicBezTo>
                      <a:pt x="1175" y="29"/>
                      <a:pt x="1167" y="16"/>
                      <a:pt x="1167" y="16"/>
                    </a:cubicBezTo>
                    <a:cubicBezTo>
                      <a:pt x="1167" y="16"/>
                      <a:pt x="1153" y="37"/>
                      <a:pt x="1146" y="35"/>
                    </a:cubicBezTo>
                    <a:cubicBezTo>
                      <a:pt x="1138" y="32"/>
                      <a:pt x="1130" y="0"/>
                      <a:pt x="1130" y="0"/>
                    </a:cubicBezTo>
                    <a:cubicBezTo>
                      <a:pt x="1109" y="8"/>
                      <a:pt x="1109" y="8"/>
                      <a:pt x="1109" y="8"/>
                    </a:cubicBezTo>
                    <a:cubicBezTo>
                      <a:pt x="1101" y="29"/>
                      <a:pt x="1101" y="29"/>
                      <a:pt x="1101" y="29"/>
                    </a:cubicBezTo>
                    <a:cubicBezTo>
                      <a:pt x="1043" y="48"/>
                      <a:pt x="1043" y="48"/>
                      <a:pt x="1043" y="48"/>
                    </a:cubicBezTo>
                    <a:cubicBezTo>
                      <a:pt x="1056" y="72"/>
                      <a:pt x="1056" y="72"/>
                      <a:pt x="1056" y="72"/>
                    </a:cubicBezTo>
                    <a:cubicBezTo>
                      <a:pt x="1019" y="106"/>
                      <a:pt x="1019" y="106"/>
                      <a:pt x="1019" y="106"/>
                    </a:cubicBezTo>
                    <a:cubicBezTo>
                      <a:pt x="1030" y="135"/>
                      <a:pt x="1030" y="135"/>
                      <a:pt x="1030" y="135"/>
                    </a:cubicBezTo>
                    <a:cubicBezTo>
                      <a:pt x="974" y="169"/>
                      <a:pt x="974" y="169"/>
                      <a:pt x="974" y="169"/>
                    </a:cubicBezTo>
                    <a:cubicBezTo>
                      <a:pt x="966" y="195"/>
                      <a:pt x="966" y="195"/>
                      <a:pt x="966" y="195"/>
                    </a:cubicBezTo>
                    <a:cubicBezTo>
                      <a:pt x="940" y="195"/>
                      <a:pt x="940" y="195"/>
                      <a:pt x="940" y="195"/>
                    </a:cubicBezTo>
                    <a:cubicBezTo>
                      <a:pt x="927" y="216"/>
                      <a:pt x="927" y="216"/>
                      <a:pt x="927" y="216"/>
                    </a:cubicBezTo>
                    <a:cubicBezTo>
                      <a:pt x="908" y="206"/>
                      <a:pt x="908" y="206"/>
                      <a:pt x="908" y="206"/>
                    </a:cubicBezTo>
                    <a:cubicBezTo>
                      <a:pt x="885" y="219"/>
                      <a:pt x="885" y="219"/>
                      <a:pt x="885" y="219"/>
                    </a:cubicBezTo>
                    <a:cubicBezTo>
                      <a:pt x="885" y="219"/>
                      <a:pt x="877" y="209"/>
                      <a:pt x="877" y="195"/>
                    </a:cubicBezTo>
                    <a:cubicBezTo>
                      <a:pt x="877" y="182"/>
                      <a:pt x="887" y="158"/>
                      <a:pt x="887" y="158"/>
                    </a:cubicBezTo>
                    <a:cubicBezTo>
                      <a:pt x="858" y="156"/>
                      <a:pt x="858" y="156"/>
                      <a:pt x="858" y="156"/>
                    </a:cubicBezTo>
                    <a:cubicBezTo>
                      <a:pt x="837" y="137"/>
                      <a:pt x="837" y="137"/>
                      <a:pt x="837" y="137"/>
                    </a:cubicBezTo>
                    <a:cubicBezTo>
                      <a:pt x="837" y="137"/>
                      <a:pt x="811" y="140"/>
                      <a:pt x="800" y="148"/>
                    </a:cubicBezTo>
                    <a:cubicBezTo>
                      <a:pt x="790" y="156"/>
                      <a:pt x="761" y="174"/>
                      <a:pt x="761" y="174"/>
                    </a:cubicBezTo>
                    <a:cubicBezTo>
                      <a:pt x="761" y="174"/>
                      <a:pt x="772" y="203"/>
                      <a:pt x="779" y="216"/>
                    </a:cubicBezTo>
                    <a:cubicBezTo>
                      <a:pt x="787" y="230"/>
                      <a:pt x="785" y="259"/>
                      <a:pt x="785" y="259"/>
                    </a:cubicBezTo>
                    <a:cubicBezTo>
                      <a:pt x="785" y="259"/>
                      <a:pt x="764" y="272"/>
                      <a:pt x="753" y="274"/>
                    </a:cubicBezTo>
                    <a:cubicBezTo>
                      <a:pt x="743" y="277"/>
                      <a:pt x="714" y="259"/>
                      <a:pt x="714" y="259"/>
                    </a:cubicBezTo>
                    <a:cubicBezTo>
                      <a:pt x="671" y="272"/>
                      <a:pt x="671" y="272"/>
                      <a:pt x="671" y="272"/>
                    </a:cubicBezTo>
                    <a:cubicBezTo>
                      <a:pt x="635" y="266"/>
                      <a:pt x="635" y="266"/>
                      <a:pt x="635" y="266"/>
                    </a:cubicBezTo>
                    <a:cubicBezTo>
                      <a:pt x="635" y="266"/>
                      <a:pt x="635" y="285"/>
                      <a:pt x="619" y="293"/>
                    </a:cubicBezTo>
                    <a:cubicBezTo>
                      <a:pt x="603" y="301"/>
                      <a:pt x="595" y="303"/>
                      <a:pt x="584" y="311"/>
                    </a:cubicBezTo>
                    <a:cubicBezTo>
                      <a:pt x="574" y="319"/>
                      <a:pt x="566" y="335"/>
                      <a:pt x="566" y="335"/>
                    </a:cubicBezTo>
                    <a:cubicBezTo>
                      <a:pt x="550" y="364"/>
                      <a:pt x="550" y="364"/>
                      <a:pt x="550" y="364"/>
                    </a:cubicBezTo>
                    <a:cubicBezTo>
                      <a:pt x="574" y="403"/>
                      <a:pt x="574" y="403"/>
                      <a:pt x="574" y="403"/>
                    </a:cubicBezTo>
                    <a:cubicBezTo>
                      <a:pt x="574" y="403"/>
                      <a:pt x="587" y="382"/>
                      <a:pt x="595" y="380"/>
                    </a:cubicBezTo>
                    <a:cubicBezTo>
                      <a:pt x="603" y="377"/>
                      <a:pt x="650" y="372"/>
                      <a:pt x="650" y="372"/>
                    </a:cubicBezTo>
                    <a:cubicBezTo>
                      <a:pt x="650" y="372"/>
                      <a:pt x="653" y="403"/>
                      <a:pt x="661" y="411"/>
                    </a:cubicBezTo>
                    <a:cubicBezTo>
                      <a:pt x="669" y="419"/>
                      <a:pt x="677" y="438"/>
                      <a:pt x="677" y="438"/>
                    </a:cubicBezTo>
                    <a:cubicBezTo>
                      <a:pt x="663" y="480"/>
                      <a:pt x="663" y="480"/>
                      <a:pt x="663" y="480"/>
                    </a:cubicBezTo>
                    <a:cubicBezTo>
                      <a:pt x="627" y="509"/>
                      <a:pt x="627" y="509"/>
                      <a:pt x="627" y="509"/>
                    </a:cubicBezTo>
                    <a:cubicBezTo>
                      <a:pt x="645" y="535"/>
                      <a:pt x="645" y="535"/>
                      <a:pt x="645" y="535"/>
                    </a:cubicBezTo>
                    <a:cubicBezTo>
                      <a:pt x="632" y="546"/>
                      <a:pt x="632" y="546"/>
                      <a:pt x="632" y="546"/>
                    </a:cubicBezTo>
                    <a:cubicBezTo>
                      <a:pt x="516" y="551"/>
                      <a:pt x="516" y="551"/>
                      <a:pt x="516" y="551"/>
                    </a:cubicBezTo>
                    <a:cubicBezTo>
                      <a:pt x="508" y="601"/>
                      <a:pt x="508" y="601"/>
                      <a:pt x="508" y="601"/>
                    </a:cubicBezTo>
                    <a:cubicBezTo>
                      <a:pt x="521" y="622"/>
                      <a:pt x="521" y="622"/>
                      <a:pt x="521" y="622"/>
                    </a:cubicBezTo>
                    <a:cubicBezTo>
                      <a:pt x="521" y="622"/>
                      <a:pt x="500" y="656"/>
                      <a:pt x="484" y="672"/>
                    </a:cubicBezTo>
                    <a:cubicBezTo>
                      <a:pt x="469" y="688"/>
                      <a:pt x="476" y="725"/>
                      <a:pt x="476" y="725"/>
                    </a:cubicBezTo>
                    <a:cubicBezTo>
                      <a:pt x="461" y="728"/>
                      <a:pt x="461" y="728"/>
                      <a:pt x="461" y="728"/>
                    </a:cubicBezTo>
                    <a:cubicBezTo>
                      <a:pt x="461" y="728"/>
                      <a:pt x="445" y="743"/>
                      <a:pt x="437" y="751"/>
                    </a:cubicBezTo>
                    <a:cubicBezTo>
                      <a:pt x="429" y="759"/>
                      <a:pt x="411" y="783"/>
                      <a:pt x="411" y="783"/>
                    </a:cubicBezTo>
                    <a:cubicBezTo>
                      <a:pt x="368" y="770"/>
                      <a:pt x="368" y="770"/>
                      <a:pt x="368" y="770"/>
                    </a:cubicBezTo>
                    <a:cubicBezTo>
                      <a:pt x="355" y="751"/>
                      <a:pt x="355" y="751"/>
                      <a:pt x="355" y="751"/>
                    </a:cubicBezTo>
                    <a:cubicBezTo>
                      <a:pt x="300" y="799"/>
                      <a:pt x="300" y="799"/>
                      <a:pt x="300" y="799"/>
                    </a:cubicBezTo>
                    <a:cubicBezTo>
                      <a:pt x="300" y="809"/>
                      <a:pt x="300" y="809"/>
                      <a:pt x="300" y="809"/>
                    </a:cubicBezTo>
                    <a:cubicBezTo>
                      <a:pt x="263" y="854"/>
                      <a:pt x="263" y="854"/>
                      <a:pt x="263" y="854"/>
                    </a:cubicBezTo>
                    <a:cubicBezTo>
                      <a:pt x="284" y="907"/>
                      <a:pt x="284" y="907"/>
                      <a:pt x="284" y="907"/>
                    </a:cubicBezTo>
                    <a:cubicBezTo>
                      <a:pt x="263" y="951"/>
                      <a:pt x="263" y="951"/>
                      <a:pt x="263" y="951"/>
                    </a:cubicBezTo>
                    <a:cubicBezTo>
                      <a:pt x="249" y="949"/>
                      <a:pt x="249" y="949"/>
                      <a:pt x="249" y="949"/>
                    </a:cubicBezTo>
                    <a:cubicBezTo>
                      <a:pt x="251" y="989"/>
                      <a:pt x="251" y="989"/>
                      <a:pt x="251" y="989"/>
                    </a:cubicBezTo>
                    <a:cubicBezTo>
                      <a:pt x="261" y="1001"/>
                      <a:pt x="261" y="1001"/>
                      <a:pt x="261" y="1001"/>
                    </a:cubicBezTo>
                    <a:cubicBezTo>
                      <a:pt x="256" y="1028"/>
                      <a:pt x="256" y="1028"/>
                      <a:pt x="256" y="1028"/>
                    </a:cubicBezTo>
                    <a:cubicBezTo>
                      <a:pt x="270" y="1042"/>
                      <a:pt x="270" y="1042"/>
                      <a:pt x="270" y="1042"/>
                    </a:cubicBezTo>
                    <a:cubicBezTo>
                      <a:pt x="273" y="1059"/>
                      <a:pt x="273" y="1059"/>
                      <a:pt x="273" y="1059"/>
                    </a:cubicBezTo>
                    <a:cubicBezTo>
                      <a:pt x="244" y="1092"/>
                      <a:pt x="244" y="1092"/>
                      <a:pt x="244" y="1092"/>
                    </a:cubicBezTo>
                    <a:cubicBezTo>
                      <a:pt x="194" y="1083"/>
                      <a:pt x="194" y="1083"/>
                      <a:pt x="194" y="1083"/>
                    </a:cubicBezTo>
                    <a:cubicBezTo>
                      <a:pt x="194" y="1083"/>
                      <a:pt x="172" y="1104"/>
                      <a:pt x="165" y="1124"/>
                    </a:cubicBezTo>
                    <a:cubicBezTo>
                      <a:pt x="158" y="1143"/>
                      <a:pt x="158" y="1159"/>
                      <a:pt x="158" y="1159"/>
                    </a:cubicBezTo>
                    <a:cubicBezTo>
                      <a:pt x="174" y="1174"/>
                      <a:pt x="174" y="1174"/>
                      <a:pt x="174" y="1174"/>
                    </a:cubicBezTo>
                    <a:cubicBezTo>
                      <a:pt x="160" y="1186"/>
                      <a:pt x="160" y="1186"/>
                      <a:pt x="160" y="1186"/>
                    </a:cubicBezTo>
                    <a:cubicBezTo>
                      <a:pt x="160" y="1231"/>
                      <a:pt x="160" y="1231"/>
                      <a:pt x="160" y="1231"/>
                    </a:cubicBezTo>
                    <a:cubicBezTo>
                      <a:pt x="160" y="1231"/>
                      <a:pt x="179" y="1241"/>
                      <a:pt x="189" y="1248"/>
                    </a:cubicBezTo>
                    <a:cubicBezTo>
                      <a:pt x="198" y="1255"/>
                      <a:pt x="220" y="1296"/>
                      <a:pt x="220" y="1296"/>
                    </a:cubicBezTo>
                    <a:cubicBezTo>
                      <a:pt x="239" y="1313"/>
                      <a:pt x="239" y="1313"/>
                      <a:pt x="239" y="1313"/>
                    </a:cubicBezTo>
                    <a:cubicBezTo>
                      <a:pt x="239" y="1313"/>
                      <a:pt x="249" y="1358"/>
                      <a:pt x="239" y="1363"/>
                    </a:cubicBezTo>
                    <a:cubicBezTo>
                      <a:pt x="229" y="1368"/>
                      <a:pt x="182" y="1370"/>
                      <a:pt x="182" y="1370"/>
                    </a:cubicBezTo>
                    <a:cubicBezTo>
                      <a:pt x="182" y="1370"/>
                      <a:pt x="198" y="1396"/>
                      <a:pt x="194" y="1411"/>
                    </a:cubicBezTo>
                    <a:cubicBezTo>
                      <a:pt x="189" y="1425"/>
                      <a:pt x="158" y="1408"/>
                      <a:pt x="158" y="1408"/>
                    </a:cubicBezTo>
                    <a:cubicBezTo>
                      <a:pt x="158" y="1408"/>
                      <a:pt x="107" y="1418"/>
                      <a:pt x="100" y="1432"/>
                    </a:cubicBezTo>
                    <a:cubicBezTo>
                      <a:pt x="93" y="1447"/>
                      <a:pt x="81" y="1461"/>
                      <a:pt x="81" y="1461"/>
                    </a:cubicBezTo>
                    <a:cubicBezTo>
                      <a:pt x="115" y="1490"/>
                      <a:pt x="115" y="1490"/>
                      <a:pt x="115" y="1490"/>
                    </a:cubicBezTo>
                    <a:cubicBezTo>
                      <a:pt x="115" y="1519"/>
                      <a:pt x="115" y="1519"/>
                      <a:pt x="115" y="1519"/>
                    </a:cubicBezTo>
                    <a:cubicBezTo>
                      <a:pt x="62" y="1511"/>
                      <a:pt x="62" y="1511"/>
                      <a:pt x="62" y="1511"/>
                    </a:cubicBezTo>
                    <a:cubicBezTo>
                      <a:pt x="52" y="1535"/>
                      <a:pt x="52" y="1535"/>
                      <a:pt x="52" y="1535"/>
                    </a:cubicBezTo>
                    <a:cubicBezTo>
                      <a:pt x="52" y="1535"/>
                      <a:pt x="0" y="1554"/>
                      <a:pt x="4" y="1562"/>
                    </a:cubicBezTo>
                    <a:cubicBezTo>
                      <a:pt x="9" y="1569"/>
                      <a:pt x="43" y="1602"/>
                      <a:pt x="43" y="1602"/>
                    </a:cubicBezTo>
                    <a:cubicBezTo>
                      <a:pt x="74" y="1662"/>
                      <a:pt x="74" y="1662"/>
                      <a:pt x="74" y="1662"/>
                    </a:cubicBezTo>
                    <a:cubicBezTo>
                      <a:pt x="74" y="1662"/>
                      <a:pt x="129" y="1657"/>
                      <a:pt x="148" y="1650"/>
                    </a:cubicBezTo>
                    <a:cubicBezTo>
                      <a:pt x="167" y="1643"/>
                      <a:pt x="213" y="1612"/>
                      <a:pt x="227" y="1610"/>
                    </a:cubicBezTo>
                    <a:cubicBezTo>
                      <a:pt x="241" y="1607"/>
                      <a:pt x="289" y="1590"/>
                      <a:pt x="289" y="1590"/>
                    </a:cubicBezTo>
                    <a:cubicBezTo>
                      <a:pt x="289" y="1590"/>
                      <a:pt x="313" y="1619"/>
                      <a:pt x="328" y="1633"/>
                    </a:cubicBezTo>
                    <a:cubicBezTo>
                      <a:pt x="342" y="1648"/>
                      <a:pt x="366" y="1681"/>
                      <a:pt x="371" y="1698"/>
                    </a:cubicBezTo>
                    <a:cubicBezTo>
                      <a:pt x="376" y="1715"/>
                      <a:pt x="378" y="1727"/>
                      <a:pt x="371" y="1751"/>
                    </a:cubicBezTo>
                    <a:cubicBezTo>
                      <a:pt x="364" y="1775"/>
                      <a:pt x="368" y="1782"/>
                      <a:pt x="368" y="1782"/>
                    </a:cubicBezTo>
                    <a:cubicBezTo>
                      <a:pt x="388" y="1787"/>
                      <a:pt x="388" y="1787"/>
                      <a:pt x="388" y="1787"/>
                    </a:cubicBezTo>
                    <a:cubicBezTo>
                      <a:pt x="388" y="1787"/>
                      <a:pt x="383" y="1820"/>
                      <a:pt x="390" y="1832"/>
                    </a:cubicBezTo>
                    <a:cubicBezTo>
                      <a:pt x="397" y="1844"/>
                      <a:pt x="402" y="1866"/>
                      <a:pt x="414" y="1871"/>
                    </a:cubicBezTo>
                    <a:cubicBezTo>
                      <a:pt x="426" y="1875"/>
                      <a:pt x="445" y="1871"/>
                      <a:pt x="445" y="1871"/>
                    </a:cubicBezTo>
                    <a:cubicBezTo>
                      <a:pt x="445" y="1871"/>
                      <a:pt x="438" y="1890"/>
                      <a:pt x="431" y="1902"/>
                    </a:cubicBezTo>
                    <a:cubicBezTo>
                      <a:pt x="423" y="1914"/>
                      <a:pt x="421" y="1921"/>
                      <a:pt x="407" y="1930"/>
                    </a:cubicBezTo>
                    <a:cubicBezTo>
                      <a:pt x="392" y="1940"/>
                      <a:pt x="368" y="1945"/>
                      <a:pt x="368" y="1945"/>
                    </a:cubicBezTo>
                    <a:cubicBezTo>
                      <a:pt x="368" y="1945"/>
                      <a:pt x="368" y="1990"/>
                      <a:pt x="376" y="2002"/>
                    </a:cubicBezTo>
                    <a:cubicBezTo>
                      <a:pt x="383" y="2014"/>
                      <a:pt x="397" y="2033"/>
                      <a:pt x="402" y="2045"/>
                    </a:cubicBezTo>
                    <a:cubicBezTo>
                      <a:pt x="404" y="2050"/>
                      <a:pt x="410" y="2062"/>
                      <a:pt x="416" y="2075"/>
                    </a:cubicBezTo>
                    <a:cubicBezTo>
                      <a:pt x="412" y="2059"/>
                      <a:pt x="412" y="2059"/>
                      <a:pt x="412" y="2059"/>
                    </a:cubicBezTo>
                    <a:cubicBezTo>
                      <a:pt x="446" y="2051"/>
                      <a:pt x="446" y="2051"/>
                      <a:pt x="446" y="2051"/>
                    </a:cubicBezTo>
                    <a:cubicBezTo>
                      <a:pt x="461" y="2089"/>
                      <a:pt x="461" y="2089"/>
                      <a:pt x="461" y="2089"/>
                    </a:cubicBezTo>
                    <a:cubicBezTo>
                      <a:pt x="461" y="2089"/>
                      <a:pt x="474" y="2091"/>
                      <a:pt x="476" y="2097"/>
                    </a:cubicBezTo>
                    <a:cubicBezTo>
                      <a:pt x="477" y="2104"/>
                      <a:pt x="484" y="2119"/>
                      <a:pt x="484" y="2119"/>
                    </a:cubicBezTo>
                    <a:cubicBezTo>
                      <a:pt x="484" y="2119"/>
                      <a:pt x="516" y="2126"/>
                      <a:pt x="524" y="2126"/>
                    </a:cubicBezTo>
                    <a:cubicBezTo>
                      <a:pt x="532" y="2126"/>
                      <a:pt x="532" y="2104"/>
                      <a:pt x="532" y="2092"/>
                    </a:cubicBezTo>
                    <a:cubicBezTo>
                      <a:pt x="532" y="2081"/>
                      <a:pt x="509" y="2044"/>
                      <a:pt x="509" y="2044"/>
                    </a:cubicBezTo>
                    <a:cubicBezTo>
                      <a:pt x="571" y="2024"/>
                      <a:pt x="571" y="2024"/>
                      <a:pt x="571" y="2024"/>
                    </a:cubicBezTo>
                    <a:cubicBezTo>
                      <a:pt x="584" y="2042"/>
                      <a:pt x="584" y="2042"/>
                      <a:pt x="584" y="2042"/>
                    </a:cubicBezTo>
                    <a:cubicBezTo>
                      <a:pt x="584" y="2042"/>
                      <a:pt x="574" y="2064"/>
                      <a:pt x="579" y="2069"/>
                    </a:cubicBezTo>
                    <a:cubicBezTo>
                      <a:pt x="584" y="2074"/>
                      <a:pt x="586" y="2091"/>
                      <a:pt x="593" y="2101"/>
                    </a:cubicBezTo>
                    <a:cubicBezTo>
                      <a:pt x="599" y="2111"/>
                      <a:pt x="601" y="2121"/>
                      <a:pt x="601" y="2121"/>
                    </a:cubicBezTo>
                    <a:cubicBezTo>
                      <a:pt x="634" y="2138"/>
                      <a:pt x="634" y="2138"/>
                      <a:pt x="634" y="2138"/>
                    </a:cubicBezTo>
                    <a:cubicBezTo>
                      <a:pt x="661" y="2114"/>
                      <a:pt x="661" y="2114"/>
                      <a:pt x="661" y="2114"/>
                    </a:cubicBezTo>
                    <a:cubicBezTo>
                      <a:pt x="666" y="2138"/>
                      <a:pt x="666" y="2138"/>
                      <a:pt x="666" y="2138"/>
                    </a:cubicBezTo>
                    <a:cubicBezTo>
                      <a:pt x="713" y="2148"/>
                      <a:pt x="713" y="2148"/>
                      <a:pt x="713" y="2148"/>
                    </a:cubicBezTo>
                    <a:cubicBezTo>
                      <a:pt x="713" y="2148"/>
                      <a:pt x="716" y="2178"/>
                      <a:pt x="708" y="2184"/>
                    </a:cubicBezTo>
                    <a:cubicBezTo>
                      <a:pt x="699" y="2191"/>
                      <a:pt x="684" y="2169"/>
                      <a:pt x="684" y="2169"/>
                    </a:cubicBezTo>
                    <a:cubicBezTo>
                      <a:pt x="666" y="2183"/>
                      <a:pt x="666" y="2183"/>
                      <a:pt x="666" y="2183"/>
                    </a:cubicBezTo>
                    <a:cubicBezTo>
                      <a:pt x="674" y="2208"/>
                      <a:pt x="674" y="2208"/>
                      <a:pt x="674" y="2208"/>
                    </a:cubicBezTo>
                    <a:cubicBezTo>
                      <a:pt x="673" y="2218"/>
                      <a:pt x="673" y="2218"/>
                      <a:pt x="673" y="2218"/>
                    </a:cubicBezTo>
                    <a:cubicBezTo>
                      <a:pt x="646" y="2236"/>
                      <a:pt x="646" y="2236"/>
                      <a:pt x="646" y="2236"/>
                    </a:cubicBezTo>
                    <a:cubicBezTo>
                      <a:pt x="646" y="2236"/>
                      <a:pt x="661" y="2269"/>
                      <a:pt x="679" y="2263"/>
                    </a:cubicBezTo>
                    <a:cubicBezTo>
                      <a:pt x="698" y="2256"/>
                      <a:pt x="711" y="2211"/>
                      <a:pt x="711" y="2211"/>
                    </a:cubicBezTo>
                    <a:cubicBezTo>
                      <a:pt x="733" y="2213"/>
                      <a:pt x="733" y="2213"/>
                      <a:pt x="733" y="2213"/>
                    </a:cubicBezTo>
                    <a:cubicBezTo>
                      <a:pt x="744" y="2196"/>
                      <a:pt x="744" y="2196"/>
                      <a:pt x="744" y="2196"/>
                    </a:cubicBezTo>
                    <a:cubicBezTo>
                      <a:pt x="741" y="2173"/>
                      <a:pt x="741" y="2173"/>
                      <a:pt x="741" y="2173"/>
                    </a:cubicBezTo>
                    <a:cubicBezTo>
                      <a:pt x="751" y="2146"/>
                      <a:pt x="751" y="2146"/>
                      <a:pt x="751" y="2146"/>
                    </a:cubicBezTo>
                    <a:cubicBezTo>
                      <a:pt x="771" y="2143"/>
                      <a:pt x="771" y="2143"/>
                      <a:pt x="771" y="2143"/>
                    </a:cubicBezTo>
                    <a:cubicBezTo>
                      <a:pt x="814" y="2161"/>
                      <a:pt x="814" y="2161"/>
                      <a:pt x="814" y="2161"/>
                    </a:cubicBezTo>
                    <a:cubicBezTo>
                      <a:pt x="831" y="2141"/>
                      <a:pt x="831" y="2141"/>
                      <a:pt x="831" y="2141"/>
                    </a:cubicBezTo>
                    <a:cubicBezTo>
                      <a:pt x="831" y="2141"/>
                      <a:pt x="850" y="2166"/>
                      <a:pt x="860" y="2149"/>
                    </a:cubicBezTo>
                    <a:cubicBezTo>
                      <a:pt x="870" y="2132"/>
                      <a:pt x="838" y="2094"/>
                      <a:pt x="838" y="2094"/>
                    </a:cubicBezTo>
                    <a:cubicBezTo>
                      <a:pt x="847" y="2078"/>
                      <a:pt x="847" y="2078"/>
                      <a:pt x="847" y="2078"/>
                    </a:cubicBezTo>
                    <a:cubicBezTo>
                      <a:pt x="850" y="2085"/>
                      <a:pt x="850" y="2085"/>
                      <a:pt x="850" y="2085"/>
                    </a:cubicBezTo>
                    <a:cubicBezTo>
                      <a:pt x="828" y="2035"/>
                      <a:pt x="828" y="2035"/>
                      <a:pt x="828" y="2035"/>
                    </a:cubicBezTo>
                    <a:cubicBezTo>
                      <a:pt x="846" y="2008"/>
                      <a:pt x="846" y="2008"/>
                      <a:pt x="846" y="2008"/>
                    </a:cubicBezTo>
                    <a:cubicBezTo>
                      <a:pt x="852" y="1951"/>
                      <a:pt x="852" y="1951"/>
                      <a:pt x="852" y="1951"/>
                    </a:cubicBezTo>
                    <a:cubicBezTo>
                      <a:pt x="852" y="1951"/>
                      <a:pt x="852" y="1951"/>
                      <a:pt x="862" y="1951"/>
                    </a:cubicBezTo>
                    <a:cubicBezTo>
                      <a:pt x="873" y="1951"/>
                      <a:pt x="882" y="1926"/>
                      <a:pt x="882" y="1915"/>
                    </a:cubicBezTo>
                    <a:cubicBezTo>
                      <a:pt x="882" y="1904"/>
                      <a:pt x="861" y="1888"/>
                      <a:pt x="861" y="1888"/>
                    </a:cubicBezTo>
                    <a:cubicBezTo>
                      <a:pt x="861" y="1888"/>
                      <a:pt x="877" y="1863"/>
                      <a:pt x="870" y="1858"/>
                    </a:cubicBezTo>
                    <a:cubicBezTo>
                      <a:pt x="862" y="1852"/>
                      <a:pt x="843" y="1858"/>
                      <a:pt x="843" y="1858"/>
                    </a:cubicBezTo>
                    <a:cubicBezTo>
                      <a:pt x="855" y="1806"/>
                      <a:pt x="855" y="1806"/>
                      <a:pt x="855" y="1806"/>
                    </a:cubicBezTo>
                    <a:cubicBezTo>
                      <a:pt x="823" y="1820"/>
                      <a:pt x="823" y="1820"/>
                      <a:pt x="823" y="1820"/>
                    </a:cubicBezTo>
                    <a:cubicBezTo>
                      <a:pt x="823" y="1820"/>
                      <a:pt x="816" y="1750"/>
                      <a:pt x="809" y="1738"/>
                    </a:cubicBezTo>
                    <a:cubicBezTo>
                      <a:pt x="802" y="1725"/>
                      <a:pt x="812" y="1616"/>
                      <a:pt x="812" y="1616"/>
                    </a:cubicBezTo>
                    <a:cubicBezTo>
                      <a:pt x="812" y="1616"/>
                      <a:pt x="784" y="1605"/>
                      <a:pt x="778" y="1596"/>
                    </a:cubicBezTo>
                    <a:cubicBezTo>
                      <a:pt x="773" y="1587"/>
                      <a:pt x="818" y="1537"/>
                      <a:pt x="818" y="1537"/>
                    </a:cubicBezTo>
                    <a:cubicBezTo>
                      <a:pt x="855" y="1532"/>
                      <a:pt x="855" y="1532"/>
                      <a:pt x="855" y="1532"/>
                    </a:cubicBezTo>
                    <a:cubicBezTo>
                      <a:pt x="871" y="1512"/>
                      <a:pt x="871" y="1512"/>
                      <a:pt x="871" y="1512"/>
                    </a:cubicBezTo>
                    <a:cubicBezTo>
                      <a:pt x="897" y="1564"/>
                      <a:pt x="897" y="1564"/>
                      <a:pt x="897" y="1564"/>
                    </a:cubicBezTo>
                    <a:cubicBezTo>
                      <a:pt x="938" y="1501"/>
                      <a:pt x="938" y="1501"/>
                      <a:pt x="938" y="1501"/>
                    </a:cubicBezTo>
                    <a:cubicBezTo>
                      <a:pt x="1000" y="1528"/>
                      <a:pt x="1000" y="1528"/>
                      <a:pt x="1000" y="1528"/>
                    </a:cubicBezTo>
                    <a:cubicBezTo>
                      <a:pt x="1020" y="1507"/>
                      <a:pt x="1020" y="1507"/>
                      <a:pt x="1020" y="1507"/>
                    </a:cubicBezTo>
                    <a:cubicBezTo>
                      <a:pt x="1020" y="1507"/>
                      <a:pt x="1038" y="1521"/>
                      <a:pt x="1047" y="1528"/>
                    </a:cubicBezTo>
                    <a:cubicBezTo>
                      <a:pt x="1056" y="1535"/>
                      <a:pt x="1065" y="1571"/>
                      <a:pt x="1065" y="1571"/>
                    </a:cubicBezTo>
                    <a:cubicBezTo>
                      <a:pt x="1140" y="1557"/>
                      <a:pt x="1140" y="1557"/>
                      <a:pt x="1140" y="1557"/>
                    </a:cubicBezTo>
                    <a:cubicBezTo>
                      <a:pt x="1142" y="1494"/>
                      <a:pt x="1142" y="1494"/>
                      <a:pt x="1142" y="1494"/>
                    </a:cubicBezTo>
                    <a:cubicBezTo>
                      <a:pt x="1120" y="1480"/>
                      <a:pt x="1120" y="1480"/>
                      <a:pt x="1120" y="1480"/>
                    </a:cubicBezTo>
                    <a:cubicBezTo>
                      <a:pt x="1120" y="1480"/>
                      <a:pt x="1122" y="1464"/>
                      <a:pt x="1124" y="1457"/>
                    </a:cubicBezTo>
                    <a:cubicBezTo>
                      <a:pt x="1126" y="1449"/>
                      <a:pt x="1113" y="1430"/>
                      <a:pt x="1113" y="1430"/>
                    </a:cubicBezTo>
                    <a:cubicBezTo>
                      <a:pt x="1131" y="1412"/>
                      <a:pt x="1131" y="1412"/>
                      <a:pt x="1131" y="1412"/>
                    </a:cubicBezTo>
                    <a:cubicBezTo>
                      <a:pt x="1149" y="1428"/>
                      <a:pt x="1149" y="1428"/>
                      <a:pt x="1149" y="1428"/>
                    </a:cubicBezTo>
                    <a:cubicBezTo>
                      <a:pt x="1171" y="1431"/>
                      <a:pt x="1171" y="1431"/>
                      <a:pt x="1171" y="1431"/>
                    </a:cubicBezTo>
                    <a:cubicBezTo>
                      <a:pt x="1185" y="1444"/>
                      <a:pt x="1185" y="1444"/>
                      <a:pt x="1185" y="1444"/>
                    </a:cubicBezTo>
                    <a:cubicBezTo>
                      <a:pt x="1185" y="1444"/>
                      <a:pt x="1196" y="1431"/>
                      <a:pt x="1205" y="1431"/>
                    </a:cubicBezTo>
                    <a:cubicBezTo>
                      <a:pt x="1214" y="1431"/>
                      <a:pt x="1224" y="1428"/>
                      <a:pt x="1224" y="1428"/>
                    </a:cubicBezTo>
                    <a:cubicBezTo>
                      <a:pt x="1224" y="1428"/>
                      <a:pt x="1208" y="1412"/>
                      <a:pt x="1217" y="1397"/>
                    </a:cubicBezTo>
                    <a:cubicBezTo>
                      <a:pt x="1226" y="1383"/>
                      <a:pt x="1269" y="1367"/>
                      <a:pt x="1269" y="1367"/>
                    </a:cubicBezTo>
                    <a:cubicBezTo>
                      <a:pt x="1269" y="1367"/>
                      <a:pt x="1271" y="1342"/>
                      <a:pt x="1271" y="1336"/>
                    </a:cubicBezTo>
                    <a:cubicBezTo>
                      <a:pt x="1271" y="1331"/>
                      <a:pt x="1283" y="1299"/>
                      <a:pt x="1287" y="1288"/>
                    </a:cubicBezTo>
                    <a:cubicBezTo>
                      <a:pt x="1291" y="1277"/>
                      <a:pt x="1289" y="1240"/>
                      <a:pt x="1298" y="1236"/>
                    </a:cubicBezTo>
                    <a:cubicBezTo>
                      <a:pt x="1307" y="1233"/>
                      <a:pt x="1321" y="1243"/>
                      <a:pt x="1334" y="1250"/>
                    </a:cubicBezTo>
                    <a:cubicBezTo>
                      <a:pt x="1346" y="1258"/>
                      <a:pt x="1386" y="1256"/>
                      <a:pt x="1386" y="1256"/>
                    </a:cubicBezTo>
                    <a:cubicBezTo>
                      <a:pt x="1461" y="1191"/>
                      <a:pt x="1461" y="1191"/>
                      <a:pt x="1461" y="1191"/>
                    </a:cubicBezTo>
                    <a:cubicBezTo>
                      <a:pt x="1477" y="1127"/>
                      <a:pt x="1477" y="1127"/>
                      <a:pt x="1477" y="1127"/>
                    </a:cubicBezTo>
                    <a:cubicBezTo>
                      <a:pt x="1484" y="1121"/>
                      <a:pt x="1484" y="1121"/>
                      <a:pt x="1484" y="1121"/>
                    </a:cubicBezTo>
                    <a:cubicBezTo>
                      <a:pt x="1480" y="1078"/>
                      <a:pt x="1480" y="1078"/>
                      <a:pt x="1480" y="1078"/>
                    </a:cubicBezTo>
                    <a:cubicBezTo>
                      <a:pt x="1470" y="1049"/>
                      <a:pt x="1470" y="1049"/>
                      <a:pt x="1470" y="1049"/>
                    </a:cubicBezTo>
                    <a:cubicBezTo>
                      <a:pt x="1480" y="1036"/>
                      <a:pt x="1480" y="1036"/>
                      <a:pt x="1480" y="1036"/>
                    </a:cubicBezTo>
                    <a:cubicBezTo>
                      <a:pt x="1512" y="1038"/>
                      <a:pt x="1512" y="1038"/>
                      <a:pt x="1512" y="1038"/>
                    </a:cubicBezTo>
                    <a:cubicBezTo>
                      <a:pt x="1480" y="986"/>
                      <a:pt x="1480" y="986"/>
                      <a:pt x="1480" y="986"/>
                    </a:cubicBezTo>
                    <a:cubicBezTo>
                      <a:pt x="1422" y="994"/>
                      <a:pt x="1422" y="994"/>
                      <a:pt x="1422" y="994"/>
                    </a:cubicBezTo>
                    <a:cubicBezTo>
                      <a:pt x="1422" y="994"/>
                      <a:pt x="1435" y="1017"/>
                      <a:pt x="1422" y="1028"/>
                    </a:cubicBezTo>
                    <a:cubicBezTo>
                      <a:pt x="1409" y="1038"/>
                      <a:pt x="1359" y="1036"/>
                      <a:pt x="1359" y="1036"/>
                    </a:cubicBezTo>
                    <a:cubicBezTo>
                      <a:pt x="1396" y="972"/>
                      <a:pt x="1396" y="972"/>
                      <a:pt x="1396" y="972"/>
                    </a:cubicBezTo>
                    <a:cubicBezTo>
                      <a:pt x="1387" y="946"/>
                      <a:pt x="1387" y="946"/>
                      <a:pt x="1387" y="946"/>
                    </a:cubicBezTo>
                    <a:cubicBezTo>
                      <a:pt x="1417" y="930"/>
                      <a:pt x="1417" y="930"/>
                      <a:pt x="1417" y="930"/>
                    </a:cubicBezTo>
                    <a:cubicBezTo>
                      <a:pt x="1417" y="899"/>
                      <a:pt x="1417" y="899"/>
                      <a:pt x="1417" y="899"/>
                    </a:cubicBezTo>
                    <a:cubicBezTo>
                      <a:pt x="1435" y="836"/>
                      <a:pt x="1435" y="836"/>
                      <a:pt x="1435" y="836"/>
                    </a:cubicBezTo>
                    <a:cubicBezTo>
                      <a:pt x="1472" y="836"/>
                      <a:pt x="1472" y="836"/>
                      <a:pt x="1472" y="836"/>
                    </a:cubicBezTo>
                    <a:cubicBezTo>
                      <a:pt x="1480" y="812"/>
                      <a:pt x="1480" y="812"/>
                      <a:pt x="1480" y="812"/>
                    </a:cubicBezTo>
                    <a:cubicBezTo>
                      <a:pt x="1464" y="800"/>
                      <a:pt x="1464" y="800"/>
                      <a:pt x="1464" y="800"/>
                    </a:cubicBezTo>
                    <a:cubicBezTo>
                      <a:pt x="1489" y="776"/>
                      <a:pt x="1489" y="776"/>
                      <a:pt x="1489" y="776"/>
                    </a:cubicBezTo>
                    <a:cubicBezTo>
                      <a:pt x="1459" y="743"/>
                      <a:pt x="1459" y="743"/>
                      <a:pt x="1459" y="743"/>
                    </a:cubicBezTo>
                    <a:cubicBezTo>
                      <a:pt x="1431" y="763"/>
                      <a:pt x="1431" y="763"/>
                      <a:pt x="1431" y="763"/>
                    </a:cubicBezTo>
                    <a:cubicBezTo>
                      <a:pt x="1435" y="730"/>
                      <a:pt x="1435" y="730"/>
                      <a:pt x="1435" y="730"/>
                    </a:cubicBezTo>
                    <a:cubicBezTo>
                      <a:pt x="1459" y="717"/>
                      <a:pt x="1459" y="717"/>
                      <a:pt x="1459" y="717"/>
                    </a:cubicBezTo>
                    <a:cubicBezTo>
                      <a:pt x="1485" y="712"/>
                      <a:pt x="1485" y="712"/>
                      <a:pt x="1485" y="712"/>
                    </a:cubicBezTo>
                    <a:cubicBezTo>
                      <a:pt x="1485" y="697"/>
                      <a:pt x="1485" y="697"/>
                      <a:pt x="1485" y="697"/>
                    </a:cubicBezTo>
                    <a:cubicBezTo>
                      <a:pt x="1456" y="680"/>
                      <a:pt x="1456" y="680"/>
                      <a:pt x="1456" y="680"/>
                    </a:cubicBezTo>
                    <a:cubicBezTo>
                      <a:pt x="1479" y="652"/>
                      <a:pt x="1479" y="652"/>
                      <a:pt x="1479" y="652"/>
                    </a:cubicBezTo>
                    <a:cubicBezTo>
                      <a:pt x="1479" y="652"/>
                      <a:pt x="1506" y="656"/>
                      <a:pt x="1520" y="662"/>
                    </a:cubicBezTo>
                    <a:cubicBezTo>
                      <a:pt x="1533" y="667"/>
                      <a:pt x="1535" y="672"/>
                      <a:pt x="1535" y="672"/>
                    </a:cubicBezTo>
                    <a:cubicBezTo>
                      <a:pt x="1535" y="672"/>
                      <a:pt x="1578" y="672"/>
                      <a:pt x="1588" y="659"/>
                    </a:cubicBezTo>
                    <a:cubicBezTo>
                      <a:pt x="1599" y="646"/>
                      <a:pt x="1578" y="619"/>
                      <a:pt x="1570" y="612"/>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5" name="Freeform 258"/>
              <p:cNvSpPr>
                <a:spLocks/>
              </p:cNvSpPr>
              <p:nvPr/>
            </p:nvSpPr>
            <p:spPr bwMode="gray">
              <a:xfrm>
                <a:off x="8594" y="2477"/>
                <a:ext cx="1439" cy="1167"/>
              </a:xfrm>
              <a:custGeom>
                <a:avLst/>
                <a:gdLst>
                  <a:gd name="T0" fmla="*/ 1688 w 1775"/>
                  <a:gd name="T1" fmla="*/ 622 h 1442"/>
                  <a:gd name="T2" fmla="*/ 1583 w 1775"/>
                  <a:gd name="T3" fmla="*/ 548 h 1442"/>
                  <a:gd name="T4" fmla="*/ 1514 w 1775"/>
                  <a:gd name="T5" fmla="*/ 590 h 1442"/>
                  <a:gd name="T6" fmla="*/ 1474 w 1775"/>
                  <a:gd name="T7" fmla="*/ 657 h 1442"/>
                  <a:gd name="T8" fmla="*/ 1289 w 1775"/>
                  <a:gd name="T9" fmla="*/ 576 h 1442"/>
                  <a:gd name="T10" fmla="*/ 1167 w 1775"/>
                  <a:gd name="T11" fmla="*/ 550 h 1442"/>
                  <a:gd name="T12" fmla="*/ 1062 w 1775"/>
                  <a:gd name="T13" fmla="*/ 540 h 1442"/>
                  <a:gd name="T14" fmla="*/ 1018 w 1775"/>
                  <a:gd name="T15" fmla="*/ 458 h 1442"/>
                  <a:gd name="T16" fmla="*/ 947 w 1775"/>
                  <a:gd name="T17" fmla="*/ 412 h 1442"/>
                  <a:gd name="T18" fmla="*/ 966 w 1775"/>
                  <a:gd name="T19" fmla="*/ 248 h 1442"/>
                  <a:gd name="T20" fmla="*/ 808 w 1775"/>
                  <a:gd name="T21" fmla="*/ 235 h 1442"/>
                  <a:gd name="T22" fmla="*/ 695 w 1775"/>
                  <a:gd name="T23" fmla="*/ 164 h 1442"/>
                  <a:gd name="T24" fmla="*/ 646 w 1775"/>
                  <a:gd name="T25" fmla="*/ 50 h 1442"/>
                  <a:gd name="T26" fmla="*/ 611 w 1775"/>
                  <a:gd name="T27" fmla="*/ 19 h 1442"/>
                  <a:gd name="T28" fmla="*/ 501 w 1775"/>
                  <a:gd name="T29" fmla="*/ 23 h 1442"/>
                  <a:gd name="T30" fmla="*/ 474 w 1775"/>
                  <a:gd name="T31" fmla="*/ 69 h 1442"/>
                  <a:gd name="T32" fmla="*/ 325 w 1775"/>
                  <a:gd name="T33" fmla="*/ 103 h 1442"/>
                  <a:gd name="T34" fmla="*/ 157 w 1775"/>
                  <a:gd name="T35" fmla="*/ 204 h 1442"/>
                  <a:gd name="T36" fmla="*/ 53 w 1775"/>
                  <a:gd name="T37" fmla="*/ 261 h 1442"/>
                  <a:gd name="T38" fmla="*/ 145 w 1775"/>
                  <a:gd name="T39" fmla="*/ 409 h 1442"/>
                  <a:gd name="T40" fmla="*/ 187 w 1775"/>
                  <a:gd name="T41" fmla="*/ 486 h 1442"/>
                  <a:gd name="T42" fmla="*/ 211 w 1775"/>
                  <a:gd name="T43" fmla="*/ 589 h 1442"/>
                  <a:gd name="T44" fmla="*/ 120 w 1775"/>
                  <a:gd name="T45" fmla="*/ 629 h 1442"/>
                  <a:gd name="T46" fmla="*/ 100 w 1775"/>
                  <a:gd name="T47" fmla="*/ 694 h 1442"/>
                  <a:gd name="T48" fmla="*/ 130 w 1775"/>
                  <a:gd name="T49" fmla="*/ 753 h 1442"/>
                  <a:gd name="T50" fmla="*/ 76 w 1775"/>
                  <a:gd name="T51" fmla="*/ 813 h 1442"/>
                  <a:gd name="T52" fmla="*/ 37 w 1775"/>
                  <a:gd name="T53" fmla="*/ 949 h 1442"/>
                  <a:gd name="T54" fmla="*/ 121 w 1775"/>
                  <a:gd name="T55" fmla="*/ 963 h 1442"/>
                  <a:gd name="T56" fmla="*/ 121 w 1775"/>
                  <a:gd name="T57" fmla="*/ 1055 h 1442"/>
                  <a:gd name="T58" fmla="*/ 215 w 1775"/>
                  <a:gd name="T59" fmla="*/ 1090 h 1442"/>
                  <a:gd name="T60" fmla="*/ 301 w 1775"/>
                  <a:gd name="T61" fmla="*/ 1172 h 1442"/>
                  <a:gd name="T62" fmla="*/ 360 w 1775"/>
                  <a:gd name="T63" fmla="*/ 1242 h 1442"/>
                  <a:gd name="T64" fmla="*/ 430 w 1775"/>
                  <a:gd name="T65" fmla="*/ 1267 h 1442"/>
                  <a:gd name="T66" fmla="*/ 466 w 1775"/>
                  <a:gd name="T67" fmla="*/ 1392 h 1442"/>
                  <a:gd name="T68" fmla="*/ 546 w 1775"/>
                  <a:gd name="T69" fmla="*/ 1394 h 1442"/>
                  <a:gd name="T70" fmla="*/ 602 w 1775"/>
                  <a:gd name="T71" fmla="*/ 1362 h 1442"/>
                  <a:gd name="T72" fmla="*/ 557 w 1775"/>
                  <a:gd name="T73" fmla="*/ 1308 h 1442"/>
                  <a:gd name="T74" fmla="*/ 709 w 1775"/>
                  <a:gd name="T75" fmla="*/ 1276 h 1442"/>
                  <a:gd name="T76" fmla="*/ 817 w 1775"/>
                  <a:gd name="T77" fmla="*/ 1299 h 1442"/>
                  <a:gd name="T78" fmla="*/ 897 w 1775"/>
                  <a:gd name="T79" fmla="*/ 1258 h 1442"/>
                  <a:gd name="T80" fmla="*/ 1001 w 1775"/>
                  <a:gd name="T81" fmla="*/ 1131 h 1442"/>
                  <a:gd name="T82" fmla="*/ 1026 w 1775"/>
                  <a:gd name="T83" fmla="*/ 1247 h 1442"/>
                  <a:gd name="T84" fmla="*/ 1134 w 1775"/>
                  <a:gd name="T85" fmla="*/ 1244 h 1442"/>
                  <a:gd name="T86" fmla="*/ 1281 w 1775"/>
                  <a:gd name="T87" fmla="*/ 1236 h 1442"/>
                  <a:gd name="T88" fmla="*/ 1340 w 1775"/>
                  <a:gd name="T89" fmla="*/ 1139 h 1442"/>
                  <a:gd name="T90" fmla="*/ 1312 w 1775"/>
                  <a:gd name="T91" fmla="*/ 1078 h 1442"/>
                  <a:gd name="T92" fmla="*/ 1371 w 1775"/>
                  <a:gd name="T93" fmla="*/ 1019 h 1442"/>
                  <a:gd name="T94" fmla="*/ 1426 w 1775"/>
                  <a:gd name="T95" fmla="*/ 1050 h 1442"/>
                  <a:gd name="T96" fmla="*/ 1459 w 1775"/>
                  <a:gd name="T97" fmla="*/ 1004 h 1442"/>
                  <a:gd name="T98" fmla="*/ 1548 w 1775"/>
                  <a:gd name="T99" fmla="*/ 1002 h 1442"/>
                  <a:gd name="T100" fmla="*/ 1531 w 1775"/>
                  <a:gd name="T101" fmla="*/ 899 h 1442"/>
                  <a:gd name="T102" fmla="*/ 1554 w 1775"/>
                  <a:gd name="T103" fmla="*/ 853 h 1442"/>
                  <a:gd name="T104" fmla="*/ 1634 w 1775"/>
                  <a:gd name="T105" fmla="*/ 773 h 1442"/>
                  <a:gd name="T106" fmla="*/ 1712 w 1775"/>
                  <a:gd name="T107" fmla="*/ 7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5" h="1442">
                    <a:moveTo>
                      <a:pt x="1749" y="651"/>
                    </a:moveTo>
                    <a:cubicBezTo>
                      <a:pt x="1737" y="636"/>
                      <a:pt x="1737" y="636"/>
                      <a:pt x="1737" y="636"/>
                    </a:cubicBezTo>
                    <a:cubicBezTo>
                      <a:pt x="1722" y="641"/>
                      <a:pt x="1722" y="641"/>
                      <a:pt x="1722" y="641"/>
                    </a:cubicBezTo>
                    <a:cubicBezTo>
                      <a:pt x="1688" y="622"/>
                      <a:pt x="1688" y="622"/>
                      <a:pt x="1688" y="622"/>
                    </a:cubicBezTo>
                    <a:cubicBezTo>
                      <a:pt x="1688" y="603"/>
                      <a:pt x="1688" y="603"/>
                      <a:pt x="1688" y="603"/>
                    </a:cubicBezTo>
                    <a:cubicBezTo>
                      <a:pt x="1672" y="584"/>
                      <a:pt x="1672" y="584"/>
                      <a:pt x="1672" y="584"/>
                    </a:cubicBezTo>
                    <a:cubicBezTo>
                      <a:pt x="1672" y="584"/>
                      <a:pt x="1686" y="576"/>
                      <a:pt x="1678" y="567"/>
                    </a:cubicBezTo>
                    <a:cubicBezTo>
                      <a:pt x="1670" y="559"/>
                      <a:pt x="1583" y="548"/>
                      <a:pt x="1583" y="548"/>
                    </a:cubicBezTo>
                    <a:cubicBezTo>
                      <a:pt x="1583" y="548"/>
                      <a:pt x="1577" y="521"/>
                      <a:pt x="1567" y="521"/>
                    </a:cubicBezTo>
                    <a:cubicBezTo>
                      <a:pt x="1556" y="521"/>
                      <a:pt x="1543" y="540"/>
                      <a:pt x="1543" y="540"/>
                    </a:cubicBezTo>
                    <a:cubicBezTo>
                      <a:pt x="1533" y="544"/>
                      <a:pt x="1533" y="544"/>
                      <a:pt x="1533" y="544"/>
                    </a:cubicBezTo>
                    <a:cubicBezTo>
                      <a:pt x="1514" y="590"/>
                      <a:pt x="1514" y="590"/>
                      <a:pt x="1514" y="590"/>
                    </a:cubicBezTo>
                    <a:cubicBezTo>
                      <a:pt x="1514" y="590"/>
                      <a:pt x="1543" y="603"/>
                      <a:pt x="1546" y="611"/>
                    </a:cubicBezTo>
                    <a:cubicBezTo>
                      <a:pt x="1548" y="620"/>
                      <a:pt x="1508" y="687"/>
                      <a:pt x="1508" y="687"/>
                    </a:cubicBezTo>
                    <a:cubicBezTo>
                      <a:pt x="1493" y="687"/>
                      <a:pt x="1493" y="687"/>
                      <a:pt x="1493" y="687"/>
                    </a:cubicBezTo>
                    <a:cubicBezTo>
                      <a:pt x="1474" y="657"/>
                      <a:pt x="1474" y="657"/>
                      <a:pt x="1474" y="657"/>
                    </a:cubicBezTo>
                    <a:cubicBezTo>
                      <a:pt x="1451" y="672"/>
                      <a:pt x="1451" y="672"/>
                      <a:pt x="1451" y="672"/>
                    </a:cubicBezTo>
                    <a:cubicBezTo>
                      <a:pt x="1451" y="672"/>
                      <a:pt x="1430" y="664"/>
                      <a:pt x="1417" y="664"/>
                    </a:cubicBezTo>
                    <a:cubicBezTo>
                      <a:pt x="1405" y="664"/>
                      <a:pt x="1356" y="662"/>
                      <a:pt x="1356" y="662"/>
                    </a:cubicBezTo>
                    <a:cubicBezTo>
                      <a:pt x="1289" y="576"/>
                      <a:pt x="1289" y="576"/>
                      <a:pt x="1289" y="576"/>
                    </a:cubicBezTo>
                    <a:cubicBezTo>
                      <a:pt x="1260" y="586"/>
                      <a:pt x="1260" y="586"/>
                      <a:pt x="1260" y="586"/>
                    </a:cubicBezTo>
                    <a:cubicBezTo>
                      <a:pt x="1260" y="586"/>
                      <a:pt x="1201" y="594"/>
                      <a:pt x="1195" y="592"/>
                    </a:cubicBezTo>
                    <a:cubicBezTo>
                      <a:pt x="1188" y="590"/>
                      <a:pt x="1176" y="582"/>
                      <a:pt x="1169" y="576"/>
                    </a:cubicBezTo>
                    <a:cubicBezTo>
                      <a:pt x="1163" y="569"/>
                      <a:pt x="1167" y="550"/>
                      <a:pt x="1167" y="550"/>
                    </a:cubicBezTo>
                    <a:cubicBezTo>
                      <a:pt x="1167" y="550"/>
                      <a:pt x="1159" y="533"/>
                      <a:pt x="1148" y="531"/>
                    </a:cubicBezTo>
                    <a:cubicBezTo>
                      <a:pt x="1138" y="529"/>
                      <a:pt x="1125" y="538"/>
                      <a:pt x="1117" y="538"/>
                    </a:cubicBezTo>
                    <a:cubicBezTo>
                      <a:pt x="1109" y="538"/>
                      <a:pt x="1104" y="527"/>
                      <a:pt x="1094" y="525"/>
                    </a:cubicBezTo>
                    <a:cubicBezTo>
                      <a:pt x="1083" y="523"/>
                      <a:pt x="1062" y="540"/>
                      <a:pt x="1062" y="540"/>
                    </a:cubicBezTo>
                    <a:cubicBezTo>
                      <a:pt x="1025" y="533"/>
                      <a:pt x="1025" y="533"/>
                      <a:pt x="1025" y="533"/>
                    </a:cubicBezTo>
                    <a:cubicBezTo>
                      <a:pt x="1004" y="502"/>
                      <a:pt x="1004" y="502"/>
                      <a:pt x="1004" y="502"/>
                    </a:cubicBezTo>
                    <a:cubicBezTo>
                      <a:pt x="1004" y="502"/>
                      <a:pt x="1018" y="496"/>
                      <a:pt x="1022" y="485"/>
                    </a:cubicBezTo>
                    <a:cubicBezTo>
                      <a:pt x="1027" y="475"/>
                      <a:pt x="1022" y="464"/>
                      <a:pt x="1018" y="458"/>
                    </a:cubicBezTo>
                    <a:cubicBezTo>
                      <a:pt x="1014" y="452"/>
                      <a:pt x="1008" y="443"/>
                      <a:pt x="999" y="441"/>
                    </a:cubicBezTo>
                    <a:cubicBezTo>
                      <a:pt x="991" y="439"/>
                      <a:pt x="982" y="443"/>
                      <a:pt x="982" y="443"/>
                    </a:cubicBezTo>
                    <a:cubicBezTo>
                      <a:pt x="982" y="443"/>
                      <a:pt x="951" y="433"/>
                      <a:pt x="943" y="431"/>
                    </a:cubicBezTo>
                    <a:cubicBezTo>
                      <a:pt x="934" y="428"/>
                      <a:pt x="947" y="412"/>
                      <a:pt x="947" y="412"/>
                    </a:cubicBezTo>
                    <a:cubicBezTo>
                      <a:pt x="947" y="412"/>
                      <a:pt x="957" y="401"/>
                      <a:pt x="964" y="401"/>
                    </a:cubicBezTo>
                    <a:cubicBezTo>
                      <a:pt x="970" y="401"/>
                      <a:pt x="999" y="332"/>
                      <a:pt x="999" y="332"/>
                    </a:cubicBezTo>
                    <a:cubicBezTo>
                      <a:pt x="985" y="317"/>
                      <a:pt x="985" y="317"/>
                      <a:pt x="985" y="317"/>
                    </a:cubicBezTo>
                    <a:cubicBezTo>
                      <a:pt x="966" y="248"/>
                      <a:pt x="966" y="248"/>
                      <a:pt x="966" y="248"/>
                    </a:cubicBezTo>
                    <a:cubicBezTo>
                      <a:pt x="924" y="248"/>
                      <a:pt x="924" y="248"/>
                      <a:pt x="924" y="248"/>
                    </a:cubicBezTo>
                    <a:cubicBezTo>
                      <a:pt x="924" y="248"/>
                      <a:pt x="922" y="233"/>
                      <a:pt x="907" y="229"/>
                    </a:cubicBezTo>
                    <a:cubicBezTo>
                      <a:pt x="892" y="225"/>
                      <a:pt x="854" y="225"/>
                      <a:pt x="842" y="225"/>
                    </a:cubicBezTo>
                    <a:cubicBezTo>
                      <a:pt x="829" y="225"/>
                      <a:pt x="808" y="235"/>
                      <a:pt x="808" y="235"/>
                    </a:cubicBezTo>
                    <a:cubicBezTo>
                      <a:pt x="762" y="212"/>
                      <a:pt x="762" y="212"/>
                      <a:pt x="762" y="212"/>
                    </a:cubicBezTo>
                    <a:cubicBezTo>
                      <a:pt x="730" y="218"/>
                      <a:pt x="730" y="218"/>
                      <a:pt x="730" y="218"/>
                    </a:cubicBezTo>
                    <a:cubicBezTo>
                      <a:pt x="699" y="202"/>
                      <a:pt x="699" y="202"/>
                      <a:pt x="699" y="202"/>
                    </a:cubicBezTo>
                    <a:cubicBezTo>
                      <a:pt x="699" y="202"/>
                      <a:pt x="695" y="170"/>
                      <a:pt x="695" y="164"/>
                    </a:cubicBezTo>
                    <a:cubicBezTo>
                      <a:pt x="695" y="157"/>
                      <a:pt x="676" y="132"/>
                      <a:pt x="676" y="132"/>
                    </a:cubicBezTo>
                    <a:cubicBezTo>
                      <a:pt x="680" y="105"/>
                      <a:pt x="680" y="105"/>
                      <a:pt x="680" y="105"/>
                    </a:cubicBezTo>
                    <a:cubicBezTo>
                      <a:pt x="659" y="92"/>
                      <a:pt x="659" y="92"/>
                      <a:pt x="659" y="92"/>
                    </a:cubicBezTo>
                    <a:cubicBezTo>
                      <a:pt x="646" y="50"/>
                      <a:pt x="646" y="50"/>
                      <a:pt x="646" y="50"/>
                    </a:cubicBezTo>
                    <a:cubicBezTo>
                      <a:pt x="646" y="50"/>
                      <a:pt x="646" y="50"/>
                      <a:pt x="655" y="50"/>
                    </a:cubicBezTo>
                    <a:cubicBezTo>
                      <a:pt x="663" y="50"/>
                      <a:pt x="676" y="46"/>
                      <a:pt x="676" y="46"/>
                    </a:cubicBezTo>
                    <a:cubicBezTo>
                      <a:pt x="676" y="46"/>
                      <a:pt x="680" y="29"/>
                      <a:pt x="657" y="23"/>
                    </a:cubicBezTo>
                    <a:cubicBezTo>
                      <a:pt x="634" y="17"/>
                      <a:pt x="611" y="19"/>
                      <a:pt x="611" y="19"/>
                    </a:cubicBezTo>
                    <a:cubicBezTo>
                      <a:pt x="602" y="0"/>
                      <a:pt x="602" y="0"/>
                      <a:pt x="602" y="0"/>
                    </a:cubicBezTo>
                    <a:cubicBezTo>
                      <a:pt x="527" y="0"/>
                      <a:pt x="527" y="0"/>
                      <a:pt x="527" y="0"/>
                    </a:cubicBezTo>
                    <a:cubicBezTo>
                      <a:pt x="522" y="17"/>
                      <a:pt x="522" y="17"/>
                      <a:pt x="522" y="17"/>
                    </a:cubicBezTo>
                    <a:cubicBezTo>
                      <a:pt x="522" y="17"/>
                      <a:pt x="512" y="19"/>
                      <a:pt x="501" y="23"/>
                    </a:cubicBezTo>
                    <a:cubicBezTo>
                      <a:pt x="491" y="27"/>
                      <a:pt x="497" y="57"/>
                      <a:pt x="497" y="57"/>
                    </a:cubicBezTo>
                    <a:cubicBezTo>
                      <a:pt x="497" y="57"/>
                      <a:pt x="516" y="63"/>
                      <a:pt x="514" y="69"/>
                    </a:cubicBezTo>
                    <a:cubicBezTo>
                      <a:pt x="512" y="75"/>
                      <a:pt x="506" y="84"/>
                      <a:pt x="506" y="84"/>
                    </a:cubicBezTo>
                    <a:cubicBezTo>
                      <a:pt x="474" y="69"/>
                      <a:pt x="474" y="69"/>
                      <a:pt x="474" y="69"/>
                    </a:cubicBezTo>
                    <a:cubicBezTo>
                      <a:pt x="432" y="88"/>
                      <a:pt x="432" y="88"/>
                      <a:pt x="432" y="88"/>
                    </a:cubicBezTo>
                    <a:cubicBezTo>
                      <a:pt x="367" y="42"/>
                      <a:pt x="367" y="42"/>
                      <a:pt x="367" y="42"/>
                    </a:cubicBezTo>
                    <a:cubicBezTo>
                      <a:pt x="335" y="46"/>
                      <a:pt x="335" y="46"/>
                      <a:pt x="335" y="46"/>
                    </a:cubicBezTo>
                    <a:cubicBezTo>
                      <a:pt x="335" y="46"/>
                      <a:pt x="335" y="90"/>
                      <a:pt x="325" y="103"/>
                    </a:cubicBezTo>
                    <a:cubicBezTo>
                      <a:pt x="314" y="115"/>
                      <a:pt x="245" y="162"/>
                      <a:pt x="239" y="162"/>
                    </a:cubicBezTo>
                    <a:cubicBezTo>
                      <a:pt x="232" y="162"/>
                      <a:pt x="216" y="155"/>
                      <a:pt x="216" y="155"/>
                    </a:cubicBezTo>
                    <a:cubicBezTo>
                      <a:pt x="207" y="195"/>
                      <a:pt x="207" y="195"/>
                      <a:pt x="207" y="195"/>
                    </a:cubicBezTo>
                    <a:cubicBezTo>
                      <a:pt x="157" y="204"/>
                      <a:pt x="157" y="204"/>
                      <a:pt x="157" y="204"/>
                    </a:cubicBezTo>
                    <a:cubicBezTo>
                      <a:pt x="146" y="218"/>
                      <a:pt x="146" y="218"/>
                      <a:pt x="146" y="218"/>
                    </a:cubicBezTo>
                    <a:cubicBezTo>
                      <a:pt x="146" y="218"/>
                      <a:pt x="127" y="210"/>
                      <a:pt x="115" y="210"/>
                    </a:cubicBezTo>
                    <a:cubicBezTo>
                      <a:pt x="102" y="210"/>
                      <a:pt x="90" y="246"/>
                      <a:pt x="90" y="246"/>
                    </a:cubicBezTo>
                    <a:cubicBezTo>
                      <a:pt x="53" y="261"/>
                      <a:pt x="53" y="261"/>
                      <a:pt x="53" y="261"/>
                    </a:cubicBezTo>
                    <a:cubicBezTo>
                      <a:pt x="59" y="276"/>
                      <a:pt x="64" y="290"/>
                      <a:pt x="63" y="296"/>
                    </a:cubicBezTo>
                    <a:cubicBezTo>
                      <a:pt x="61" y="312"/>
                      <a:pt x="50" y="325"/>
                      <a:pt x="63" y="341"/>
                    </a:cubicBezTo>
                    <a:cubicBezTo>
                      <a:pt x="76" y="357"/>
                      <a:pt x="121" y="354"/>
                      <a:pt x="129" y="365"/>
                    </a:cubicBezTo>
                    <a:cubicBezTo>
                      <a:pt x="137" y="375"/>
                      <a:pt x="145" y="409"/>
                      <a:pt x="145" y="409"/>
                    </a:cubicBezTo>
                    <a:cubicBezTo>
                      <a:pt x="145" y="409"/>
                      <a:pt x="195" y="420"/>
                      <a:pt x="208" y="433"/>
                    </a:cubicBezTo>
                    <a:cubicBezTo>
                      <a:pt x="221" y="446"/>
                      <a:pt x="232" y="465"/>
                      <a:pt x="232" y="465"/>
                    </a:cubicBezTo>
                    <a:cubicBezTo>
                      <a:pt x="227" y="528"/>
                      <a:pt x="227" y="528"/>
                      <a:pt x="227" y="528"/>
                    </a:cubicBezTo>
                    <a:cubicBezTo>
                      <a:pt x="187" y="486"/>
                      <a:pt x="187" y="486"/>
                      <a:pt x="187" y="486"/>
                    </a:cubicBezTo>
                    <a:cubicBezTo>
                      <a:pt x="163" y="499"/>
                      <a:pt x="163" y="499"/>
                      <a:pt x="163" y="499"/>
                    </a:cubicBezTo>
                    <a:cubicBezTo>
                      <a:pt x="192" y="525"/>
                      <a:pt x="192" y="525"/>
                      <a:pt x="192" y="525"/>
                    </a:cubicBezTo>
                    <a:cubicBezTo>
                      <a:pt x="174" y="578"/>
                      <a:pt x="174" y="578"/>
                      <a:pt x="174" y="578"/>
                    </a:cubicBezTo>
                    <a:cubicBezTo>
                      <a:pt x="174" y="578"/>
                      <a:pt x="203" y="581"/>
                      <a:pt x="211" y="589"/>
                    </a:cubicBezTo>
                    <a:cubicBezTo>
                      <a:pt x="219" y="596"/>
                      <a:pt x="240" y="623"/>
                      <a:pt x="229" y="636"/>
                    </a:cubicBezTo>
                    <a:cubicBezTo>
                      <a:pt x="219" y="649"/>
                      <a:pt x="176" y="649"/>
                      <a:pt x="176" y="649"/>
                    </a:cubicBezTo>
                    <a:cubicBezTo>
                      <a:pt x="176" y="649"/>
                      <a:pt x="174" y="644"/>
                      <a:pt x="161" y="639"/>
                    </a:cubicBezTo>
                    <a:cubicBezTo>
                      <a:pt x="147" y="633"/>
                      <a:pt x="120" y="629"/>
                      <a:pt x="120" y="629"/>
                    </a:cubicBezTo>
                    <a:cubicBezTo>
                      <a:pt x="97" y="657"/>
                      <a:pt x="97" y="657"/>
                      <a:pt x="97" y="657"/>
                    </a:cubicBezTo>
                    <a:cubicBezTo>
                      <a:pt x="126" y="674"/>
                      <a:pt x="126" y="674"/>
                      <a:pt x="126" y="674"/>
                    </a:cubicBezTo>
                    <a:cubicBezTo>
                      <a:pt x="126" y="689"/>
                      <a:pt x="126" y="689"/>
                      <a:pt x="126" y="689"/>
                    </a:cubicBezTo>
                    <a:cubicBezTo>
                      <a:pt x="100" y="694"/>
                      <a:pt x="100" y="694"/>
                      <a:pt x="100" y="694"/>
                    </a:cubicBezTo>
                    <a:cubicBezTo>
                      <a:pt x="76" y="707"/>
                      <a:pt x="76" y="707"/>
                      <a:pt x="76" y="707"/>
                    </a:cubicBezTo>
                    <a:cubicBezTo>
                      <a:pt x="72" y="740"/>
                      <a:pt x="72" y="740"/>
                      <a:pt x="72" y="740"/>
                    </a:cubicBezTo>
                    <a:cubicBezTo>
                      <a:pt x="100" y="720"/>
                      <a:pt x="100" y="720"/>
                      <a:pt x="100" y="720"/>
                    </a:cubicBezTo>
                    <a:cubicBezTo>
                      <a:pt x="130" y="753"/>
                      <a:pt x="130" y="753"/>
                      <a:pt x="130" y="753"/>
                    </a:cubicBezTo>
                    <a:cubicBezTo>
                      <a:pt x="105" y="777"/>
                      <a:pt x="105" y="777"/>
                      <a:pt x="105" y="777"/>
                    </a:cubicBezTo>
                    <a:cubicBezTo>
                      <a:pt x="121" y="789"/>
                      <a:pt x="121" y="789"/>
                      <a:pt x="121" y="789"/>
                    </a:cubicBezTo>
                    <a:cubicBezTo>
                      <a:pt x="113" y="813"/>
                      <a:pt x="113" y="813"/>
                      <a:pt x="113" y="813"/>
                    </a:cubicBezTo>
                    <a:cubicBezTo>
                      <a:pt x="76" y="813"/>
                      <a:pt x="76" y="813"/>
                      <a:pt x="76" y="813"/>
                    </a:cubicBezTo>
                    <a:cubicBezTo>
                      <a:pt x="58" y="876"/>
                      <a:pt x="58" y="876"/>
                      <a:pt x="58" y="876"/>
                    </a:cubicBezTo>
                    <a:cubicBezTo>
                      <a:pt x="58" y="907"/>
                      <a:pt x="58" y="907"/>
                      <a:pt x="58" y="907"/>
                    </a:cubicBezTo>
                    <a:cubicBezTo>
                      <a:pt x="28" y="923"/>
                      <a:pt x="28" y="923"/>
                      <a:pt x="28" y="923"/>
                    </a:cubicBezTo>
                    <a:cubicBezTo>
                      <a:pt x="37" y="949"/>
                      <a:pt x="37" y="949"/>
                      <a:pt x="37" y="949"/>
                    </a:cubicBezTo>
                    <a:cubicBezTo>
                      <a:pt x="0" y="1013"/>
                      <a:pt x="0" y="1013"/>
                      <a:pt x="0" y="1013"/>
                    </a:cubicBezTo>
                    <a:cubicBezTo>
                      <a:pt x="0" y="1013"/>
                      <a:pt x="50" y="1015"/>
                      <a:pt x="63" y="1005"/>
                    </a:cubicBezTo>
                    <a:cubicBezTo>
                      <a:pt x="76" y="994"/>
                      <a:pt x="63" y="971"/>
                      <a:pt x="63" y="971"/>
                    </a:cubicBezTo>
                    <a:cubicBezTo>
                      <a:pt x="121" y="963"/>
                      <a:pt x="121" y="963"/>
                      <a:pt x="121" y="963"/>
                    </a:cubicBezTo>
                    <a:cubicBezTo>
                      <a:pt x="153" y="1015"/>
                      <a:pt x="153" y="1015"/>
                      <a:pt x="153" y="1015"/>
                    </a:cubicBezTo>
                    <a:cubicBezTo>
                      <a:pt x="121" y="1013"/>
                      <a:pt x="121" y="1013"/>
                      <a:pt x="121" y="1013"/>
                    </a:cubicBezTo>
                    <a:cubicBezTo>
                      <a:pt x="111" y="1026"/>
                      <a:pt x="111" y="1026"/>
                      <a:pt x="111" y="1026"/>
                    </a:cubicBezTo>
                    <a:cubicBezTo>
                      <a:pt x="121" y="1055"/>
                      <a:pt x="121" y="1055"/>
                      <a:pt x="121" y="1055"/>
                    </a:cubicBezTo>
                    <a:cubicBezTo>
                      <a:pt x="125" y="1098"/>
                      <a:pt x="125" y="1098"/>
                      <a:pt x="125" y="1098"/>
                    </a:cubicBezTo>
                    <a:cubicBezTo>
                      <a:pt x="156" y="1072"/>
                      <a:pt x="156" y="1072"/>
                      <a:pt x="156" y="1072"/>
                    </a:cubicBezTo>
                    <a:cubicBezTo>
                      <a:pt x="172" y="1091"/>
                      <a:pt x="172" y="1091"/>
                      <a:pt x="172" y="1091"/>
                    </a:cubicBezTo>
                    <a:cubicBezTo>
                      <a:pt x="172" y="1091"/>
                      <a:pt x="199" y="1082"/>
                      <a:pt x="215" y="1090"/>
                    </a:cubicBezTo>
                    <a:cubicBezTo>
                      <a:pt x="231" y="1097"/>
                      <a:pt x="240" y="1122"/>
                      <a:pt x="247" y="1133"/>
                    </a:cubicBezTo>
                    <a:cubicBezTo>
                      <a:pt x="254" y="1143"/>
                      <a:pt x="263" y="1141"/>
                      <a:pt x="270" y="1141"/>
                    </a:cubicBezTo>
                    <a:cubicBezTo>
                      <a:pt x="277" y="1141"/>
                      <a:pt x="295" y="1152"/>
                      <a:pt x="295" y="1152"/>
                    </a:cubicBezTo>
                    <a:cubicBezTo>
                      <a:pt x="295" y="1152"/>
                      <a:pt x="297" y="1161"/>
                      <a:pt x="301" y="1172"/>
                    </a:cubicBezTo>
                    <a:cubicBezTo>
                      <a:pt x="304" y="1183"/>
                      <a:pt x="317" y="1202"/>
                      <a:pt x="317" y="1202"/>
                    </a:cubicBezTo>
                    <a:cubicBezTo>
                      <a:pt x="340" y="1208"/>
                      <a:pt x="340" y="1208"/>
                      <a:pt x="340" y="1208"/>
                    </a:cubicBezTo>
                    <a:cubicBezTo>
                      <a:pt x="326" y="1233"/>
                      <a:pt x="326" y="1233"/>
                      <a:pt x="326" y="1233"/>
                    </a:cubicBezTo>
                    <a:cubicBezTo>
                      <a:pt x="360" y="1242"/>
                      <a:pt x="360" y="1242"/>
                      <a:pt x="360" y="1242"/>
                    </a:cubicBezTo>
                    <a:cubicBezTo>
                      <a:pt x="369" y="1233"/>
                      <a:pt x="369" y="1233"/>
                      <a:pt x="369" y="1233"/>
                    </a:cubicBezTo>
                    <a:cubicBezTo>
                      <a:pt x="374" y="1258"/>
                      <a:pt x="374" y="1258"/>
                      <a:pt x="374" y="1258"/>
                    </a:cubicBezTo>
                    <a:cubicBezTo>
                      <a:pt x="410" y="1285"/>
                      <a:pt x="410" y="1285"/>
                      <a:pt x="410" y="1285"/>
                    </a:cubicBezTo>
                    <a:cubicBezTo>
                      <a:pt x="430" y="1267"/>
                      <a:pt x="430" y="1267"/>
                      <a:pt x="430" y="1267"/>
                    </a:cubicBezTo>
                    <a:cubicBezTo>
                      <a:pt x="430" y="1267"/>
                      <a:pt x="435" y="1292"/>
                      <a:pt x="442" y="1294"/>
                    </a:cubicBezTo>
                    <a:cubicBezTo>
                      <a:pt x="449" y="1296"/>
                      <a:pt x="462" y="1303"/>
                      <a:pt x="462" y="1303"/>
                    </a:cubicBezTo>
                    <a:cubicBezTo>
                      <a:pt x="462" y="1303"/>
                      <a:pt x="448" y="1337"/>
                      <a:pt x="451" y="1355"/>
                    </a:cubicBezTo>
                    <a:cubicBezTo>
                      <a:pt x="455" y="1373"/>
                      <a:pt x="466" y="1392"/>
                      <a:pt x="466" y="1392"/>
                    </a:cubicBezTo>
                    <a:cubicBezTo>
                      <a:pt x="466" y="1392"/>
                      <a:pt x="455" y="1416"/>
                      <a:pt x="469" y="1419"/>
                    </a:cubicBezTo>
                    <a:cubicBezTo>
                      <a:pt x="483" y="1423"/>
                      <a:pt x="510" y="1408"/>
                      <a:pt x="510" y="1408"/>
                    </a:cubicBezTo>
                    <a:cubicBezTo>
                      <a:pt x="539" y="1442"/>
                      <a:pt x="539" y="1442"/>
                      <a:pt x="539" y="1442"/>
                    </a:cubicBezTo>
                    <a:cubicBezTo>
                      <a:pt x="546" y="1394"/>
                      <a:pt x="546" y="1394"/>
                      <a:pt x="546" y="1394"/>
                    </a:cubicBezTo>
                    <a:cubicBezTo>
                      <a:pt x="546" y="1394"/>
                      <a:pt x="571" y="1399"/>
                      <a:pt x="578" y="1398"/>
                    </a:cubicBezTo>
                    <a:cubicBezTo>
                      <a:pt x="586" y="1396"/>
                      <a:pt x="596" y="1391"/>
                      <a:pt x="603" y="1391"/>
                    </a:cubicBezTo>
                    <a:cubicBezTo>
                      <a:pt x="611" y="1391"/>
                      <a:pt x="621" y="1401"/>
                      <a:pt x="629" y="1391"/>
                    </a:cubicBezTo>
                    <a:cubicBezTo>
                      <a:pt x="636" y="1380"/>
                      <a:pt x="611" y="1369"/>
                      <a:pt x="602" y="1362"/>
                    </a:cubicBezTo>
                    <a:cubicBezTo>
                      <a:pt x="593" y="1355"/>
                      <a:pt x="580" y="1358"/>
                      <a:pt x="571" y="1356"/>
                    </a:cubicBezTo>
                    <a:cubicBezTo>
                      <a:pt x="562" y="1355"/>
                      <a:pt x="557" y="1339"/>
                      <a:pt x="557" y="1339"/>
                    </a:cubicBezTo>
                    <a:cubicBezTo>
                      <a:pt x="537" y="1326"/>
                      <a:pt x="537" y="1326"/>
                      <a:pt x="537" y="1326"/>
                    </a:cubicBezTo>
                    <a:cubicBezTo>
                      <a:pt x="537" y="1326"/>
                      <a:pt x="555" y="1315"/>
                      <a:pt x="557" y="1308"/>
                    </a:cubicBezTo>
                    <a:cubicBezTo>
                      <a:pt x="559" y="1301"/>
                      <a:pt x="541" y="1299"/>
                      <a:pt x="541" y="1288"/>
                    </a:cubicBezTo>
                    <a:cubicBezTo>
                      <a:pt x="541" y="1278"/>
                      <a:pt x="577" y="1267"/>
                      <a:pt x="605" y="1260"/>
                    </a:cubicBezTo>
                    <a:cubicBezTo>
                      <a:pt x="634" y="1253"/>
                      <a:pt x="679" y="1258"/>
                      <a:pt x="689" y="1258"/>
                    </a:cubicBezTo>
                    <a:cubicBezTo>
                      <a:pt x="700" y="1258"/>
                      <a:pt x="700" y="1269"/>
                      <a:pt x="709" y="1276"/>
                    </a:cubicBezTo>
                    <a:cubicBezTo>
                      <a:pt x="718" y="1283"/>
                      <a:pt x="745" y="1276"/>
                      <a:pt x="745" y="1276"/>
                    </a:cubicBezTo>
                    <a:cubicBezTo>
                      <a:pt x="756" y="1296"/>
                      <a:pt x="756" y="1296"/>
                      <a:pt x="756" y="1296"/>
                    </a:cubicBezTo>
                    <a:cubicBezTo>
                      <a:pt x="792" y="1274"/>
                      <a:pt x="792" y="1274"/>
                      <a:pt x="792" y="1274"/>
                    </a:cubicBezTo>
                    <a:cubicBezTo>
                      <a:pt x="817" y="1299"/>
                      <a:pt x="817" y="1299"/>
                      <a:pt x="817" y="1299"/>
                    </a:cubicBezTo>
                    <a:cubicBezTo>
                      <a:pt x="811" y="1355"/>
                      <a:pt x="811" y="1355"/>
                      <a:pt x="811" y="1355"/>
                    </a:cubicBezTo>
                    <a:cubicBezTo>
                      <a:pt x="885" y="1367"/>
                      <a:pt x="885" y="1367"/>
                      <a:pt x="885" y="1367"/>
                    </a:cubicBezTo>
                    <a:cubicBezTo>
                      <a:pt x="885" y="1367"/>
                      <a:pt x="892" y="1335"/>
                      <a:pt x="895" y="1322"/>
                    </a:cubicBezTo>
                    <a:cubicBezTo>
                      <a:pt x="899" y="1310"/>
                      <a:pt x="897" y="1258"/>
                      <a:pt x="897" y="1258"/>
                    </a:cubicBezTo>
                    <a:cubicBezTo>
                      <a:pt x="874" y="1168"/>
                      <a:pt x="874" y="1168"/>
                      <a:pt x="874" y="1168"/>
                    </a:cubicBezTo>
                    <a:cubicBezTo>
                      <a:pt x="903" y="1165"/>
                      <a:pt x="903" y="1165"/>
                      <a:pt x="903" y="1165"/>
                    </a:cubicBezTo>
                    <a:cubicBezTo>
                      <a:pt x="949" y="1124"/>
                      <a:pt x="949" y="1124"/>
                      <a:pt x="949" y="1124"/>
                    </a:cubicBezTo>
                    <a:cubicBezTo>
                      <a:pt x="1001" y="1131"/>
                      <a:pt x="1001" y="1131"/>
                      <a:pt x="1001" y="1131"/>
                    </a:cubicBezTo>
                    <a:cubicBezTo>
                      <a:pt x="992" y="1152"/>
                      <a:pt x="992" y="1152"/>
                      <a:pt x="992" y="1152"/>
                    </a:cubicBezTo>
                    <a:cubicBezTo>
                      <a:pt x="1001" y="1217"/>
                      <a:pt x="1001" y="1217"/>
                      <a:pt x="1001" y="1217"/>
                    </a:cubicBezTo>
                    <a:cubicBezTo>
                      <a:pt x="1026" y="1215"/>
                      <a:pt x="1026" y="1215"/>
                      <a:pt x="1026" y="1215"/>
                    </a:cubicBezTo>
                    <a:cubicBezTo>
                      <a:pt x="1026" y="1247"/>
                      <a:pt x="1026" y="1247"/>
                      <a:pt x="1026" y="1247"/>
                    </a:cubicBezTo>
                    <a:cubicBezTo>
                      <a:pt x="1051" y="1249"/>
                      <a:pt x="1051" y="1249"/>
                      <a:pt x="1051" y="1249"/>
                    </a:cubicBezTo>
                    <a:cubicBezTo>
                      <a:pt x="1051" y="1249"/>
                      <a:pt x="1057" y="1258"/>
                      <a:pt x="1069" y="1256"/>
                    </a:cubicBezTo>
                    <a:cubicBezTo>
                      <a:pt x="1082" y="1254"/>
                      <a:pt x="1105" y="1238"/>
                      <a:pt x="1105" y="1238"/>
                    </a:cubicBezTo>
                    <a:cubicBezTo>
                      <a:pt x="1105" y="1238"/>
                      <a:pt x="1119" y="1244"/>
                      <a:pt x="1134" y="1244"/>
                    </a:cubicBezTo>
                    <a:cubicBezTo>
                      <a:pt x="1148" y="1244"/>
                      <a:pt x="1166" y="1242"/>
                      <a:pt x="1186" y="1236"/>
                    </a:cubicBezTo>
                    <a:cubicBezTo>
                      <a:pt x="1205" y="1231"/>
                      <a:pt x="1222" y="1222"/>
                      <a:pt x="1236" y="1222"/>
                    </a:cubicBezTo>
                    <a:cubicBezTo>
                      <a:pt x="1250" y="1222"/>
                      <a:pt x="1254" y="1244"/>
                      <a:pt x="1254" y="1244"/>
                    </a:cubicBezTo>
                    <a:cubicBezTo>
                      <a:pt x="1254" y="1244"/>
                      <a:pt x="1273" y="1240"/>
                      <a:pt x="1281" y="1236"/>
                    </a:cubicBezTo>
                    <a:cubicBezTo>
                      <a:pt x="1285" y="1234"/>
                      <a:pt x="1296" y="1223"/>
                      <a:pt x="1304" y="1215"/>
                    </a:cubicBezTo>
                    <a:cubicBezTo>
                      <a:pt x="1304" y="1189"/>
                      <a:pt x="1304" y="1189"/>
                      <a:pt x="1304" y="1189"/>
                    </a:cubicBezTo>
                    <a:cubicBezTo>
                      <a:pt x="1333" y="1168"/>
                      <a:pt x="1333" y="1168"/>
                      <a:pt x="1333" y="1168"/>
                    </a:cubicBezTo>
                    <a:cubicBezTo>
                      <a:pt x="1340" y="1139"/>
                      <a:pt x="1340" y="1139"/>
                      <a:pt x="1340" y="1139"/>
                    </a:cubicBezTo>
                    <a:cubicBezTo>
                      <a:pt x="1317" y="1113"/>
                      <a:pt x="1317" y="1113"/>
                      <a:pt x="1317" y="1113"/>
                    </a:cubicBezTo>
                    <a:cubicBezTo>
                      <a:pt x="1296" y="1113"/>
                      <a:pt x="1296" y="1113"/>
                      <a:pt x="1296" y="1113"/>
                    </a:cubicBezTo>
                    <a:cubicBezTo>
                      <a:pt x="1293" y="1090"/>
                      <a:pt x="1293" y="1090"/>
                      <a:pt x="1293" y="1090"/>
                    </a:cubicBezTo>
                    <a:cubicBezTo>
                      <a:pt x="1293" y="1090"/>
                      <a:pt x="1304" y="1084"/>
                      <a:pt x="1312" y="1078"/>
                    </a:cubicBezTo>
                    <a:cubicBezTo>
                      <a:pt x="1321" y="1071"/>
                      <a:pt x="1323" y="1046"/>
                      <a:pt x="1323" y="1046"/>
                    </a:cubicBezTo>
                    <a:cubicBezTo>
                      <a:pt x="1323" y="1046"/>
                      <a:pt x="1333" y="1044"/>
                      <a:pt x="1340" y="1038"/>
                    </a:cubicBezTo>
                    <a:cubicBezTo>
                      <a:pt x="1346" y="1031"/>
                      <a:pt x="1354" y="996"/>
                      <a:pt x="1363" y="996"/>
                    </a:cubicBezTo>
                    <a:cubicBezTo>
                      <a:pt x="1371" y="996"/>
                      <a:pt x="1371" y="1019"/>
                      <a:pt x="1371" y="1019"/>
                    </a:cubicBezTo>
                    <a:cubicBezTo>
                      <a:pt x="1396" y="1036"/>
                      <a:pt x="1396" y="1036"/>
                      <a:pt x="1396" y="1036"/>
                    </a:cubicBezTo>
                    <a:cubicBezTo>
                      <a:pt x="1380" y="1073"/>
                      <a:pt x="1380" y="1073"/>
                      <a:pt x="1380" y="1073"/>
                    </a:cubicBezTo>
                    <a:cubicBezTo>
                      <a:pt x="1415" y="1073"/>
                      <a:pt x="1415" y="1073"/>
                      <a:pt x="1415" y="1073"/>
                    </a:cubicBezTo>
                    <a:cubicBezTo>
                      <a:pt x="1426" y="1050"/>
                      <a:pt x="1426" y="1050"/>
                      <a:pt x="1426" y="1050"/>
                    </a:cubicBezTo>
                    <a:cubicBezTo>
                      <a:pt x="1443" y="1067"/>
                      <a:pt x="1443" y="1067"/>
                      <a:pt x="1443" y="1067"/>
                    </a:cubicBezTo>
                    <a:cubicBezTo>
                      <a:pt x="1472" y="1059"/>
                      <a:pt x="1472" y="1059"/>
                      <a:pt x="1472" y="1059"/>
                    </a:cubicBezTo>
                    <a:cubicBezTo>
                      <a:pt x="1459" y="1034"/>
                      <a:pt x="1459" y="1034"/>
                      <a:pt x="1459" y="1034"/>
                    </a:cubicBezTo>
                    <a:cubicBezTo>
                      <a:pt x="1459" y="1004"/>
                      <a:pt x="1459" y="1004"/>
                      <a:pt x="1459" y="1004"/>
                    </a:cubicBezTo>
                    <a:cubicBezTo>
                      <a:pt x="1485" y="1013"/>
                      <a:pt x="1485" y="1013"/>
                      <a:pt x="1485" y="1013"/>
                    </a:cubicBezTo>
                    <a:cubicBezTo>
                      <a:pt x="1493" y="998"/>
                      <a:pt x="1493" y="998"/>
                      <a:pt x="1493" y="998"/>
                    </a:cubicBezTo>
                    <a:cubicBezTo>
                      <a:pt x="1493" y="998"/>
                      <a:pt x="1508" y="1006"/>
                      <a:pt x="1516" y="1006"/>
                    </a:cubicBezTo>
                    <a:cubicBezTo>
                      <a:pt x="1525" y="1006"/>
                      <a:pt x="1548" y="1002"/>
                      <a:pt x="1548" y="1002"/>
                    </a:cubicBezTo>
                    <a:cubicBezTo>
                      <a:pt x="1546" y="983"/>
                      <a:pt x="1546" y="983"/>
                      <a:pt x="1546" y="983"/>
                    </a:cubicBezTo>
                    <a:cubicBezTo>
                      <a:pt x="1546" y="983"/>
                      <a:pt x="1567" y="966"/>
                      <a:pt x="1567" y="958"/>
                    </a:cubicBezTo>
                    <a:cubicBezTo>
                      <a:pt x="1567" y="950"/>
                      <a:pt x="1529" y="935"/>
                      <a:pt x="1529" y="935"/>
                    </a:cubicBezTo>
                    <a:cubicBezTo>
                      <a:pt x="1531" y="899"/>
                      <a:pt x="1531" y="899"/>
                      <a:pt x="1531" y="899"/>
                    </a:cubicBezTo>
                    <a:cubicBezTo>
                      <a:pt x="1512" y="895"/>
                      <a:pt x="1512" y="895"/>
                      <a:pt x="1512" y="895"/>
                    </a:cubicBezTo>
                    <a:cubicBezTo>
                      <a:pt x="1514" y="874"/>
                      <a:pt x="1514" y="874"/>
                      <a:pt x="1514" y="874"/>
                    </a:cubicBezTo>
                    <a:cubicBezTo>
                      <a:pt x="1546" y="865"/>
                      <a:pt x="1546" y="865"/>
                      <a:pt x="1546" y="865"/>
                    </a:cubicBezTo>
                    <a:cubicBezTo>
                      <a:pt x="1554" y="853"/>
                      <a:pt x="1554" y="853"/>
                      <a:pt x="1554" y="853"/>
                    </a:cubicBezTo>
                    <a:cubicBezTo>
                      <a:pt x="1554" y="853"/>
                      <a:pt x="1512" y="842"/>
                      <a:pt x="1510" y="828"/>
                    </a:cubicBezTo>
                    <a:cubicBezTo>
                      <a:pt x="1508" y="813"/>
                      <a:pt x="1571" y="811"/>
                      <a:pt x="1571" y="811"/>
                    </a:cubicBezTo>
                    <a:cubicBezTo>
                      <a:pt x="1586" y="781"/>
                      <a:pt x="1586" y="781"/>
                      <a:pt x="1586" y="781"/>
                    </a:cubicBezTo>
                    <a:cubicBezTo>
                      <a:pt x="1634" y="773"/>
                      <a:pt x="1634" y="773"/>
                      <a:pt x="1634" y="773"/>
                    </a:cubicBezTo>
                    <a:cubicBezTo>
                      <a:pt x="1651" y="748"/>
                      <a:pt x="1651" y="748"/>
                      <a:pt x="1651" y="748"/>
                    </a:cubicBezTo>
                    <a:cubicBezTo>
                      <a:pt x="1682" y="742"/>
                      <a:pt x="1682" y="742"/>
                      <a:pt x="1682" y="742"/>
                    </a:cubicBezTo>
                    <a:cubicBezTo>
                      <a:pt x="1686" y="729"/>
                      <a:pt x="1686" y="729"/>
                      <a:pt x="1686" y="729"/>
                    </a:cubicBezTo>
                    <a:cubicBezTo>
                      <a:pt x="1686" y="729"/>
                      <a:pt x="1698" y="727"/>
                      <a:pt x="1712" y="727"/>
                    </a:cubicBezTo>
                    <a:cubicBezTo>
                      <a:pt x="1725" y="727"/>
                      <a:pt x="1775" y="708"/>
                      <a:pt x="1775" y="708"/>
                    </a:cubicBezTo>
                    <a:lnTo>
                      <a:pt x="1749" y="651"/>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6" name="Freeform 259"/>
              <p:cNvSpPr>
                <a:spLocks/>
              </p:cNvSpPr>
              <p:nvPr/>
            </p:nvSpPr>
            <p:spPr bwMode="gray">
              <a:xfrm>
                <a:off x="7940" y="1166"/>
                <a:ext cx="250" cy="188"/>
              </a:xfrm>
              <a:custGeom>
                <a:avLst/>
                <a:gdLst>
                  <a:gd name="T0" fmla="*/ 0 w 310"/>
                  <a:gd name="T1" fmla="*/ 0 h 232"/>
                  <a:gd name="T2" fmla="*/ 32 w 310"/>
                  <a:gd name="T3" fmla="*/ 46 h 232"/>
                  <a:gd name="T4" fmla="*/ 83 w 310"/>
                  <a:gd name="T5" fmla="*/ 59 h 232"/>
                  <a:gd name="T6" fmla="*/ 109 w 310"/>
                  <a:gd name="T7" fmla="*/ 135 h 232"/>
                  <a:gd name="T8" fmla="*/ 125 w 310"/>
                  <a:gd name="T9" fmla="*/ 145 h 232"/>
                  <a:gd name="T10" fmla="*/ 130 w 310"/>
                  <a:gd name="T11" fmla="*/ 191 h 232"/>
                  <a:gd name="T12" fmla="*/ 166 w 310"/>
                  <a:gd name="T13" fmla="*/ 188 h 232"/>
                  <a:gd name="T14" fmla="*/ 199 w 310"/>
                  <a:gd name="T15" fmla="*/ 213 h 232"/>
                  <a:gd name="T16" fmla="*/ 222 w 310"/>
                  <a:gd name="T17" fmla="*/ 215 h 232"/>
                  <a:gd name="T18" fmla="*/ 261 w 310"/>
                  <a:gd name="T19" fmla="*/ 227 h 232"/>
                  <a:gd name="T20" fmla="*/ 290 w 310"/>
                  <a:gd name="T21" fmla="*/ 200 h 232"/>
                  <a:gd name="T22" fmla="*/ 299 w 310"/>
                  <a:gd name="T23" fmla="*/ 195 h 232"/>
                  <a:gd name="T24" fmla="*/ 305 w 310"/>
                  <a:gd name="T25" fmla="*/ 164 h 232"/>
                  <a:gd name="T26" fmla="*/ 310 w 310"/>
                  <a:gd name="T27" fmla="*/ 140 h 232"/>
                  <a:gd name="T28" fmla="*/ 284 w 310"/>
                  <a:gd name="T29" fmla="*/ 124 h 232"/>
                  <a:gd name="T30" fmla="*/ 292 w 310"/>
                  <a:gd name="T31" fmla="*/ 87 h 232"/>
                  <a:gd name="T32" fmla="*/ 237 w 310"/>
                  <a:gd name="T33" fmla="*/ 110 h 232"/>
                  <a:gd name="T34" fmla="*/ 205 w 310"/>
                  <a:gd name="T35" fmla="*/ 74 h 232"/>
                  <a:gd name="T36" fmla="*/ 163 w 310"/>
                  <a:gd name="T37" fmla="*/ 73 h 232"/>
                  <a:gd name="T38" fmla="*/ 141 w 310"/>
                  <a:gd name="T39" fmla="*/ 48 h 232"/>
                  <a:gd name="T40" fmla="*/ 114 w 310"/>
                  <a:gd name="T41" fmla="*/ 39 h 232"/>
                  <a:gd name="T42" fmla="*/ 78 w 310"/>
                  <a:gd name="T43" fmla="*/ 42 h 232"/>
                  <a:gd name="T44" fmla="*/ 76 w 310"/>
                  <a:gd name="T45" fmla="*/ 9 h 232"/>
                  <a:gd name="T46" fmla="*/ 54 w 310"/>
                  <a:gd name="T47" fmla="*/ 19 h 232"/>
                  <a:gd name="T48" fmla="*/ 33 w 310"/>
                  <a:gd name="T49" fmla="*/ 2 h 232"/>
                  <a:gd name="T50" fmla="*/ 0 w 310"/>
                  <a:gd name="T5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232">
                    <a:moveTo>
                      <a:pt x="0" y="0"/>
                    </a:moveTo>
                    <a:cubicBezTo>
                      <a:pt x="0" y="0"/>
                      <a:pt x="12" y="42"/>
                      <a:pt x="32" y="46"/>
                    </a:cubicBezTo>
                    <a:cubicBezTo>
                      <a:pt x="52" y="49"/>
                      <a:pt x="79" y="55"/>
                      <a:pt x="83" y="59"/>
                    </a:cubicBezTo>
                    <a:cubicBezTo>
                      <a:pt x="86" y="64"/>
                      <a:pt x="109" y="135"/>
                      <a:pt x="109" y="135"/>
                    </a:cubicBezTo>
                    <a:cubicBezTo>
                      <a:pt x="125" y="145"/>
                      <a:pt x="125" y="145"/>
                      <a:pt x="125" y="145"/>
                    </a:cubicBezTo>
                    <a:cubicBezTo>
                      <a:pt x="130" y="191"/>
                      <a:pt x="130" y="191"/>
                      <a:pt x="130" y="191"/>
                    </a:cubicBezTo>
                    <a:cubicBezTo>
                      <a:pt x="166" y="188"/>
                      <a:pt x="166" y="188"/>
                      <a:pt x="166" y="188"/>
                    </a:cubicBezTo>
                    <a:cubicBezTo>
                      <a:pt x="166" y="188"/>
                      <a:pt x="186" y="210"/>
                      <a:pt x="199" y="213"/>
                    </a:cubicBezTo>
                    <a:cubicBezTo>
                      <a:pt x="211" y="215"/>
                      <a:pt x="217" y="213"/>
                      <a:pt x="222" y="215"/>
                    </a:cubicBezTo>
                    <a:cubicBezTo>
                      <a:pt x="228" y="217"/>
                      <a:pt x="251" y="232"/>
                      <a:pt x="261" y="227"/>
                    </a:cubicBezTo>
                    <a:cubicBezTo>
                      <a:pt x="271" y="223"/>
                      <a:pt x="290" y="200"/>
                      <a:pt x="290" y="200"/>
                    </a:cubicBezTo>
                    <a:cubicBezTo>
                      <a:pt x="299" y="195"/>
                      <a:pt x="299" y="195"/>
                      <a:pt x="299" y="195"/>
                    </a:cubicBezTo>
                    <a:cubicBezTo>
                      <a:pt x="299" y="195"/>
                      <a:pt x="305" y="172"/>
                      <a:pt x="305" y="164"/>
                    </a:cubicBezTo>
                    <a:cubicBezTo>
                      <a:pt x="305" y="156"/>
                      <a:pt x="310" y="140"/>
                      <a:pt x="310" y="140"/>
                    </a:cubicBezTo>
                    <a:cubicBezTo>
                      <a:pt x="284" y="124"/>
                      <a:pt x="284" y="124"/>
                      <a:pt x="284" y="124"/>
                    </a:cubicBezTo>
                    <a:cubicBezTo>
                      <a:pt x="284" y="124"/>
                      <a:pt x="298" y="95"/>
                      <a:pt x="292" y="87"/>
                    </a:cubicBezTo>
                    <a:cubicBezTo>
                      <a:pt x="287" y="80"/>
                      <a:pt x="237" y="110"/>
                      <a:pt x="237" y="110"/>
                    </a:cubicBezTo>
                    <a:cubicBezTo>
                      <a:pt x="205" y="74"/>
                      <a:pt x="205" y="74"/>
                      <a:pt x="205" y="74"/>
                    </a:cubicBezTo>
                    <a:cubicBezTo>
                      <a:pt x="205" y="74"/>
                      <a:pt x="172" y="77"/>
                      <a:pt x="163" y="73"/>
                    </a:cubicBezTo>
                    <a:cubicBezTo>
                      <a:pt x="154" y="68"/>
                      <a:pt x="147" y="50"/>
                      <a:pt x="141" y="48"/>
                    </a:cubicBezTo>
                    <a:cubicBezTo>
                      <a:pt x="136" y="46"/>
                      <a:pt x="122" y="39"/>
                      <a:pt x="114" y="39"/>
                    </a:cubicBezTo>
                    <a:cubicBezTo>
                      <a:pt x="106" y="39"/>
                      <a:pt x="78" y="42"/>
                      <a:pt x="78" y="42"/>
                    </a:cubicBezTo>
                    <a:cubicBezTo>
                      <a:pt x="76" y="9"/>
                      <a:pt x="76" y="9"/>
                      <a:pt x="76" y="9"/>
                    </a:cubicBezTo>
                    <a:cubicBezTo>
                      <a:pt x="76" y="9"/>
                      <a:pt x="60" y="13"/>
                      <a:pt x="54" y="19"/>
                    </a:cubicBezTo>
                    <a:cubicBezTo>
                      <a:pt x="49" y="24"/>
                      <a:pt x="39" y="3"/>
                      <a:pt x="33" y="2"/>
                    </a:cubicBezTo>
                    <a:cubicBezTo>
                      <a:pt x="27" y="1"/>
                      <a:pt x="0" y="0"/>
                      <a:pt x="0" y="0"/>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7" name="Freeform 260"/>
              <p:cNvSpPr>
                <a:spLocks/>
              </p:cNvSpPr>
              <p:nvPr/>
            </p:nvSpPr>
            <p:spPr bwMode="gray">
              <a:xfrm>
                <a:off x="8959" y="1335"/>
                <a:ext cx="1317" cy="1698"/>
              </a:xfrm>
              <a:custGeom>
                <a:avLst/>
                <a:gdLst>
                  <a:gd name="T0" fmla="*/ 1602 w 1622"/>
                  <a:gd name="T1" fmla="*/ 1142 h 2094"/>
                  <a:gd name="T2" fmla="*/ 1494 w 1622"/>
                  <a:gd name="T3" fmla="*/ 1122 h 2094"/>
                  <a:gd name="T4" fmla="*/ 1399 w 1622"/>
                  <a:gd name="T5" fmla="*/ 1064 h 2094"/>
                  <a:gd name="T6" fmla="*/ 1302 w 1622"/>
                  <a:gd name="T7" fmla="*/ 1022 h 2094"/>
                  <a:gd name="T8" fmla="*/ 1171 w 1622"/>
                  <a:gd name="T9" fmla="*/ 997 h 2094"/>
                  <a:gd name="T10" fmla="*/ 1018 w 1622"/>
                  <a:gd name="T11" fmla="*/ 863 h 2094"/>
                  <a:gd name="T12" fmla="*/ 1057 w 1622"/>
                  <a:gd name="T13" fmla="*/ 646 h 2094"/>
                  <a:gd name="T14" fmla="*/ 1073 w 1622"/>
                  <a:gd name="T15" fmla="*/ 538 h 2094"/>
                  <a:gd name="T16" fmla="*/ 976 w 1622"/>
                  <a:gd name="T17" fmla="*/ 540 h 2094"/>
                  <a:gd name="T18" fmla="*/ 969 w 1622"/>
                  <a:gd name="T19" fmla="*/ 407 h 2094"/>
                  <a:gd name="T20" fmla="*/ 999 w 1622"/>
                  <a:gd name="T21" fmla="*/ 256 h 2094"/>
                  <a:gd name="T22" fmla="*/ 983 w 1622"/>
                  <a:gd name="T23" fmla="*/ 160 h 2094"/>
                  <a:gd name="T24" fmla="*/ 891 w 1622"/>
                  <a:gd name="T25" fmla="*/ 153 h 2094"/>
                  <a:gd name="T26" fmla="*/ 760 w 1622"/>
                  <a:gd name="T27" fmla="*/ 123 h 2094"/>
                  <a:gd name="T28" fmla="*/ 710 w 1622"/>
                  <a:gd name="T29" fmla="*/ 56 h 2094"/>
                  <a:gd name="T30" fmla="*/ 644 w 1622"/>
                  <a:gd name="T31" fmla="*/ 0 h 2094"/>
                  <a:gd name="T32" fmla="*/ 557 w 1622"/>
                  <a:gd name="T33" fmla="*/ 93 h 2094"/>
                  <a:gd name="T34" fmla="*/ 416 w 1622"/>
                  <a:gd name="T35" fmla="*/ 168 h 2094"/>
                  <a:gd name="T36" fmla="*/ 263 w 1622"/>
                  <a:gd name="T37" fmla="*/ 136 h 2094"/>
                  <a:gd name="T38" fmla="*/ 156 w 1622"/>
                  <a:gd name="T39" fmla="*/ 193 h 2094"/>
                  <a:gd name="T40" fmla="*/ 137 w 1622"/>
                  <a:gd name="T41" fmla="*/ 332 h 2094"/>
                  <a:gd name="T42" fmla="*/ 248 w 1622"/>
                  <a:gd name="T43" fmla="*/ 427 h 2094"/>
                  <a:gd name="T44" fmla="*/ 223 w 1622"/>
                  <a:gd name="T45" fmla="*/ 557 h 2094"/>
                  <a:gd name="T46" fmla="*/ 265 w 1622"/>
                  <a:gd name="T47" fmla="*/ 698 h 2094"/>
                  <a:gd name="T48" fmla="*/ 312 w 1622"/>
                  <a:gd name="T49" fmla="*/ 810 h 2094"/>
                  <a:gd name="T50" fmla="*/ 273 w 1622"/>
                  <a:gd name="T51" fmla="*/ 921 h 2094"/>
                  <a:gd name="T52" fmla="*/ 195 w 1622"/>
                  <a:gd name="T53" fmla="*/ 991 h 2094"/>
                  <a:gd name="T54" fmla="*/ 37 w 1622"/>
                  <a:gd name="T55" fmla="*/ 1030 h 2094"/>
                  <a:gd name="T56" fmla="*/ 21 w 1622"/>
                  <a:gd name="T57" fmla="*/ 1111 h 2094"/>
                  <a:gd name="T58" fmla="*/ 37 w 1622"/>
                  <a:gd name="T59" fmla="*/ 1294 h 2094"/>
                  <a:gd name="T60" fmla="*/ 78 w 1622"/>
                  <a:gd name="T61" fmla="*/ 1407 h 2094"/>
                  <a:gd name="T62" fmla="*/ 224 w 1622"/>
                  <a:gd name="T63" fmla="*/ 1453 h 2094"/>
                  <a:gd name="T64" fmla="*/ 228 w 1622"/>
                  <a:gd name="T65" fmla="*/ 1512 h 2094"/>
                  <a:gd name="T66" fmla="*/ 278 w 1622"/>
                  <a:gd name="T67" fmla="*/ 1625 h 2094"/>
                  <a:gd name="T68" fmla="*/ 455 w 1622"/>
                  <a:gd name="T69" fmla="*/ 1636 h 2094"/>
                  <a:gd name="T70" fmla="*/ 547 w 1622"/>
                  <a:gd name="T71" fmla="*/ 1739 h 2094"/>
                  <a:gd name="T72" fmla="*/ 530 w 1622"/>
                  <a:gd name="T73" fmla="*/ 1850 h 2094"/>
                  <a:gd name="T74" fmla="*/ 552 w 1622"/>
                  <a:gd name="T75" fmla="*/ 1909 h 2094"/>
                  <a:gd name="T76" fmla="*/ 665 w 1622"/>
                  <a:gd name="T77" fmla="*/ 1945 h 2094"/>
                  <a:gd name="T78" fmla="*/ 743 w 1622"/>
                  <a:gd name="T79" fmla="*/ 1999 h 2094"/>
                  <a:gd name="T80" fmla="*/ 965 w 1622"/>
                  <a:gd name="T81" fmla="*/ 2071 h 2094"/>
                  <a:gd name="T82" fmla="*/ 1056 w 1622"/>
                  <a:gd name="T83" fmla="*/ 2094 h 2094"/>
                  <a:gd name="T84" fmla="*/ 1081 w 1622"/>
                  <a:gd name="T85" fmla="*/ 1951 h 2094"/>
                  <a:gd name="T86" fmla="*/ 1023 w 1622"/>
                  <a:gd name="T87" fmla="*/ 1799 h 2094"/>
                  <a:gd name="T88" fmla="*/ 1006 w 1622"/>
                  <a:gd name="T89" fmla="*/ 1676 h 2094"/>
                  <a:gd name="T90" fmla="*/ 1012 w 1622"/>
                  <a:gd name="T91" fmla="*/ 1520 h 2094"/>
                  <a:gd name="T92" fmla="*/ 1100 w 1622"/>
                  <a:gd name="T93" fmla="*/ 1457 h 2094"/>
                  <a:gd name="T94" fmla="*/ 1279 w 1622"/>
                  <a:gd name="T95" fmla="*/ 1418 h 2094"/>
                  <a:gd name="T96" fmla="*/ 1418 w 1622"/>
                  <a:gd name="T97" fmla="*/ 1349 h 2094"/>
                  <a:gd name="T98" fmla="*/ 1533 w 1622"/>
                  <a:gd name="T99" fmla="*/ 1395 h 2094"/>
                  <a:gd name="T100" fmla="*/ 1594 w 1622"/>
                  <a:gd name="T101" fmla="*/ 1339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2" h="2094">
                    <a:moveTo>
                      <a:pt x="1597" y="1272"/>
                    </a:moveTo>
                    <a:cubicBezTo>
                      <a:pt x="1602" y="1222"/>
                      <a:pt x="1602" y="1222"/>
                      <a:pt x="1602" y="1222"/>
                    </a:cubicBezTo>
                    <a:cubicBezTo>
                      <a:pt x="1586" y="1167"/>
                      <a:pt x="1586" y="1167"/>
                      <a:pt x="1586" y="1167"/>
                    </a:cubicBezTo>
                    <a:cubicBezTo>
                      <a:pt x="1602" y="1142"/>
                      <a:pt x="1602" y="1142"/>
                      <a:pt x="1602" y="1142"/>
                    </a:cubicBezTo>
                    <a:cubicBezTo>
                      <a:pt x="1577" y="1130"/>
                      <a:pt x="1577" y="1130"/>
                      <a:pt x="1577" y="1130"/>
                    </a:cubicBezTo>
                    <a:cubicBezTo>
                      <a:pt x="1524" y="1147"/>
                      <a:pt x="1524" y="1147"/>
                      <a:pt x="1524" y="1147"/>
                    </a:cubicBezTo>
                    <a:cubicBezTo>
                      <a:pt x="1535" y="1125"/>
                      <a:pt x="1535" y="1125"/>
                      <a:pt x="1535" y="1125"/>
                    </a:cubicBezTo>
                    <a:cubicBezTo>
                      <a:pt x="1494" y="1122"/>
                      <a:pt x="1494" y="1122"/>
                      <a:pt x="1494" y="1122"/>
                    </a:cubicBezTo>
                    <a:cubicBezTo>
                      <a:pt x="1494" y="1122"/>
                      <a:pt x="1474" y="1086"/>
                      <a:pt x="1466" y="1086"/>
                    </a:cubicBezTo>
                    <a:cubicBezTo>
                      <a:pt x="1458" y="1086"/>
                      <a:pt x="1446" y="1105"/>
                      <a:pt x="1446" y="1105"/>
                    </a:cubicBezTo>
                    <a:cubicBezTo>
                      <a:pt x="1413" y="1086"/>
                      <a:pt x="1413" y="1086"/>
                      <a:pt x="1413" y="1086"/>
                    </a:cubicBezTo>
                    <a:cubicBezTo>
                      <a:pt x="1399" y="1064"/>
                      <a:pt x="1399" y="1064"/>
                      <a:pt x="1399" y="1064"/>
                    </a:cubicBezTo>
                    <a:cubicBezTo>
                      <a:pt x="1363" y="1066"/>
                      <a:pt x="1363" y="1066"/>
                      <a:pt x="1363" y="1066"/>
                    </a:cubicBezTo>
                    <a:cubicBezTo>
                      <a:pt x="1360" y="1044"/>
                      <a:pt x="1360" y="1044"/>
                      <a:pt x="1360" y="1044"/>
                    </a:cubicBezTo>
                    <a:cubicBezTo>
                      <a:pt x="1327" y="1044"/>
                      <a:pt x="1327" y="1044"/>
                      <a:pt x="1327" y="1044"/>
                    </a:cubicBezTo>
                    <a:cubicBezTo>
                      <a:pt x="1327" y="1044"/>
                      <a:pt x="1313" y="1025"/>
                      <a:pt x="1302" y="1022"/>
                    </a:cubicBezTo>
                    <a:cubicBezTo>
                      <a:pt x="1291" y="1019"/>
                      <a:pt x="1282" y="1019"/>
                      <a:pt x="1282" y="1019"/>
                    </a:cubicBezTo>
                    <a:cubicBezTo>
                      <a:pt x="1282" y="1019"/>
                      <a:pt x="1285" y="1033"/>
                      <a:pt x="1271" y="1033"/>
                    </a:cubicBezTo>
                    <a:cubicBezTo>
                      <a:pt x="1257" y="1033"/>
                      <a:pt x="1188" y="1019"/>
                      <a:pt x="1188" y="1019"/>
                    </a:cubicBezTo>
                    <a:cubicBezTo>
                      <a:pt x="1171" y="997"/>
                      <a:pt x="1171" y="997"/>
                      <a:pt x="1171" y="997"/>
                    </a:cubicBezTo>
                    <a:cubicBezTo>
                      <a:pt x="1154" y="1014"/>
                      <a:pt x="1154" y="1014"/>
                      <a:pt x="1154" y="1014"/>
                    </a:cubicBezTo>
                    <a:cubicBezTo>
                      <a:pt x="1154" y="1014"/>
                      <a:pt x="1124" y="1000"/>
                      <a:pt x="1104" y="988"/>
                    </a:cubicBezTo>
                    <a:cubicBezTo>
                      <a:pt x="1085" y="977"/>
                      <a:pt x="1082" y="955"/>
                      <a:pt x="1065" y="941"/>
                    </a:cubicBezTo>
                    <a:cubicBezTo>
                      <a:pt x="1048" y="927"/>
                      <a:pt x="1021" y="877"/>
                      <a:pt x="1018" y="863"/>
                    </a:cubicBezTo>
                    <a:cubicBezTo>
                      <a:pt x="1015" y="849"/>
                      <a:pt x="1062" y="808"/>
                      <a:pt x="1051" y="802"/>
                    </a:cubicBezTo>
                    <a:cubicBezTo>
                      <a:pt x="1040" y="796"/>
                      <a:pt x="1021" y="783"/>
                      <a:pt x="1021" y="783"/>
                    </a:cubicBezTo>
                    <a:cubicBezTo>
                      <a:pt x="1057" y="685"/>
                      <a:pt x="1057" y="685"/>
                      <a:pt x="1057" y="685"/>
                    </a:cubicBezTo>
                    <a:cubicBezTo>
                      <a:pt x="1057" y="646"/>
                      <a:pt x="1057" y="646"/>
                      <a:pt x="1057" y="646"/>
                    </a:cubicBezTo>
                    <a:cubicBezTo>
                      <a:pt x="1037" y="621"/>
                      <a:pt x="1037" y="621"/>
                      <a:pt x="1037" y="621"/>
                    </a:cubicBezTo>
                    <a:cubicBezTo>
                      <a:pt x="1037" y="621"/>
                      <a:pt x="1057" y="604"/>
                      <a:pt x="1060" y="593"/>
                    </a:cubicBezTo>
                    <a:cubicBezTo>
                      <a:pt x="1062" y="582"/>
                      <a:pt x="1062" y="557"/>
                      <a:pt x="1062" y="557"/>
                    </a:cubicBezTo>
                    <a:cubicBezTo>
                      <a:pt x="1073" y="538"/>
                      <a:pt x="1073" y="538"/>
                      <a:pt x="1073" y="538"/>
                    </a:cubicBezTo>
                    <a:cubicBezTo>
                      <a:pt x="1073" y="538"/>
                      <a:pt x="1051" y="543"/>
                      <a:pt x="1040" y="543"/>
                    </a:cubicBezTo>
                    <a:cubicBezTo>
                      <a:pt x="1029" y="543"/>
                      <a:pt x="1026" y="510"/>
                      <a:pt x="1026" y="510"/>
                    </a:cubicBezTo>
                    <a:cubicBezTo>
                      <a:pt x="1004" y="535"/>
                      <a:pt x="1004" y="535"/>
                      <a:pt x="1004" y="535"/>
                    </a:cubicBezTo>
                    <a:cubicBezTo>
                      <a:pt x="976" y="540"/>
                      <a:pt x="976" y="540"/>
                      <a:pt x="976" y="540"/>
                    </a:cubicBezTo>
                    <a:cubicBezTo>
                      <a:pt x="982" y="507"/>
                      <a:pt x="982" y="507"/>
                      <a:pt x="982" y="507"/>
                    </a:cubicBezTo>
                    <a:cubicBezTo>
                      <a:pt x="959" y="504"/>
                      <a:pt x="959" y="504"/>
                      <a:pt x="959" y="504"/>
                    </a:cubicBezTo>
                    <a:cubicBezTo>
                      <a:pt x="959" y="504"/>
                      <a:pt x="974" y="473"/>
                      <a:pt x="974" y="462"/>
                    </a:cubicBezTo>
                    <a:cubicBezTo>
                      <a:pt x="974" y="451"/>
                      <a:pt x="969" y="407"/>
                      <a:pt x="969" y="407"/>
                    </a:cubicBezTo>
                    <a:cubicBezTo>
                      <a:pt x="1000" y="415"/>
                      <a:pt x="1000" y="415"/>
                      <a:pt x="1000" y="415"/>
                    </a:cubicBezTo>
                    <a:cubicBezTo>
                      <a:pt x="1000" y="415"/>
                      <a:pt x="1021" y="381"/>
                      <a:pt x="1014" y="365"/>
                    </a:cubicBezTo>
                    <a:cubicBezTo>
                      <a:pt x="1008" y="349"/>
                      <a:pt x="988" y="326"/>
                      <a:pt x="991" y="312"/>
                    </a:cubicBezTo>
                    <a:cubicBezTo>
                      <a:pt x="994" y="298"/>
                      <a:pt x="996" y="265"/>
                      <a:pt x="999" y="256"/>
                    </a:cubicBezTo>
                    <a:cubicBezTo>
                      <a:pt x="1002" y="246"/>
                      <a:pt x="1024" y="237"/>
                      <a:pt x="1024" y="237"/>
                    </a:cubicBezTo>
                    <a:cubicBezTo>
                      <a:pt x="1024" y="237"/>
                      <a:pt x="1014" y="223"/>
                      <a:pt x="1011" y="206"/>
                    </a:cubicBezTo>
                    <a:cubicBezTo>
                      <a:pt x="1008" y="189"/>
                      <a:pt x="1008" y="176"/>
                      <a:pt x="1008" y="176"/>
                    </a:cubicBezTo>
                    <a:cubicBezTo>
                      <a:pt x="983" y="160"/>
                      <a:pt x="983" y="160"/>
                      <a:pt x="983" y="160"/>
                    </a:cubicBezTo>
                    <a:cubicBezTo>
                      <a:pt x="940" y="181"/>
                      <a:pt x="940" y="181"/>
                      <a:pt x="940" y="181"/>
                    </a:cubicBezTo>
                    <a:cubicBezTo>
                      <a:pt x="940" y="139"/>
                      <a:pt x="940" y="139"/>
                      <a:pt x="940" y="139"/>
                    </a:cubicBezTo>
                    <a:cubicBezTo>
                      <a:pt x="940" y="139"/>
                      <a:pt x="930" y="143"/>
                      <a:pt x="924" y="150"/>
                    </a:cubicBezTo>
                    <a:cubicBezTo>
                      <a:pt x="918" y="156"/>
                      <a:pt x="905" y="154"/>
                      <a:pt x="891" y="153"/>
                    </a:cubicBezTo>
                    <a:cubicBezTo>
                      <a:pt x="877" y="151"/>
                      <a:pt x="882" y="160"/>
                      <a:pt x="869" y="160"/>
                    </a:cubicBezTo>
                    <a:cubicBezTo>
                      <a:pt x="857" y="160"/>
                      <a:pt x="846" y="150"/>
                      <a:pt x="846" y="150"/>
                    </a:cubicBezTo>
                    <a:cubicBezTo>
                      <a:pt x="846" y="150"/>
                      <a:pt x="815" y="148"/>
                      <a:pt x="801" y="142"/>
                    </a:cubicBezTo>
                    <a:cubicBezTo>
                      <a:pt x="787" y="136"/>
                      <a:pt x="758" y="131"/>
                      <a:pt x="760" y="123"/>
                    </a:cubicBezTo>
                    <a:cubicBezTo>
                      <a:pt x="762" y="115"/>
                      <a:pt x="779" y="101"/>
                      <a:pt x="776" y="95"/>
                    </a:cubicBezTo>
                    <a:cubicBezTo>
                      <a:pt x="772" y="89"/>
                      <a:pt x="771" y="82"/>
                      <a:pt x="760" y="81"/>
                    </a:cubicBezTo>
                    <a:cubicBezTo>
                      <a:pt x="749" y="79"/>
                      <a:pt x="746" y="86"/>
                      <a:pt x="733" y="76"/>
                    </a:cubicBezTo>
                    <a:cubicBezTo>
                      <a:pt x="721" y="67"/>
                      <a:pt x="710" y="56"/>
                      <a:pt x="710" y="56"/>
                    </a:cubicBezTo>
                    <a:cubicBezTo>
                      <a:pt x="677" y="62"/>
                      <a:pt x="677" y="62"/>
                      <a:pt x="677" y="62"/>
                    </a:cubicBezTo>
                    <a:cubicBezTo>
                      <a:pt x="677" y="62"/>
                      <a:pt x="679" y="40"/>
                      <a:pt x="673" y="36"/>
                    </a:cubicBezTo>
                    <a:cubicBezTo>
                      <a:pt x="666" y="31"/>
                      <a:pt x="640" y="31"/>
                      <a:pt x="640" y="31"/>
                    </a:cubicBezTo>
                    <a:cubicBezTo>
                      <a:pt x="644" y="0"/>
                      <a:pt x="644" y="0"/>
                      <a:pt x="644" y="0"/>
                    </a:cubicBezTo>
                    <a:cubicBezTo>
                      <a:pt x="612" y="14"/>
                      <a:pt x="612" y="14"/>
                      <a:pt x="612" y="14"/>
                    </a:cubicBezTo>
                    <a:cubicBezTo>
                      <a:pt x="612" y="14"/>
                      <a:pt x="607" y="29"/>
                      <a:pt x="598" y="32"/>
                    </a:cubicBezTo>
                    <a:cubicBezTo>
                      <a:pt x="588" y="36"/>
                      <a:pt x="565" y="40"/>
                      <a:pt x="565" y="40"/>
                    </a:cubicBezTo>
                    <a:cubicBezTo>
                      <a:pt x="557" y="93"/>
                      <a:pt x="557" y="93"/>
                      <a:pt x="557" y="93"/>
                    </a:cubicBezTo>
                    <a:cubicBezTo>
                      <a:pt x="557" y="93"/>
                      <a:pt x="521" y="125"/>
                      <a:pt x="510" y="129"/>
                    </a:cubicBezTo>
                    <a:cubicBezTo>
                      <a:pt x="499" y="134"/>
                      <a:pt x="485" y="160"/>
                      <a:pt x="468" y="164"/>
                    </a:cubicBezTo>
                    <a:cubicBezTo>
                      <a:pt x="451" y="167"/>
                      <a:pt x="426" y="160"/>
                      <a:pt x="426" y="160"/>
                    </a:cubicBezTo>
                    <a:cubicBezTo>
                      <a:pt x="416" y="168"/>
                      <a:pt x="416" y="168"/>
                      <a:pt x="416" y="168"/>
                    </a:cubicBezTo>
                    <a:cubicBezTo>
                      <a:pt x="416" y="168"/>
                      <a:pt x="395" y="146"/>
                      <a:pt x="387" y="145"/>
                    </a:cubicBezTo>
                    <a:cubicBezTo>
                      <a:pt x="379" y="143"/>
                      <a:pt x="340" y="153"/>
                      <a:pt x="340" y="153"/>
                    </a:cubicBezTo>
                    <a:cubicBezTo>
                      <a:pt x="340" y="153"/>
                      <a:pt x="318" y="128"/>
                      <a:pt x="312" y="128"/>
                    </a:cubicBezTo>
                    <a:cubicBezTo>
                      <a:pt x="306" y="128"/>
                      <a:pt x="276" y="125"/>
                      <a:pt x="263" y="136"/>
                    </a:cubicBezTo>
                    <a:cubicBezTo>
                      <a:pt x="251" y="146"/>
                      <a:pt x="254" y="160"/>
                      <a:pt x="254" y="160"/>
                    </a:cubicBezTo>
                    <a:cubicBezTo>
                      <a:pt x="235" y="164"/>
                      <a:pt x="235" y="164"/>
                      <a:pt x="235" y="164"/>
                    </a:cubicBezTo>
                    <a:cubicBezTo>
                      <a:pt x="214" y="201"/>
                      <a:pt x="214" y="201"/>
                      <a:pt x="214" y="201"/>
                    </a:cubicBezTo>
                    <a:cubicBezTo>
                      <a:pt x="156" y="193"/>
                      <a:pt x="156" y="193"/>
                      <a:pt x="156" y="193"/>
                    </a:cubicBezTo>
                    <a:cubicBezTo>
                      <a:pt x="112" y="206"/>
                      <a:pt x="112" y="206"/>
                      <a:pt x="112" y="206"/>
                    </a:cubicBezTo>
                    <a:cubicBezTo>
                      <a:pt x="112" y="206"/>
                      <a:pt x="114" y="248"/>
                      <a:pt x="112" y="260"/>
                    </a:cubicBezTo>
                    <a:cubicBezTo>
                      <a:pt x="110" y="273"/>
                      <a:pt x="128" y="303"/>
                      <a:pt x="128" y="307"/>
                    </a:cubicBezTo>
                    <a:cubicBezTo>
                      <a:pt x="128" y="312"/>
                      <a:pt x="137" y="332"/>
                      <a:pt x="137" y="332"/>
                    </a:cubicBezTo>
                    <a:cubicBezTo>
                      <a:pt x="137" y="332"/>
                      <a:pt x="160" y="337"/>
                      <a:pt x="165" y="346"/>
                    </a:cubicBezTo>
                    <a:cubicBezTo>
                      <a:pt x="170" y="356"/>
                      <a:pt x="217" y="438"/>
                      <a:pt x="217" y="438"/>
                    </a:cubicBezTo>
                    <a:cubicBezTo>
                      <a:pt x="240" y="415"/>
                      <a:pt x="240" y="415"/>
                      <a:pt x="240" y="415"/>
                    </a:cubicBezTo>
                    <a:cubicBezTo>
                      <a:pt x="248" y="427"/>
                      <a:pt x="248" y="427"/>
                      <a:pt x="248" y="427"/>
                    </a:cubicBezTo>
                    <a:cubicBezTo>
                      <a:pt x="215" y="462"/>
                      <a:pt x="215" y="462"/>
                      <a:pt x="215" y="462"/>
                    </a:cubicBezTo>
                    <a:cubicBezTo>
                      <a:pt x="215" y="462"/>
                      <a:pt x="231" y="495"/>
                      <a:pt x="238" y="506"/>
                    </a:cubicBezTo>
                    <a:cubicBezTo>
                      <a:pt x="246" y="516"/>
                      <a:pt x="270" y="548"/>
                      <a:pt x="270" y="548"/>
                    </a:cubicBezTo>
                    <a:cubicBezTo>
                      <a:pt x="223" y="557"/>
                      <a:pt x="223" y="557"/>
                      <a:pt x="223" y="557"/>
                    </a:cubicBezTo>
                    <a:cubicBezTo>
                      <a:pt x="223" y="557"/>
                      <a:pt x="237" y="623"/>
                      <a:pt x="254" y="632"/>
                    </a:cubicBezTo>
                    <a:cubicBezTo>
                      <a:pt x="271" y="641"/>
                      <a:pt x="285" y="657"/>
                      <a:pt x="293" y="665"/>
                    </a:cubicBezTo>
                    <a:cubicBezTo>
                      <a:pt x="301" y="673"/>
                      <a:pt x="301" y="687"/>
                      <a:pt x="301" y="687"/>
                    </a:cubicBezTo>
                    <a:cubicBezTo>
                      <a:pt x="301" y="687"/>
                      <a:pt x="279" y="696"/>
                      <a:pt x="265" y="698"/>
                    </a:cubicBezTo>
                    <a:cubicBezTo>
                      <a:pt x="251" y="699"/>
                      <a:pt x="245" y="709"/>
                      <a:pt x="245" y="709"/>
                    </a:cubicBezTo>
                    <a:cubicBezTo>
                      <a:pt x="284" y="732"/>
                      <a:pt x="284" y="732"/>
                      <a:pt x="284" y="732"/>
                    </a:cubicBezTo>
                    <a:cubicBezTo>
                      <a:pt x="284" y="732"/>
                      <a:pt x="268" y="746"/>
                      <a:pt x="271" y="758"/>
                    </a:cubicBezTo>
                    <a:cubicBezTo>
                      <a:pt x="274" y="771"/>
                      <a:pt x="312" y="810"/>
                      <a:pt x="312" y="810"/>
                    </a:cubicBezTo>
                    <a:cubicBezTo>
                      <a:pt x="312" y="810"/>
                      <a:pt x="313" y="813"/>
                      <a:pt x="307" y="824"/>
                    </a:cubicBezTo>
                    <a:cubicBezTo>
                      <a:pt x="301" y="835"/>
                      <a:pt x="262" y="849"/>
                      <a:pt x="262" y="849"/>
                    </a:cubicBezTo>
                    <a:cubicBezTo>
                      <a:pt x="262" y="849"/>
                      <a:pt x="295" y="879"/>
                      <a:pt x="295" y="883"/>
                    </a:cubicBezTo>
                    <a:cubicBezTo>
                      <a:pt x="295" y="888"/>
                      <a:pt x="284" y="913"/>
                      <a:pt x="273" y="921"/>
                    </a:cubicBezTo>
                    <a:cubicBezTo>
                      <a:pt x="262" y="929"/>
                      <a:pt x="224" y="940"/>
                      <a:pt x="224" y="940"/>
                    </a:cubicBezTo>
                    <a:cubicBezTo>
                      <a:pt x="251" y="963"/>
                      <a:pt x="251" y="963"/>
                      <a:pt x="251" y="963"/>
                    </a:cubicBezTo>
                    <a:cubicBezTo>
                      <a:pt x="240" y="986"/>
                      <a:pt x="240" y="986"/>
                      <a:pt x="240" y="986"/>
                    </a:cubicBezTo>
                    <a:cubicBezTo>
                      <a:pt x="240" y="986"/>
                      <a:pt x="203" y="991"/>
                      <a:pt x="195" y="991"/>
                    </a:cubicBezTo>
                    <a:cubicBezTo>
                      <a:pt x="187" y="991"/>
                      <a:pt x="160" y="1000"/>
                      <a:pt x="160" y="1000"/>
                    </a:cubicBezTo>
                    <a:cubicBezTo>
                      <a:pt x="160" y="1000"/>
                      <a:pt x="112" y="993"/>
                      <a:pt x="93" y="994"/>
                    </a:cubicBezTo>
                    <a:cubicBezTo>
                      <a:pt x="75" y="996"/>
                      <a:pt x="51" y="1002"/>
                      <a:pt x="51" y="1002"/>
                    </a:cubicBezTo>
                    <a:cubicBezTo>
                      <a:pt x="37" y="1030"/>
                      <a:pt x="37" y="1030"/>
                      <a:pt x="37" y="1030"/>
                    </a:cubicBezTo>
                    <a:cubicBezTo>
                      <a:pt x="0" y="1029"/>
                      <a:pt x="0" y="1029"/>
                      <a:pt x="0" y="1029"/>
                    </a:cubicBezTo>
                    <a:cubicBezTo>
                      <a:pt x="11" y="1077"/>
                      <a:pt x="11" y="1077"/>
                      <a:pt x="11" y="1077"/>
                    </a:cubicBezTo>
                    <a:cubicBezTo>
                      <a:pt x="45" y="1089"/>
                      <a:pt x="45" y="1089"/>
                      <a:pt x="45" y="1089"/>
                    </a:cubicBezTo>
                    <a:cubicBezTo>
                      <a:pt x="21" y="1111"/>
                      <a:pt x="21" y="1111"/>
                      <a:pt x="21" y="1111"/>
                    </a:cubicBezTo>
                    <a:cubicBezTo>
                      <a:pt x="21" y="1111"/>
                      <a:pt x="46" y="1138"/>
                      <a:pt x="46" y="1149"/>
                    </a:cubicBezTo>
                    <a:cubicBezTo>
                      <a:pt x="46" y="1160"/>
                      <a:pt x="11" y="1207"/>
                      <a:pt x="11" y="1207"/>
                    </a:cubicBezTo>
                    <a:cubicBezTo>
                      <a:pt x="9" y="1269"/>
                      <a:pt x="9" y="1269"/>
                      <a:pt x="9" y="1269"/>
                    </a:cubicBezTo>
                    <a:cubicBezTo>
                      <a:pt x="37" y="1294"/>
                      <a:pt x="37" y="1294"/>
                      <a:pt x="37" y="1294"/>
                    </a:cubicBezTo>
                    <a:cubicBezTo>
                      <a:pt x="37" y="1321"/>
                      <a:pt x="37" y="1321"/>
                      <a:pt x="37" y="1321"/>
                    </a:cubicBezTo>
                    <a:cubicBezTo>
                      <a:pt x="56" y="1338"/>
                      <a:pt x="56" y="1338"/>
                      <a:pt x="56" y="1338"/>
                    </a:cubicBezTo>
                    <a:cubicBezTo>
                      <a:pt x="59" y="1380"/>
                      <a:pt x="59" y="1380"/>
                      <a:pt x="59" y="1380"/>
                    </a:cubicBezTo>
                    <a:cubicBezTo>
                      <a:pt x="78" y="1407"/>
                      <a:pt x="78" y="1407"/>
                      <a:pt x="78" y="1407"/>
                    </a:cubicBezTo>
                    <a:cubicBezTo>
                      <a:pt x="150" y="1407"/>
                      <a:pt x="150" y="1407"/>
                      <a:pt x="150" y="1407"/>
                    </a:cubicBezTo>
                    <a:cubicBezTo>
                      <a:pt x="159" y="1426"/>
                      <a:pt x="159" y="1426"/>
                      <a:pt x="159" y="1426"/>
                    </a:cubicBezTo>
                    <a:cubicBezTo>
                      <a:pt x="159" y="1426"/>
                      <a:pt x="182" y="1424"/>
                      <a:pt x="205" y="1430"/>
                    </a:cubicBezTo>
                    <a:cubicBezTo>
                      <a:pt x="228" y="1436"/>
                      <a:pt x="224" y="1453"/>
                      <a:pt x="224" y="1453"/>
                    </a:cubicBezTo>
                    <a:cubicBezTo>
                      <a:pt x="224" y="1453"/>
                      <a:pt x="211" y="1457"/>
                      <a:pt x="203" y="1457"/>
                    </a:cubicBezTo>
                    <a:cubicBezTo>
                      <a:pt x="194" y="1457"/>
                      <a:pt x="194" y="1457"/>
                      <a:pt x="194" y="1457"/>
                    </a:cubicBezTo>
                    <a:cubicBezTo>
                      <a:pt x="207" y="1499"/>
                      <a:pt x="207" y="1499"/>
                      <a:pt x="207" y="1499"/>
                    </a:cubicBezTo>
                    <a:cubicBezTo>
                      <a:pt x="228" y="1512"/>
                      <a:pt x="228" y="1512"/>
                      <a:pt x="228" y="1512"/>
                    </a:cubicBezTo>
                    <a:cubicBezTo>
                      <a:pt x="224" y="1539"/>
                      <a:pt x="224" y="1539"/>
                      <a:pt x="224" y="1539"/>
                    </a:cubicBezTo>
                    <a:cubicBezTo>
                      <a:pt x="224" y="1539"/>
                      <a:pt x="243" y="1564"/>
                      <a:pt x="243" y="1571"/>
                    </a:cubicBezTo>
                    <a:cubicBezTo>
                      <a:pt x="243" y="1577"/>
                      <a:pt x="247" y="1609"/>
                      <a:pt x="247" y="1609"/>
                    </a:cubicBezTo>
                    <a:cubicBezTo>
                      <a:pt x="278" y="1625"/>
                      <a:pt x="278" y="1625"/>
                      <a:pt x="278" y="1625"/>
                    </a:cubicBezTo>
                    <a:cubicBezTo>
                      <a:pt x="310" y="1619"/>
                      <a:pt x="310" y="1619"/>
                      <a:pt x="310" y="1619"/>
                    </a:cubicBezTo>
                    <a:cubicBezTo>
                      <a:pt x="356" y="1642"/>
                      <a:pt x="356" y="1642"/>
                      <a:pt x="356" y="1642"/>
                    </a:cubicBezTo>
                    <a:cubicBezTo>
                      <a:pt x="356" y="1642"/>
                      <a:pt x="377" y="1632"/>
                      <a:pt x="390" y="1632"/>
                    </a:cubicBezTo>
                    <a:cubicBezTo>
                      <a:pt x="402" y="1632"/>
                      <a:pt x="440" y="1632"/>
                      <a:pt x="455" y="1636"/>
                    </a:cubicBezTo>
                    <a:cubicBezTo>
                      <a:pt x="470" y="1640"/>
                      <a:pt x="472" y="1655"/>
                      <a:pt x="472" y="1655"/>
                    </a:cubicBezTo>
                    <a:cubicBezTo>
                      <a:pt x="514" y="1655"/>
                      <a:pt x="514" y="1655"/>
                      <a:pt x="514" y="1655"/>
                    </a:cubicBezTo>
                    <a:cubicBezTo>
                      <a:pt x="533" y="1724"/>
                      <a:pt x="533" y="1724"/>
                      <a:pt x="533" y="1724"/>
                    </a:cubicBezTo>
                    <a:cubicBezTo>
                      <a:pt x="547" y="1739"/>
                      <a:pt x="547" y="1739"/>
                      <a:pt x="547" y="1739"/>
                    </a:cubicBezTo>
                    <a:cubicBezTo>
                      <a:pt x="547" y="1739"/>
                      <a:pt x="518" y="1808"/>
                      <a:pt x="512" y="1808"/>
                    </a:cubicBezTo>
                    <a:cubicBezTo>
                      <a:pt x="505" y="1808"/>
                      <a:pt x="495" y="1819"/>
                      <a:pt x="495" y="1819"/>
                    </a:cubicBezTo>
                    <a:cubicBezTo>
                      <a:pt x="495" y="1819"/>
                      <a:pt x="482" y="1835"/>
                      <a:pt x="491" y="1838"/>
                    </a:cubicBezTo>
                    <a:cubicBezTo>
                      <a:pt x="499" y="1840"/>
                      <a:pt x="530" y="1850"/>
                      <a:pt x="530" y="1850"/>
                    </a:cubicBezTo>
                    <a:cubicBezTo>
                      <a:pt x="530" y="1850"/>
                      <a:pt x="539" y="1846"/>
                      <a:pt x="547" y="1848"/>
                    </a:cubicBezTo>
                    <a:cubicBezTo>
                      <a:pt x="556" y="1850"/>
                      <a:pt x="562" y="1859"/>
                      <a:pt x="566" y="1865"/>
                    </a:cubicBezTo>
                    <a:cubicBezTo>
                      <a:pt x="570" y="1871"/>
                      <a:pt x="575" y="1882"/>
                      <a:pt x="570" y="1892"/>
                    </a:cubicBezTo>
                    <a:cubicBezTo>
                      <a:pt x="566" y="1903"/>
                      <a:pt x="552" y="1909"/>
                      <a:pt x="552" y="1909"/>
                    </a:cubicBezTo>
                    <a:cubicBezTo>
                      <a:pt x="573" y="1940"/>
                      <a:pt x="573" y="1940"/>
                      <a:pt x="573" y="1940"/>
                    </a:cubicBezTo>
                    <a:cubicBezTo>
                      <a:pt x="610" y="1947"/>
                      <a:pt x="610" y="1947"/>
                      <a:pt x="610" y="1947"/>
                    </a:cubicBezTo>
                    <a:cubicBezTo>
                      <a:pt x="610" y="1947"/>
                      <a:pt x="631" y="1930"/>
                      <a:pt x="642" y="1932"/>
                    </a:cubicBezTo>
                    <a:cubicBezTo>
                      <a:pt x="652" y="1934"/>
                      <a:pt x="657" y="1945"/>
                      <a:pt x="665" y="1945"/>
                    </a:cubicBezTo>
                    <a:cubicBezTo>
                      <a:pt x="673" y="1945"/>
                      <a:pt x="686" y="1936"/>
                      <a:pt x="696" y="1938"/>
                    </a:cubicBezTo>
                    <a:cubicBezTo>
                      <a:pt x="707" y="1940"/>
                      <a:pt x="715" y="1957"/>
                      <a:pt x="715" y="1957"/>
                    </a:cubicBezTo>
                    <a:cubicBezTo>
                      <a:pt x="715" y="1957"/>
                      <a:pt x="711" y="1976"/>
                      <a:pt x="717" y="1983"/>
                    </a:cubicBezTo>
                    <a:cubicBezTo>
                      <a:pt x="724" y="1989"/>
                      <a:pt x="736" y="1997"/>
                      <a:pt x="743" y="1999"/>
                    </a:cubicBezTo>
                    <a:cubicBezTo>
                      <a:pt x="749" y="2001"/>
                      <a:pt x="808" y="1993"/>
                      <a:pt x="808" y="1993"/>
                    </a:cubicBezTo>
                    <a:cubicBezTo>
                      <a:pt x="837" y="1983"/>
                      <a:pt x="837" y="1983"/>
                      <a:pt x="837" y="1983"/>
                    </a:cubicBezTo>
                    <a:cubicBezTo>
                      <a:pt x="904" y="2069"/>
                      <a:pt x="904" y="2069"/>
                      <a:pt x="904" y="2069"/>
                    </a:cubicBezTo>
                    <a:cubicBezTo>
                      <a:pt x="904" y="2069"/>
                      <a:pt x="953" y="2071"/>
                      <a:pt x="965" y="2071"/>
                    </a:cubicBezTo>
                    <a:cubicBezTo>
                      <a:pt x="978" y="2071"/>
                      <a:pt x="999" y="2079"/>
                      <a:pt x="999" y="2079"/>
                    </a:cubicBezTo>
                    <a:cubicBezTo>
                      <a:pt x="1022" y="2064"/>
                      <a:pt x="1022" y="2064"/>
                      <a:pt x="1022" y="2064"/>
                    </a:cubicBezTo>
                    <a:cubicBezTo>
                      <a:pt x="1041" y="2094"/>
                      <a:pt x="1041" y="2094"/>
                      <a:pt x="1041" y="2094"/>
                    </a:cubicBezTo>
                    <a:cubicBezTo>
                      <a:pt x="1056" y="2094"/>
                      <a:pt x="1056" y="2094"/>
                      <a:pt x="1056" y="2094"/>
                    </a:cubicBezTo>
                    <a:cubicBezTo>
                      <a:pt x="1056" y="2094"/>
                      <a:pt x="1096" y="2027"/>
                      <a:pt x="1094" y="2018"/>
                    </a:cubicBezTo>
                    <a:cubicBezTo>
                      <a:pt x="1091" y="2010"/>
                      <a:pt x="1062" y="1997"/>
                      <a:pt x="1062" y="1997"/>
                    </a:cubicBezTo>
                    <a:cubicBezTo>
                      <a:pt x="1081" y="1951"/>
                      <a:pt x="1081" y="1951"/>
                      <a:pt x="1081" y="1951"/>
                    </a:cubicBezTo>
                    <a:cubicBezTo>
                      <a:pt x="1081" y="1951"/>
                      <a:pt x="1081" y="1951"/>
                      <a:pt x="1081" y="1951"/>
                    </a:cubicBezTo>
                    <a:cubicBezTo>
                      <a:pt x="1070" y="1947"/>
                      <a:pt x="1052" y="1939"/>
                      <a:pt x="1048" y="1936"/>
                    </a:cubicBezTo>
                    <a:cubicBezTo>
                      <a:pt x="1041" y="1932"/>
                      <a:pt x="1045" y="1911"/>
                      <a:pt x="1045" y="1911"/>
                    </a:cubicBezTo>
                    <a:cubicBezTo>
                      <a:pt x="1035" y="1901"/>
                      <a:pt x="1035" y="1901"/>
                      <a:pt x="1035" y="1901"/>
                    </a:cubicBezTo>
                    <a:cubicBezTo>
                      <a:pt x="1035" y="1901"/>
                      <a:pt x="1023" y="1809"/>
                      <a:pt x="1023" y="1799"/>
                    </a:cubicBezTo>
                    <a:cubicBezTo>
                      <a:pt x="1023" y="1788"/>
                      <a:pt x="1002" y="1778"/>
                      <a:pt x="1002" y="1778"/>
                    </a:cubicBezTo>
                    <a:cubicBezTo>
                      <a:pt x="987" y="1720"/>
                      <a:pt x="987" y="1720"/>
                      <a:pt x="987" y="1720"/>
                    </a:cubicBezTo>
                    <a:cubicBezTo>
                      <a:pt x="1027" y="1705"/>
                      <a:pt x="1027" y="1705"/>
                      <a:pt x="1027" y="1705"/>
                    </a:cubicBezTo>
                    <a:cubicBezTo>
                      <a:pt x="1006" y="1676"/>
                      <a:pt x="1006" y="1676"/>
                      <a:pt x="1006" y="1676"/>
                    </a:cubicBezTo>
                    <a:cubicBezTo>
                      <a:pt x="1006" y="1676"/>
                      <a:pt x="1010" y="1643"/>
                      <a:pt x="1006" y="1624"/>
                    </a:cubicBezTo>
                    <a:cubicBezTo>
                      <a:pt x="1002" y="1605"/>
                      <a:pt x="989" y="1570"/>
                      <a:pt x="989" y="1570"/>
                    </a:cubicBezTo>
                    <a:cubicBezTo>
                      <a:pt x="1021" y="1547"/>
                      <a:pt x="1021" y="1547"/>
                      <a:pt x="1021" y="1547"/>
                    </a:cubicBezTo>
                    <a:cubicBezTo>
                      <a:pt x="1021" y="1547"/>
                      <a:pt x="1012" y="1535"/>
                      <a:pt x="1012" y="1520"/>
                    </a:cubicBezTo>
                    <a:cubicBezTo>
                      <a:pt x="1012" y="1505"/>
                      <a:pt x="1029" y="1489"/>
                      <a:pt x="1029" y="1489"/>
                    </a:cubicBezTo>
                    <a:cubicBezTo>
                      <a:pt x="1039" y="1480"/>
                      <a:pt x="1039" y="1480"/>
                      <a:pt x="1039" y="1480"/>
                    </a:cubicBezTo>
                    <a:cubicBezTo>
                      <a:pt x="1068" y="1489"/>
                      <a:pt x="1068" y="1489"/>
                      <a:pt x="1068" y="1489"/>
                    </a:cubicBezTo>
                    <a:cubicBezTo>
                      <a:pt x="1100" y="1457"/>
                      <a:pt x="1100" y="1457"/>
                      <a:pt x="1100" y="1457"/>
                    </a:cubicBezTo>
                    <a:cubicBezTo>
                      <a:pt x="1152" y="1455"/>
                      <a:pt x="1152" y="1455"/>
                      <a:pt x="1152" y="1455"/>
                    </a:cubicBezTo>
                    <a:cubicBezTo>
                      <a:pt x="1170" y="1426"/>
                      <a:pt x="1170" y="1426"/>
                      <a:pt x="1170" y="1426"/>
                    </a:cubicBezTo>
                    <a:cubicBezTo>
                      <a:pt x="1231" y="1433"/>
                      <a:pt x="1231" y="1433"/>
                      <a:pt x="1231" y="1433"/>
                    </a:cubicBezTo>
                    <a:cubicBezTo>
                      <a:pt x="1279" y="1418"/>
                      <a:pt x="1279" y="1418"/>
                      <a:pt x="1279" y="1418"/>
                    </a:cubicBezTo>
                    <a:cubicBezTo>
                      <a:pt x="1291" y="1428"/>
                      <a:pt x="1291" y="1428"/>
                      <a:pt x="1291" y="1428"/>
                    </a:cubicBezTo>
                    <a:cubicBezTo>
                      <a:pt x="1316" y="1376"/>
                      <a:pt x="1316" y="1376"/>
                      <a:pt x="1316" y="1376"/>
                    </a:cubicBezTo>
                    <a:cubicBezTo>
                      <a:pt x="1370" y="1387"/>
                      <a:pt x="1370" y="1387"/>
                      <a:pt x="1370" y="1387"/>
                    </a:cubicBezTo>
                    <a:cubicBezTo>
                      <a:pt x="1418" y="1349"/>
                      <a:pt x="1418" y="1349"/>
                      <a:pt x="1418" y="1349"/>
                    </a:cubicBezTo>
                    <a:cubicBezTo>
                      <a:pt x="1418" y="1349"/>
                      <a:pt x="1424" y="1364"/>
                      <a:pt x="1441" y="1374"/>
                    </a:cubicBezTo>
                    <a:cubicBezTo>
                      <a:pt x="1458" y="1385"/>
                      <a:pt x="1489" y="1389"/>
                      <a:pt x="1489" y="1389"/>
                    </a:cubicBezTo>
                    <a:cubicBezTo>
                      <a:pt x="1497" y="1358"/>
                      <a:pt x="1497" y="1358"/>
                      <a:pt x="1497" y="1358"/>
                    </a:cubicBezTo>
                    <a:cubicBezTo>
                      <a:pt x="1533" y="1395"/>
                      <a:pt x="1533" y="1395"/>
                      <a:pt x="1533" y="1395"/>
                    </a:cubicBezTo>
                    <a:cubicBezTo>
                      <a:pt x="1551" y="1393"/>
                      <a:pt x="1551" y="1393"/>
                      <a:pt x="1551" y="1393"/>
                    </a:cubicBezTo>
                    <a:cubicBezTo>
                      <a:pt x="1553" y="1399"/>
                      <a:pt x="1553" y="1399"/>
                      <a:pt x="1553" y="1399"/>
                    </a:cubicBezTo>
                    <a:cubicBezTo>
                      <a:pt x="1588" y="1359"/>
                      <a:pt x="1588" y="1359"/>
                      <a:pt x="1588" y="1359"/>
                    </a:cubicBezTo>
                    <a:cubicBezTo>
                      <a:pt x="1594" y="1339"/>
                      <a:pt x="1594" y="1339"/>
                      <a:pt x="1594" y="1339"/>
                    </a:cubicBezTo>
                    <a:cubicBezTo>
                      <a:pt x="1608" y="1334"/>
                      <a:pt x="1608" y="1334"/>
                      <a:pt x="1608" y="1334"/>
                    </a:cubicBezTo>
                    <a:cubicBezTo>
                      <a:pt x="1622" y="1306"/>
                      <a:pt x="1622" y="1306"/>
                      <a:pt x="1622" y="1306"/>
                    </a:cubicBezTo>
                    <a:lnTo>
                      <a:pt x="1597" y="1272"/>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8" name="Freeform 261"/>
              <p:cNvSpPr>
                <a:spLocks/>
              </p:cNvSpPr>
              <p:nvPr/>
            </p:nvSpPr>
            <p:spPr bwMode="gray">
              <a:xfrm>
                <a:off x="9642" y="2427"/>
                <a:ext cx="1586" cy="1240"/>
              </a:xfrm>
              <a:custGeom>
                <a:avLst/>
                <a:gdLst>
                  <a:gd name="T0" fmla="*/ 1845 w 1955"/>
                  <a:gd name="T1" fmla="*/ 132 h 1527"/>
                  <a:gd name="T2" fmla="*/ 1668 w 1955"/>
                  <a:gd name="T3" fmla="*/ 67 h 1527"/>
                  <a:gd name="T4" fmla="*/ 1572 w 1955"/>
                  <a:gd name="T5" fmla="*/ 98 h 1527"/>
                  <a:gd name="T6" fmla="*/ 1445 w 1955"/>
                  <a:gd name="T7" fmla="*/ 119 h 1527"/>
                  <a:gd name="T8" fmla="*/ 1347 w 1955"/>
                  <a:gd name="T9" fmla="*/ 169 h 1527"/>
                  <a:gd name="T10" fmla="*/ 1272 w 1955"/>
                  <a:gd name="T11" fmla="*/ 265 h 1527"/>
                  <a:gd name="T12" fmla="*/ 1091 w 1955"/>
                  <a:gd name="T13" fmla="*/ 296 h 1527"/>
                  <a:gd name="T14" fmla="*/ 987 w 1955"/>
                  <a:gd name="T15" fmla="*/ 273 h 1527"/>
                  <a:gd name="T16" fmla="*/ 887 w 1955"/>
                  <a:gd name="T17" fmla="*/ 233 h 1527"/>
                  <a:gd name="T18" fmla="*/ 779 w 1955"/>
                  <a:gd name="T19" fmla="*/ 250 h 1527"/>
                  <a:gd name="T20" fmla="*/ 796 w 1955"/>
                  <a:gd name="T21" fmla="*/ 129 h 1527"/>
                  <a:gd name="T22" fmla="*/ 719 w 1955"/>
                  <a:gd name="T23" fmla="*/ 73 h 1527"/>
                  <a:gd name="T24" fmla="*/ 648 w 1955"/>
                  <a:gd name="T25" fmla="*/ 40 h 1527"/>
                  <a:gd name="T26" fmla="*/ 475 w 1955"/>
                  <a:gd name="T27" fmla="*/ 27 h 1527"/>
                  <a:gd name="T28" fmla="*/ 329 w 1955"/>
                  <a:gd name="T29" fmla="*/ 77 h 1527"/>
                  <a:gd name="T30" fmla="*/ 198 w 1955"/>
                  <a:gd name="T31" fmla="*/ 131 h 1527"/>
                  <a:gd name="T32" fmla="*/ 148 w 1955"/>
                  <a:gd name="T33" fmla="*/ 221 h 1527"/>
                  <a:gd name="T34" fmla="*/ 146 w 1955"/>
                  <a:gd name="T35" fmla="*/ 371 h 1527"/>
                  <a:gd name="T36" fmla="*/ 204 w 1955"/>
                  <a:gd name="T37" fmla="*/ 562 h 1527"/>
                  <a:gd name="T38" fmla="*/ 250 w 1955"/>
                  <a:gd name="T39" fmla="*/ 598 h 1527"/>
                  <a:gd name="T40" fmla="*/ 379 w 1955"/>
                  <a:gd name="T41" fmla="*/ 642 h 1527"/>
                  <a:gd name="T42" fmla="*/ 444 w 1955"/>
                  <a:gd name="T43" fmla="*/ 694 h 1527"/>
                  <a:gd name="T44" fmla="*/ 393 w 1955"/>
                  <a:gd name="T45" fmla="*/ 787 h 1527"/>
                  <a:gd name="T46" fmla="*/ 293 w 1955"/>
                  <a:gd name="T47" fmla="*/ 839 h 1527"/>
                  <a:gd name="T48" fmla="*/ 253 w 1955"/>
                  <a:gd name="T49" fmla="*/ 923 h 1527"/>
                  <a:gd name="T50" fmla="*/ 236 w 1955"/>
                  <a:gd name="T51" fmla="*/ 993 h 1527"/>
                  <a:gd name="T52" fmla="*/ 223 w 1955"/>
                  <a:gd name="T53" fmla="*/ 1064 h 1527"/>
                  <a:gd name="T54" fmla="*/ 166 w 1955"/>
                  <a:gd name="T55" fmla="*/ 1092 h 1527"/>
                  <a:gd name="T56" fmla="*/ 122 w 1955"/>
                  <a:gd name="T57" fmla="*/ 1131 h 1527"/>
                  <a:gd name="T58" fmla="*/ 70 w 1955"/>
                  <a:gd name="T59" fmla="*/ 1054 h 1527"/>
                  <a:gd name="T60" fmla="*/ 0 w 1955"/>
                  <a:gd name="T61" fmla="*/ 1148 h 1527"/>
                  <a:gd name="T62" fmla="*/ 40 w 1955"/>
                  <a:gd name="T63" fmla="*/ 1226 h 1527"/>
                  <a:gd name="T64" fmla="*/ 65 w 1955"/>
                  <a:gd name="T65" fmla="*/ 1298 h 1527"/>
                  <a:gd name="T66" fmla="*/ 164 w 1955"/>
                  <a:gd name="T67" fmla="*/ 1371 h 1527"/>
                  <a:gd name="T68" fmla="*/ 238 w 1955"/>
                  <a:gd name="T69" fmla="*/ 1470 h 1527"/>
                  <a:gd name="T70" fmla="*/ 304 w 1955"/>
                  <a:gd name="T71" fmla="*/ 1454 h 1527"/>
                  <a:gd name="T72" fmla="*/ 394 w 1955"/>
                  <a:gd name="T73" fmla="*/ 1297 h 1527"/>
                  <a:gd name="T74" fmla="*/ 587 w 1955"/>
                  <a:gd name="T75" fmla="*/ 1256 h 1527"/>
                  <a:gd name="T76" fmla="*/ 744 w 1955"/>
                  <a:gd name="T77" fmla="*/ 1182 h 1527"/>
                  <a:gd name="T78" fmla="*/ 847 w 1955"/>
                  <a:gd name="T79" fmla="*/ 1148 h 1527"/>
                  <a:gd name="T80" fmla="*/ 950 w 1955"/>
                  <a:gd name="T81" fmla="*/ 1042 h 1527"/>
                  <a:gd name="T82" fmla="*/ 1047 w 1955"/>
                  <a:gd name="T83" fmla="*/ 966 h 1527"/>
                  <a:gd name="T84" fmla="*/ 1226 w 1955"/>
                  <a:gd name="T85" fmla="*/ 932 h 1527"/>
                  <a:gd name="T86" fmla="*/ 1300 w 1955"/>
                  <a:gd name="T87" fmla="*/ 851 h 1527"/>
                  <a:gd name="T88" fmla="*/ 1470 w 1955"/>
                  <a:gd name="T89" fmla="*/ 798 h 1527"/>
                  <a:gd name="T90" fmla="*/ 1541 w 1955"/>
                  <a:gd name="T91" fmla="*/ 688 h 1527"/>
                  <a:gd name="T92" fmla="*/ 1580 w 1955"/>
                  <a:gd name="T93" fmla="*/ 617 h 1527"/>
                  <a:gd name="T94" fmla="*/ 1709 w 1955"/>
                  <a:gd name="T95" fmla="*/ 720 h 1527"/>
                  <a:gd name="T96" fmla="*/ 1778 w 1955"/>
                  <a:gd name="T97" fmla="*/ 792 h 1527"/>
                  <a:gd name="T98" fmla="*/ 1891 w 1955"/>
                  <a:gd name="T99" fmla="*/ 718 h 1527"/>
                  <a:gd name="T100" fmla="*/ 1946 w 1955"/>
                  <a:gd name="T101" fmla="*/ 465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5" h="1527">
                    <a:moveTo>
                      <a:pt x="1955" y="341"/>
                    </a:moveTo>
                    <a:cubicBezTo>
                      <a:pt x="1955" y="341"/>
                      <a:pt x="1916" y="279"/>
                      <a:pt x="1909" y="263"/>
                    </a:cubicBezTo>
                    <a:cubicBezTo>
                      <a:pt x="1902" y="247"/>
                      <a:pt x="1907" y="189"/>
                      <a:pt x="1905" y="175"/>
                    </a:cubicBezTo>
                    <a:cubicBezTo>
                      <a:pt x="1902" y="162"/>
                      <a:pt x="1884" y="148"/>
                      <a:pt x="1845" y="132"/>
                    </a:cubicBezTo>
                    <a:cubicBezTo>
                      <a:pt x="1806" y="116"/>
                      <a:pt x="1771" y="111"/>
                      <a:pt x="1758" y="104"/>
                    </a:cubicBezTo>
                    <a:cubicBezTo>
                      <a:pt x="1746" y="98"/>
                      <a:pt x="1739" y="75"/>
                      <a:pt x="1737" y="69"/>
                    </a:cubicBezTo>
                    <a:cubicBezTo>
                      <a:pt x="1682" y="86"/>
                      <a:pt x="1682" y="86"/>
                      <a:pt x="1682" y="86"/>
                    </a:cubicBezTo>
                    <a:cubicBezTo>
                      <a:pt x="1668" y="67"/>
                      <a:pt x="1668" y="67"/>
                      <a:pt x="1668" y="67"/>
                    </a:cubicBezTo>
                    <a:cubicBezTo>
                      <a:pt x="1668" y="67"/>
                      <a:pt x="1657" y="59"/>
                      <a:pt x="1643" y="61"/>
                    </a:cubicBezTo>
                    <a:cubicBezTo>
                      <a:pt x="1628" y="63"/>
                      <a:pt x="1626" y="75"/>
                      <a:pt x="1618" y="75"/>
                    </a:cubicBezTo>
                    <a:cubicBezTo>
                      <a:pt x="1610" y="75"/>
                      <a:pt x="1597" y="73"/>
                      <a:pt x="1582" y="75"/>
                    </a:cubicBezTo>
                    <a:cubicBezTo>
                      <a:pt x="1568" y="77"/>
                      <a:pt x="1572" y="98"/>
                      <a:pt x="1572" y="98"/>
                    </a:cubicBezTo>
                    <a:cubicBezTo>
                      <a:pt x="1522" y="108"/>
                      <a:pt x="1522" y="108"/>
                      <a:pt x="1522" y="108"/>
                    </a:cubicBezTo>
                    <a:cubicBezTo>
                      <a:pt x="1499" y="138"/>
                      <a:pt x="1499" y="138"/>
                      <a:pt x="1499" y="138"/>
                    </a:cubicBezTo>
                    <a:cubicBezTo>
                      <a:pt x="1483" y="119"/>
                      <a:pt x="1483" y="119"/>
                      <a:pt x="1483" y="119"/>
                    </a:cubicBezTo>
                    <a:cubicBezTo>
                      <a:pt x="1445" y="119"/>
                      <a:pt x="1445" y="119"/>
                      <a:pt x="1445" y="119"/>
                    </a:cubicBezTo>
                    <a:cubicBezTo>
                      <a:pt x="1435" y="106"/>
                      <a:pt x="1435" y="106"/>
                      <a:pt x="1435" y="106"/>
                    </a:cubicBezTo>
                    <a:cubicBezTo>
                      <a:pt x="1389" y="108"/>
                      <a:pt x="1389" y="108"/>
                      <a:pt x="1389" y="108"/>
                    </a:cubicBezTo>
                    <a:cubicBezTo>
                      <a:pt x="1389" y="108"/>
                      <a:pt x="1376" y="115"/>
                      <a:pt x="1368" y="127"/>
                    </a:cubicBezTo>
                    <a:cubicBezTo>
                      <a:pt x="1360" y="140"/>
                      <a:pt x="1347" y="169"/>
                      <a:pt x="1347" y="169"/>
                    </a:cubicBezTo>
                    <a:cubicBezTo>
                      <a:pt x="1347" y="169"/>
                      <a:pt x="1322" y="169"/>
                      <a:pt x="1324" y="183"/>
                    </a:cubicBezTo>
                    <a:cubicBezTo>
                      <a:pt x="1326" y="198"/>
                      <a:pt x="1322" y="233"/>
                      <a:pt x="1314" y="246"/>
                    </a:cubicBezTo>
                    <a:cubicBezTo>
                      <a:pt x="1306" y="258"/>
                      <a:pt x="1297" y="285"/>
                      <a:pt x="1289" y="285"/>
                    </a:cubicBezTo>
                    <a:cubicBezTo>
                      <a:pt x="1281" y="285"/>
                      <a:pt x="1272" y="265"/>
                      <a:pt x="1272" y="265"/>
                    </a:cubicBezTo>
                    <a:cubicBezTo>
                      <a:pt x="1251" y="281"/>
                      <a:pt x="1251" y="281"/>
                      <a:pt x="1251" y="281"/>
                    </a:cubicBezTo>
                    <a:cubicBezTo>
                      <a:pt x="1251" y="281"/>
                      <a:pt x="1191" y="281"/>
                      <a:pt x="1177" y="279"/>
                    </a:cubicBezTo>
                    <a:cubicBezTo>
                      <a:pt x="1162" y="277"/>
                      <a:pt x="1135" y="300"/>
                      <a:pt x="1135" y="300"/>
                    </a:cubicBezTo>
                    <a:cubicBezTo>
                      <a:pt x="1135" y="300"/>
                      <a:pt x="1106" y="296"/>
                      <a:pt x="1091" y="296"/>
                    </a:cubicBezTo>
                    <a:cubicBezTo>
                      <a:pt x="1077" y="296"/>
                      <a:pt x="1041" y="306"/>
                      <a:pt x="1041" y="306"/>
                    </a:cubicBezTo>
                    <a:cubicBezTo>
                      <a:pt x="1033" y="290"/>
                      <a:pt x="1033" y="290"/>
                      <a:pt x="1033" y="290"/>
                    </a:cubicBezTo>
                    <a:cubicBezTo>
                      <a:pt x="1010" y="300"/>
                      <a:pt x="1010" y="300"/>
                      <a:pt x="1010" y="300"/>
                    </a:cubicBezTo>
                    <a:cubicBezTo>
                      <a:pt x="1010" y="300"/>
                      <a:pt x="1002" y="279"/>
                      <a:pt x="987" y="273"/>
                    </a:cubicBezTo>
                    <a:cubicBezTo>
                      <a:pt x="973" y="267"/>
                      <a:pt x="968" y="246"/>
                      <a:pt x="960" y="240"/>
                    </a:cubicBezTo>
                    <a:cubicBezTo>
                      <a:pt x="952" y="233"/>
                      <a:pt x="927" y="219"/>
                      <a:pt x="927" y="219"/>
                    </a:cubicBezTo>
                    <a:cubicBezTo>
                      <a:pt x="910" y="246"/>
                      <a:pt x="910" y="246"/>
                      <a:pt x="910" y="246"/>
                    </a:cubicBezTo>
                    <a:cubicBezTo>
                      <a:pt x="887" y="233"/>
                      <a:pt x="887" y="233"/>
                      <a:pt x="887" y="233"/>
                    </a:cubicBezTo>
                    <a:cubicBezTo>
                      <a:pt x="846" y="290"/>
                      <a:pt x="846" y="290"/>
                      <a:pt x="846" y="290"/>
                    </a:cubicBezTo>
                    <a:cubicBezTo>
                      <a:pt x="814" y="285"/>
                      <a:pt x="814" y="285"/>
                      <a:pt x="814" y="285"/>
                    </a:cubicBezTo>
                    <a:cubicBezTo>
                      <a:pt x="814" y="285"/>
                      <a:pt x="814" y="271"/>
                      <a:pt x="808" y="263"/>
                    </a:cubicBezTo>
                    <a:cubicBezTo>
                      <a:pt x="802" y="254"/>
                      <a:pt x="779" y="250"/>
                      <a:pt x="779" y="250"/>
                    </a:cubicBezTo>
                    <a:cubicBezTo>
                      <a:pt x="804" y="223"/>
                      <a:pt x="804" y="223"/>
                      <a:pt x="804" y="223"/>
                    </a:cubicBezTo>
                    <a:cubicBezTo>
                      <a:pt x="798" y="206"/>
                      <a:pt x="798" y="206"/>
                      <a:pt x="798" y="206"/>
                    </a:cubicBezTo>
                    <a:cubicBezTo>
                      <a:pt x="798" y="206"/>
                      <a:pt x="802" y="179"/>
                      <a:pt x="806" y="169"/>
                    </a:cubicBezTo>
                    <a:cubicBezTo>
                      <a:pt x="810" y="158"/>
                      <a:pt x="800" y="144"/>
                      <a:pt x="796" y="129"/>
                    </a:cubicBezTo>
                    <a:cubicBezTo>
                      <a:pt x="791" y="115"/>
                      <a:pt x="760" y="121"/>
                      <a:pt x="760" y="121"/>
                    </a:cubicBezTo>
                    <a:cubicBezTo>
                      <a:pt x="775" y="77"/>
                      <a:pt x="775" y="77"/>
                      <a:pt x="775" y="77"/>
                    </a:cubicBezTo>
                    <a:cubicBezTo>
                      <a:pt x="742" y="56"/>
                      <a:pt x="742" y="56"/>
                      <a:pt x="742" y="56"/>
                    </a:cubicBezTo>
                    <a:cubicBezTo>
                      <a:pt x="719" y="73"/>
                      <a:pt x="719" y="73"/>
                      <a:pt x="719" y="73"/>
                    </a:cubicBezTo>
                    <a:cubicBezTo>
                      <a:pt x="710" y="44"/>
                      <a:pt x="710" y="44"/>
                      <a:pt x="710" y="44"/>
                    </a:cubicBezTo>
                    <a:cubicBezTo>
                      <a:pt x="692" y="46"/>
                      <a:pt x="692" y="46"/>
                      <a:pt x="692" y="46"/>
                    </a:cubicBezTo>
                    <a:cubicBezTo>
                      <a:pt x="656" y="9"/>
                      <a:pt x="656" y="9"/>
                      <a:pt x="656" y="9"/>
                    </a:cubicBezTo>
                    <a:cubicBezTo>
                      <a:pt x="648" y="40"/>
                      <a:pt x="648" y="40"/>
                      <a:pt x="648" y="40"/>
                    </a:cubicBezTo>
                    <a:cubicBezTo>
                      <a:pt x="648" y="40"/>
                      <a:pt x="617" y="36"/>
                      <a:pt x="600" y="25"/>
                    </a:cubicBezTo>
                    <a:cubicBezTo>
                      <a:pt x="583" y="15"/>
                      <a:pt x="577" y="0"/>
                      <a:pt x="577" y="0"/>
                    </a:cubicBezTo>
                    <a:cubicBezTo>
                      <a:pt x="529" y="38"/>
                      <a:pt x="529" y="38"/>
                      <a:pt x="529" y="38"/>
                    </a:cubicBezTo>
                    <a:cubicBezTo>
                      <a:pt x="475" y="27"/>
                      <a:pt x="475" y="27"/>
                      <a:pt x="475" y="27"/>
                    </a:cubicBezTo>
                    <a:cubicBezTo>
                      <a:pt x="450" y="79"/>
                      <a:pt x="450" y="79"/>
                      <a:pt x="450" y="79"/>
                    </a:cubicBezTo>
                    <a:cubicBezTo>
                      <a:pt x="438" y="69"/>
                      <a:pt x="438" y="69"/>
                      <a:pt x="438" y="69"/>
                    </a:cubicBezTo>
                    <a:cubicBezTo>
                      <a:pt x="390" y="84"/>
                      <a:pt x="390" y="84"/>
                      <a:pt x="390" y="84"/>
                    </a:cubicBezTo>
                    <a:cubicBezTo>
                      <a:pt x="329" y="77"/>
                      <a:pt x="329" y="77"/>
                      <a:pt x="329" y="77"/>
                    </a:cubicBezTo>
                    <a:cubicBezTo>
                      <a:pt x="311" y="106"/>
                      <a:pt x="311" y="106"/>
                      <a:pt x="311" y="106"/>
                    </a:cubicBezTo>
                    <a:cubicBezTo>
                      <a:pt x="259" y="108"/>
                      <a:pt x="259" y="108"/>
                      <a:pt x="259" y="108"/>
                    </a:cubicBezTo>
                    <a:cubicBezTo>
                      <a:pt x="227" y="140"/>
                      <a:pt x="227" y="140"/>
                      <a:pt x="227" y="140"/>
                    </a:cubicBezTo>
                    <a:cubicBezTo>
                      <a:pt x="198" y="131"/>
                      <a:pt x="198" y="131"/>
                      <a:pt x="198" y="131"/>
                    </a:cubicBezTo>
                    <a:cubicBezTo>
                      <a:pt x="188" y="140"/>
                      <a:pt x="188" y="140"/>
                      <a:pt x="188" y="140"/>
                    </a:cubicBezTo>
                    <a:cubicBezTo>
                      <a:pt x="188" y="140"/>
                      <a:pt x="171" y="156"/>
                      <a:pt x="171" y="171"/>
                    </a:cubicBezTo>
                    <a:cubicBezTo>
                      <a:pt x="171" y="186"/>
                      <a:pt x="180" y="198"/>
                      <a:pt x="180" y="198"/>
                    </a:cubicBezTo>
                    <a:cubicBezTo>
                      <a:pt x="148" y="221"/>
                      <a:pt x="148" y="221"/>
                      <a:pt x="148" y="221"/>
                    </a:cubicBezTo>
                    <a:cubicBezTo>
                      <a:pt x="148" y="221"/>
                      <a:pt x="161" y="256"/>
                      <a:pt x="165" y="275"/>
                    </a:cubicBezTo>
                    <a:cubicBezTo>
                      <a:pt x="169" y="294"/>
                      <a:pt x="165" y="327"/>
                      <a:pt x="165" y="327"/>
                    </a:cubicBezTo>
                    <a:cubicBezTo>
                      <a:pt x="186" y="356"/>
                      <a:pt x="186" y="356"/>
                      <a:pt x="186" y="356"/>
                    </a:cubicBezTo>
                    <a:cubicBezTo>
                      <a:pt x="146" y="371"/>
                      <a:pt x="146" y="371"/>
                      <a:pt x="146" y="371"/>
                    </a:cubicBezTo>
                    <a:cubicBezTo>
                      <a:pt x="161" y="429"/>
                      <a:pt x="161" y="429"/>
                      <a:pt x="161" y="429"/>
                    </a:cubicBezTo>
                    <a:cubicBezTo>
                      <a:pt x="161" y="429"/>
                      <a:pt x="182" y="439"/>
                      <a:pt x="182" y="450"/>
                    </a:cubicBezTo>
                    <a:cubicBezTo>
                      <a:pt x="182" y="460"/>
                      <a:pt x="194" y="552"/>
                      <a:pt x="194" y="552"/>
                    </a:cubicBezTo>
                    <a:cubicBezTo>
                      <a:pt x="204" y="562"/>
                      <a:pt x="204" y="562"/>
                      <a:pt x="204" y="562"/>
                    </a:cubicBezTo>
                    <a:cubicBezTo>
                      <a:pt x="204" y="562"/>
                      <a:pt x="200" y="583"/>
                      <a:pt x="207" y="587"/>
                    </a:cubicBezTo>
                    <a:cubicBezTo>
                      <a:pt x="211" y="590"/>
                      <a:pt x="229" y="598"/>
                      <a:pt x="240" y="602"/>
                    </a:cubicBezTo>
                    <a:cubicBezTo>
                      <a:pt x="240" y="602"/>
                      <a:pt x="240" y="602"/>
                      <a:pt x="240" y="602"/>
                    </a:cubicBezTo>
                    <a:cubicBezTo>
                      <a:pt x="250" y="598"/>
                      <a:pt x="250" y="598"/>
                      <a:pt x="250" y="598"/>
                    </a:cubicBezTo>
                    <a:cubicBezTo>
                      <a:pt x="250" y="598"/>
                      <a:pt x="263" y="579"/>
                      <a:pt x="274" y="579"/>
                    </a:cubicBezTo>
                    <a:cubicBezTo>
                      <a:pt x="284" y="579"/>
                      <a:pt x="290" y="606"/>
                      <a:pt x="290" y="606"/>
                    </a:cubicBezTo>
                    <a:cubicBezTo>
                      <a:pt x="290" y="606"/>
                      <a:pt x="377" y="617"/>
                      <a:pt x="385" y="625"/>
                    </a:cubicBezTo>
                    <a:cubicBezTo>
                      <a:pt x="393" y="634"/>
                      <a:pt x="379" y="642"/>
                      <a:pt x="379" y="642"/>
                    </a:cubicBezTo>
                    <a:cubicBezTo>
                      <a:pt x="395" y="661"/>
                      <a:pt x="395" y="661"/>
                      <a:pt x="395" y="661"/>
                    </a:cubicBezTo>
                    <a:cubicBezTo>
                      <a:pt x="395" y="680"/>
                      <a:pt x="395" y="680"/>
                      <a:pt x="395" y="680"/>
                    </a:cubicBezTo>
                    <a:cubicBezTo>
                      <a:pt x="429" y="699"/>
                      <a:pt x="429" y="699"/>
                      <a:pt x="429" y="699"/>
                    </a:cubicBezTo>
                    <a:cubicBezTo>
                      <a:pt x="444" y="694"/>
                      <a:pt x="444" y="694"/>
                      <a:pt x="444" y="694"/>
                    </a:cubicBezTo>
                    <a:cubicBezTo>
                      <a:pt x="456" y="709"/>
                      <a:pt x="456" y="709"/>
                      <a:pt x="456" y="709"/>
                    </a:cubicBezTo>
                    <a:cubicBezTo>
                      <a:pt x="482" y="766"/>
                      <a:pt x="482" y="766"/>
                      <a:pt x="482" y="766"/>
                    </a:cubicBezTo>
                    <a:cubicBezTo>
                      <a:pt x="482" y="766"/>
                      <a:pt x="432" y="785"/>
                      <a:pt x="419" y="785"/>
                    </a:cubicBezTo>
                    <a:cubicBezTo>
                      <a:pt x="405" y="785"/>
                      <a:pt x="393" y="787"/>
                      <a:pt x="393" y="787"/>
                    </a:cubicBezTo>
                    <a:cubicBezTo>
                      <a:pt x="389" y="800"/>
                      <a:pt x="389" y="800"/>
                      <a:pt x="389" y="800"/>
                    </a:cubicBezTo>
                    <a:cubicBezTo>
                      <a:pt x="358" y="806"/>
                      <a:pt x="358" y="806"/>
                      <a:pt x="358" y="806"/>
                    </a:cubicBezTo>
                    <a:cubicBezTo>
                      <a:pt x="341" y="831"/>
                      <a:pt x="341" y="831"/>
                      <a:pt x="341" y="831"/>
                    </a:cubicBezTo>
                    <a:cubicBezTo>
                      <a:pt x="293" y="839"/>
                      <a:pt x="293" y="839"/>
                      <a:pt x="293" y="839"/>
                    </a:cubicBezTo>
                    <a:cubicBezTo>
                      <a:pt x="278" y="869"/>
                      <a:pt x="278" y="869"/>
                      <a:pt x="278" y="869"/>
                    </a:cubicBezTo>
                    <a:cubicBezTo>
                      <a:pt x="278" y="869"/>
                      <a:pt x="215" y="871"/>
                      <a:pt x="217" y="886"/>
                    </a:cubicBezTo>
                    <a:cubicBezTo>
                      <a:pt x="219" y="900"/>
                      <a:pt x="261" y="911"/>
                      <a:pt x="261" y="911"/>
                    </a:cubicBezTo>
                    <a:cubicBezTo>
                      <a:pt x="253" y="923"/>
                      <a:pt x="253" y="923"/>
                      <a:pt x="253" y="923"/>
                    </a:cubicBezTo>
                    <a:cubicBezTo>
                      <a:pt x="221" y="932"/>
                      <a:pt x="221" y="932"/>
                      <a:pt x="221" y="932"/>
                    </a:cubicBezTo>
                    <a:cubicBezTo>
                      <a:pt x="219" y="953"/>
                      <a:pt x="219" y="953"/>
                      <a:pt x="219" y="953"/>
                    </a:cubicBezTo>
                    <a:cubicBezTo>
                      <a:pt x="238" y="957"/>
                      <a:pt x="238" y="957"/>
                      <a:pt x="238" y="957"/>
                    </a:cubicBezTo>
                    <a:cubicBezTo>
                      <a:pt x="236" y="993"/>
                      <a:pt x="236" y="993"/>
                      <a:pt x="236" y="993"/>
                    </a:cubicBezTo>
                    <a:cubicBezTo>
                      <a:pt x="236" y="993"/>
                      <a:pt x="274" y="1008"/>
                      <a:pt x="274" y="1016"/>
                    </a:cubicBezTo>
                    <a:cubicBezTo>
                      <a:pt x="274" y="1024"/>
                      <a:pt x="253" y="1041"/>
                      <a:pt x="253" y="1041"/>
                    </a:cubicBezTo>
                    <a:cubicBezTo>
                      <a:pt x="255" y="1060"/>
                      <a:pt x="255" y="1060"/>
                      <a:pt x="255" y="1060"/>
                    </a:cubicBezTo>
                    <a:cubicBezTo>
                      <a:pt x="255" y="1060"/>
                      <a:pt x="232" y="1064"/>
                      <a:pt x="223" y="1064"/>
                    </a:cubicBezTo>
                    <a:cubicBezTo>
                      <a:pt x="215" y="1064"/>
                      <a:pt x="200" y="1056"/>
                      <a:pt x="200" y="1056"/>
                    </a:cubicBezTo>
                    <a:cubicBezTo>
                      <a:pt x="192" y="1071"/>
                      <a:pt x="192" y="1071"/>
                      <a:pt x="192" y="1071"/>
                    </a:cubicBezTo>
                    <a:cubicBezTo>
                      <a:pt x="166" y="1062"/>
                      <a:pt x="166" y="1062"/>
                      <a:pt x="166" y="1062"/>
                    </a:cubicBezTo>
                    <a:cubicBezTo>
                      <a:pt x="166" y="1092"/>
                      <a:pt x="166" y="1092"/>
                      <a:pt x="166" y="1092"/>
                    </a:cubicBezTo>
                    <a:cubicBezTo>
                      <a:pt x="179" y="1117"/>
                      <a:pt x="179" y="1117"/>
                      <a:pt x="179" y="1117"/>
                    </a:cubicBezTo>
                    <a:cubicBezTo>
                      <a:pt x="150" y="1125"/>
                      <a:pt x="150" y="1125"/>
                      <a:pt x="150" y="1125"/>
                    </a:cubicBezTo>
                    <a:cubicBezTo>
                      <a:pt x="133" y="1108"/>
                      <a:pt x="133" y="1108"/>
                      <a:pt x="133" y="1108"/>
                    </a:cubicBezTo>
                    <a:cubicBezTo>
                      <a:pt x="122" y="1131"/>
                      <a:pt x="122" y="1131"/>
                      <a:pt x="122" y="1131"/>
                    </a:cubicBezTo>
                    <a:cubicBezTo>
                      <a:pt x="87" y="1131"/>
                      <a:pt x="87" y="1131"/>
                      <a:pt x="87" y="1131"/>
                    </a:cubicBezTo>
                    <a:cubicBezTo>
                      <a:pt x="103" y="1094"/>
                      <a:pt x="103" y="1094"/>
                      <a:pt x="103" y="1094"/>
                    </a:cubicBezTo>
                    <a:cubicBezTo>
                      <a:pt x="78" y="1077"/>
                      <a:pt x="78" y="1077"/>
                      <a:pt x="78" y="1077"/>
                    </a:cubicBezTo>
                    <a:cubicBezTo>
                      <a:pt x="78" y="1077"/>
                      <a:pt x="78" y="1054"/>
                      <a:pt x="70" y="1054"/>
                    </a:cubicBezTo>
                    <a:cubicBezTo>
                      <a:pt x="61" y="1054"/>
                      <a:pt x="53" y="1089"/>
                      <a:pt x="47" y="1096"/>
                    </a:cubicBezTo>
                    <a:cubicBezTo>
                      <a:pt x="40" y="1102"/>
                      <a:pt x="30" y="1104"/>
                      <a:pt x="30" y="1104"/>
                    </a:cubicBezTo>
                    <a:cubicBezTo>
                      <a:pt x="30" y="1104"/>
                      <a:pt x="28" y="1129"/>
                      <a:pt x="19" y="1136"/>
                    </a:cubicBezTo>
                    <a:cubicBezTo>
                      <a:pt x="11" y="1142"/>
                      <a:pt x="0" y="1148"/>
                      <a:pt x="0" y="1148"/>
                    </a:cubicBezTo>
                    <a:cubicBezTo>
                      <a:pt x="3" y="1171"/>
                      <a:pt x="3" y="1171"/>
                      <a:pt x="3" y="1171"/>
                    </a:cubicBezTo>
                    <a:cubicBezTo>
                      <a:pt x="24" y="1171"/>
                      <a:pt x="24" y="1171"/>
                      <a:pt x="24" y="1171"/>
                    </a:cubicBezTo>
                    <a:cubicBezTo>
                      <a:pt x="47" y="1197"/>
                      <a:pt x="47" y="1197"/>
                      <a:pt x="47" y="1197"/>
                    </a:cubicBezTo>
                    <a:cubicBezTo>
                      <a:pt x="40" y="1226"/>
                      <a:pt x="40" y="1226"/>
                      <a:pt x="40" y="1226"/>
                    </a:cubicBezTo>
                    <a:cubicBezTo>
                      <a:pt x="11" y="1247"/>
                      <a:pt x="11" y="1247"/>
                      <a:pt x="11" y="1247"/>
                    </a:cubicBezTo>
                    <a:cubicBezTo>
                      <a:pt x="11" y="1273"/>
                      <a:pt x="11" y="1273"/>
                      <a:pt x="11" y="1273"/>
                    </a:cubicBezTo>
                    <a:cubicBezTo>
                      <a:pt x="15" y="1269"/>
                      <a:pt x="18" y="1266"/>
                      <a:pt x="18" y="1266"/>
                    </a:cubicBezTo>
                    <a:cubicBezTo>
                      <a:pt x="18" y="1266"/>
                      <a:pt x="61" y="1284"/>
                      <a:pt x="65" y="1298"/>
                    </a:cubicBezTo>
                    <a:cubicBezTo>
                      <a:pt x="68" y="1312"/>
                      <a:pt x="63" y="1341"/>
                      <a:pt x="63" y="1341"/>
                    </a:cubicBezTo>
                    <a:cubicBezTo>
                      <a:pt x="141" y="1384"/>
                      <a:pt x="141" y="1384"/>
                      <a:pt x="141" y="1384"/>
                    </a:cubicBezTo>
                    <a:cubicBezTo>
                      <a:pt x="139" y="1376"/>
                      <a:pt x="139" y="1376"/>
                      <a:pt x="139" y="1376"/>
                    </a:cubicBezTo>
                    <a:cubicBezTo>
                      <a:pt x="164" y="1371"/>
                      <a:pt x="164" y="1371"/>
                      <a:pt x="164" y="1371"/>
                    </a:cubicBezTo>
                    <a:cubicBezTo>
                      <a:pt x="185" y="1419"/>
                      <a:pt x="185" y="1419"/>
                      <a:pt x="185" y="1419"/>
                    </a:cubicBezTo>
                    <a:cubicBezTo>
                      <a:pt x="224" y="1428"/>
                      <a:pt x="224" y="1428"/>
                      <a:pt x="224" y="1428"/>
                    </a:cubicBezTo>
                    <a:cubicBezTo>
                      <a:pt x="222" y="1454"/>
                      <a:pt x="222" y="1454"/>
                      <a:pt x="222" y="1454"/>
                    </a:cubicBezTo>
                    <a:cubicBezTo>
                      <a:pt x="238" y="1470"/>
                      <a:pt x="238" y="1470"/>
                      <a:pt x="238" y="1470"/>
                    </a:cubicBezTo>
                    <a:cubicBezTo>
                      <a:pt x="247" y="1527"/>
                      <a:pt x="247" y="1527"/>
                      <a:pt x="247" y="1527"/>
                    </a:cubicBezTo>
                    <a:cubicBezTo>
                      <a:pt x="286" y="1527"/>
                      <a:pt x="286" y="1527"/>
                      <a:pt x="286" y="1527"/>
                    </a:cubicBezTo>
                    <a:cubicBezTo>
                      <a:pt x="291" y="1458"/>
                      <a:pt x="291" y="1458"/>
                      <a:pt x="291" y="1458"/>
                    </a:cubicBezTo>
                    <a:cubicBezTo>
                      <a:pt x="291" y="1458"/>
                      <a:pt x="293" y="1454"/>
                      <a:pt x="304" y="1454"/>
                    </a:cubicBezTo>
                    <a:cubicBezTo>
                      <a:pt x="316" y="1454"/>
                      <a:pt x="297" y="1424"/>
                      <a:pt x="297" y="1424"/>
                    </a:cubicBezTo>
                    <a:cubicBezTo>
                      <a:pt x="343" y="1362"/>
                      <a:pt x="343" y="1362"/>
                      <a:pt x="343" y="1362"/>
                    </a:cubicBezTo>
                    <a:cubicBezTo>
                      <a:pt x="343" y="1362"/>
                      <a:pt x="360" y="1357"/>
                      <a:pt x="378" y="1346"/>
                    </a:cubicBezTo>
                    <a:cubicBezTo>
                      <a:pt x="396" y="1334"/>
                      <a:pt x="394" y="1297"/>
                      <a:pt x="394" y="1297"/>
                    </a:cubicBezTo>
                    <a:cubicBezTo>
                      <a:pt x="394" y="1297"/>
                      <a:pt x="461" y="1284"/>
                      <a:pt x="484" y="1284"/>
                    </a:cubicBezTo>
                    <a:cubicBezTo>
                      <a:pt x="507" y="1284"/>
                      <a:pt x="516" y="1297"/>
                      <a:pt x="516" y="1297"/>
                    </a:cubicBezTo>
                    <a:cubicBezTo>
                      <a:pt x="516" y="1297"/>
                      <a:pt x="539" y="1272"/>
                      <a:pt x="548" y="1263"/>
                    </a:cubicBezTo>
                    <a:cubicBezTo>
                      <a:pt x="557" y="1254"/>
                      <a:pt x="566" y="1268"/>
                      <a:pt x="587" y="1256"/>
                    </a:cubicBezTo>
                    <a:cubicBezTo>
                      <a:pt x="608" y="1245"/>
                      <a:pt x="601" y="1240"/>
                      <a:pt x="608" y="1240"/>
                    </a:cubicBezTo>
                    <a:cubicBezTo>
                      <a:pt x="615" y="1240"/>
                      <a:pt x="672" y="1281"/>
                      <a:pt x="672" y="1281"/>
                    </a:cubicBezTo>
                    <a:cubicBezTo>
                      <a:pt x="725" y="1240"/>
                      <a:pt x="725" y="1240"/>
                      <a:pt x="725" y="1240"/>
                    </a:cubicBezTo>
                    <a:cubicBezTo>
                      <a:pt x="744" y="1182"/>
                      <a:pt x="744" y="1182"/>
                      <a:pt x="744" y="1182"/>
                    </a:cubicBezTo>
                    <a:cubicBezTo>
                      <a:pt x="764" y="1196"/>
                      <a:pt x="764" y="1196"/>
                      <a:pt x="764" y="1196"/>
                    </a:cubicBezTo>
                    <a:cubicBezTo>
                      <a:pt x="792" y="1176"/>
                      <a:pt x="792" y="1176"/>
                      <a:pt x="792" y="1176"/>
                    </a:cubicBezTo>
                    <a:cubicBezTo>
                      <a:pt x="792" y="1176"/>
                      <a:pt x="817" y="1178"/>
                      <a:pt x="829" y="1178"/>
                    </a:cubicBezTo>
                    <a:cubicBezTo>
                      <a:pt x="840" y="1178"/>
                      <a:pt x="840" y="1157"/>
                      <a:pt x="847" y="1148"/>
                    </a:cubicBezTo>
                    <a:cubicBezTo>
                      <a:pt x="854" y="1139"/>
                      <a:pt x="863" y="1093"/>
                      <a:pt x="863" y="1093"/>
                    </a:cubicBezTo>
                    <a:cubicBezTo>
                      <a:pt x="914" y="1102"/>
                      <a:pt x="914" y="1102"/>
                      <a:pt x="914" y="1102"/>
                    </a:cubicBezTo>
                    <a:cubicBezTo>
                      <a:pt x="925" y="1074"/>
                      <a:pt x="925" y="1074"/>
                      <a:pt x="925" y="1074"/>
                    </a:cubicBezTo>
                    <a:cubicBezTo>
                      <a:pt x="950" y="1042"/>
                      <a:pt x="950" y="1042"/>
                      <a:pt x="950" y="1042"/>
                    </a:cubicBezTo>
                    <a:cubicBezTo>
                      <a:pt x="971" y="1063"/>
                      <a:pt x="971" y="1063"/>
                      <a:pt x="971" y="1063"/>
                    </a:cubicBezTo>
                    <a:cubicBezTo>
                      <a:pt x="996" y="1074"/>
                      <a:pt x="996" y="1074"/>
                      <a:pt x="996" y="1074"/>
                    </a:cubicBezTo>
                    <a:cubicBezTo>
                      <a:pt x="1031" y="1033"/>
                      <a:pt x="1031" y="1033"/>
                      <a:pt x="1031" y="1033"/>
                    </a:cubicBezTo>
                    <a:cubicBezTo>
                      <a:pt x="1047" y="966"/>
                      <a:pt x="1047" y="966"/>
                      <a:pt x="1047" y="966"/>
                    </a:cubicBezTo>
                    <a:cubicBezTo>
                      <a:pt x="1107" y="941"/>
                      <a:pt x="1107" y="941"/>
                      <a:pt x="1107" y="941"/>
                    </a:cubicBezTo>
                    <a:cubicBezTo>
                      <a:pt x="1148" y="943"/>
                      <a:pt x="1148" y="943"/>
                      <a:pt x="1148" y="943"/>
                    </a:cubicBezTo>
                    <a:cubicBezTo>
                      <a:pt x="1169" y="923"/>
                      <a:pt x="1169" y="923"/>
                      <a:pt x="1169" y="923"/>
                    </a:cubicBezTo>
                    <a:cubicBezTo>
                      <a:pt x="1226" y="932"/>
                      <a:pt x="1226" y="932"/>
                      <a:pt x="1226" y="932"/>
                    </a:cubicBezTo>
                    <a:cubicBezTo>
                      <a:pt x="1263" y="902"/>
                      <a:pt x="1263" y="902"/>
                      <a:pt x="1263" y="902"/>
                    </a:cubicBezTo>
                    <a:cubicBezTo>
                      <a:pt x="1272" y="874"/>
                      <a:pt x="1272" y="874"/>
                      <a:pt x="1272" y="874"/>
                    </a:cubicBezTo>
                    <a:cubicBezTo>
                      <a:pt x="1272" y="874"/>
                      <a:pt x="1288" y="872"/>
                      <a:pt x="1295" y="872"/>
                    </a:cubicBezTo>
                    <a:cubicBezTo>
                      <a:pt x="1302" y="872"/>
                      <a:pt x="1300" y="851"/>
                      <a:pt x="1300" y="851"/>
                    </a:cubicBezTo>
                    <a:cubicBezTo>
                      <a:pt x="1300" y="851"/>
                      <a:pt x="1325" y="858"/>
                      <a:pt x="1337" y="858"/>
                    </a:cubicBezTo>
                    <a:cubicBezTo>
                      <a:pt x="1348" y="858"/>
                      <a:pt x="1374" y="861"/>
                      <a:pt x="1374" y="861"/>
                    </a:cubicBezTo>
                    <a:cubicBezTo>
                      <a:pt x="1374" y="861"/>
                      <a:pt x="1380" y="833"/>
                      <a:pt x="1399" y="821"/>
                    </a:cubicBezTo>
                    <a:cubicBezTo>
                      <a:pt x="1417" y="810"/>
                      <a:pt x="1470" y="798"/>
                      <a:pt x="1470" y="798"/>
                    </a:cubicBezTo>
                    <a:cubicBezTo>
                      <a:pt x="1479" y="764"/>
                      <a:pt x="1479" y="764"/>
                      <a:pt x="1479" y="764"/>
                    </a:cubicBezTo>
                    <a:cubicBezTo>
                      <a:pt x="1571" y="741"/>
                      <a:pt x="1571" y="741"/>
                      <a:pt x="1571" y="741"/>
                    </a:cubicBezTo>
                    <a:cubicBezTo>
                      <a:pt x="1574" y="700"/>
                      <a:pt x="1574" y="700"/>
                      <a:pt x="1574" y="700"/>
                    </a:cubicBezTo>
                    <a:cubicBezTo>
                      <a:pt x="1541" y="688"/>
                      <a:pt x="1541" y="688"/>
                      <a:pt x="1541" y="688"/>
                    </a:cubicBezTo>
                    <a:cubicBezTo>
                      <a:pt x="1532" y="672"/>
                      <a:pt x="1532" y="672"/>
                      <a:pt x="1532" y="672"/>
                    </a:cubicBezTo>
                    <a:cubicBezTo>
                      <a:pt x="1486" y="656"/>
                      <a:pt x="1486" y="656"/>
                      <a:pt x="1486" y="656"/>
                    </a:cubicBezTo>
                    <a:cubicBezTo>
                      <a:pt x="1511" y="589"/>
                      <a:pt x="1511" y="589"/>
                      <a:pt x="1511" y="589"/>
                    </a:cubicBezTo>
                    <a:cubicBezTo>
                      <a:pt x="1580" y="617"/>
                      <a:pt x="1580" y="617"/>
                      <a:pt x="1580" y="617"/>
                    </a:cubicBezTo>
                    <a:cubicBezTo>
                      <a:pt x="1608" y="605"/>
                      <a:pt x="1608" y="605"/>
                      <a:pt x="1608" y="605"/>
                    </a:cubicBezTo>
                    <a:cubicBezTo>
                      <a:pt x="1608" y="605"/>
                      <a:pt x="1698" y="644"/>
                      <a:pt x="1700" y="661"/>
                    </a:cubicBezTo>
                    <a:cubicBezTo>
                      <a:pt x="1702" y="677"/>
                      <a:pt x="1679" y="725"/>
                      <a:pt x="1679" y="725"/>
                    </a:cubicBezTo>
                    <a:cubicBezTo>
                      <a:pt x="1679" y="725"/>
                      <a:pt x="1698" y="723"/>
                      <a:pt x="1709" y="720"/>
                    </a:cubicBezTo>
                    <a:cubicBezTo>
                      <a:pt x="1721" y="718"/>
                      <a:pt x="1737" y="713"/>
                      <a:pt x="1737" y="713"/>
                    </a:cubicBezTo>
                    <a:cubicBezTo>
                      <a:pt x="1709" y="759"/>
                      <a:pt x="1709" y="759"/>
                      <a:pt x="1709" y="759"/>
                    </a:cubicBezTo>
                    <a:cubicBezTo>
                      <a:pt x="1718" y="785"/>
                      <a:pt x="1718" y="785"/>
                      <a:pt x="1718" y="785"/>
                    </a:cubicBezTo>
                    <a:cubicBezTo>
                      <a:pt x="1718" y="785"/>
                      <a:pt x="1758" y="785"/>
                      <a:pt x="1778" y="792"/>
                    </a:cubicBezTo>
                    <a:cubicBezTo>
                      <a:pt x="1799" y="798"/>
                      <a:pt x="1813" y="812"/>
                      <a:pt x="1813" y="812"/>
                    </a:cubicBezTo>
                    <a:cubicBezTo>
                      <a:pt x="1813" y="812"/>
                      <a:pt x="1838" y="808"/>
                      <a:pt x="1847" y="798"/>
                    </a:cubicBezTo>
                    <a:cubicBezTo>
                      <a:pt x="1856" y="789"/>
                      <a:pt x="1863" y="736"/>
                      <a:pt x="1863" y="736"/>
                    </a:cubicBezTo>
                    <a:cubicBezTo>
                      <a:pt x="1891" y="718"/>
                      <a:pt x="1891" y="718"/>
                      <a:pt x="1891" y="718"/>
                    </a:cubicBezTo>
                    <a:cubicBezTo>
                      <a:pt x="1891" y="677"/>
                      <a:pt x="1891" y="677"/>
                      <a:pt x="1891" y="677"/>
                    </a:cubicBezTo>
                    <a:cubicBezTo>
                      <a:pt x="1891" y="677"/>
                      <a:pt x="1912" y="667"/>
                      <a:pt x="1914" y="656"/>
                    </a:cubicBezTo>
                    <a:cubicBezTo>
                      <a:pt x="1916" y="644"/>
                      <a:pt x="1939" y="555"/>
                      <a:pt x="1941" y="541"/>
                    </a:cubicBezTo>
                    <a:cubicBezTo>
                      <a:pt x="1944" y="527"/>
                      <a:pt x="1946" y="465"/>
                      <a:pt x="1946" y="465"/>
                    </a:cubicBezTo>
                    <a:cubicBezTo>
                      <a:pt x="1955" y="440"/>
                      <a:pt x="1955" y="440"/>
                      <a:pt x="1955" y="440"/>
                    </a:cubicBezTo>
                    <a:lnTo>
                      <a:pt x="1955" y="341"/>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99" name="Freeform 262"/>
              <p:cNvSpPr>
                <a:spLocks noEditPoints="1"/>
              </p:cNvSpPr>
              <p:nvPr/>
            </p:nvSpPr>
            <p:spPr bwMode="gray">
              <a:xfrm>
                <a:off x="9299" y="888"/>
                <a:ext cx="1779" cy="1790"/>
              </a:xfrm>
              <a:custGeom>
                <a:avLst/>
                <a:gdLst>
                  <a:gd name="T0" fmla="*/ 1219 w 2194"/>
                  <a:gd name="T1" fmla="*/ 2028 h 2205"/>
                  <a:gd name="T2" fmla="*/ 1231 w 2194"/>
                  <a:gd name="T3" fmla="*/ 2162 h 2205"/>
                  <a:gd name="T4" fmla="*/ 1350 w 2194"/>
                  <a:gd name="T5" fmla="*/ 2118 h 2205"/>
                  <a:gd name="T6" fmla="*/ 1464 w 2194"/>
                  <a:gd name="T7" fmla="*/ 2205 h 2205"/>
                  <a:gd name="T8" fmla="*/ 1695 w 2194"/>
                  <a:gd name="T9" fmla="*/ 2164 h 2205"/>
                  <a:gd name="T10" fmla="*/ 1791 w 2194"/>
                  <a:gd name="T11" fmla="*/ 2026 h 2205"/>
                  <a:gd name="T12" fmla="*/ 1922 w 2194"/>
                  <a:gd name="T13" fmla="*/ 2037 h 2205"/>
                  <a:gd name="T14" fmla="*/ 2066 w 2194"/>
                  <a:gd name="T15" fmla="*/ 1960 h 2205"/>
                  <a:gd name="T16" fmla="*/ 2187 w 2194"/>
                  <a:gd name="T17" fmla="*/ 1925 h 2205"/>
                  <a:gd name="T18" fmla="*/ 2077 w 2194"/>
                  <a:gd name="T19" fmla="*/ 1684 h 2205"/>
                  <a:gd name="T20" fmla="*/ 2114 w 2194"/>
                  <a:gd name="T21" fmla="*/ 1433 h 2205"/>
                  <a:gd name="T22" fmla="*/ 2098 w 2194"/>
                  <a:gd name="T23" fmla="*/ 1270 h 2205"/>
                  <a:gd name="T24" fmla="*/ 2063 w 2194"/>
                  <a:gd name="T25" fmla="*/ 957 h 2205"/>
                  <a:gd name="T26" fmla="*/ 1831 w 2194"/>
                  <a:gd name="T27" fmla="*/ 764 h 2205"/>
                  <a:gd name="T28" fmla="*/ 1757 w 2194"/>
                  <a:gd name="T29" fmla="*/ 573 h 2205"/>
                  <a:gd name="T30" fmla="*/ 1905 w 2194"/>
                  <a:gd name="T31" fmla="*/ 267 h 2205"/>
                  <a:gd name="T32" fmla="*/ 1802 w 2194"/>
                  <a:gd name="T33" fmla="*/ 291 h 2205"/>
                  <a:gd name="T34" fmla="*/ 1749 w 2194"/>
                  <a:gd name="T35" fmla="*/ 221 h 2205"/>
                  <a:gd name="T36" fmla="*/ 1682 w 2194"/>
                  <a:gd name="T37" fmla="*/ 142 h 2205"/>
                  <a:gd name="T38" fmla="*/ 1547 w 2194"/>
                  <a:gd name="T39" fmla="*/ 50 h 2205"/>
                  <a:gd name="T40" fmla="*/ 1448 w 2194"/>
                  <a:gd name="T41" fmla="*/ 89 h 2205"/>
                  <a:gd name="T42" fmla="*/ 1354 w 2194"/>
                  <a:gd name="T43" fmla="*/ 248 h 2205"/>
                  <a:gd name="T44" fmla="*/ 1251 w 2194"/>
                  <a:gd name="T45" fmla="*/ 289 h 2205"/>
                  <a:gd name="T46" fmla="*/ 1099 w 2194"/>
                  <a:gd name="T47" fmla="*/ 335 h 2205"/>
                  <a:gd name="T48" fmla="*/ 1005 w 2194"/>
                  <a:gd name="T49" fmla="*/ 392 h 2205"/>
                  <a:gd name="T50" fmla="*/ 858 w 2194"/>
                  <a:gd name="T51" fmla="*/ 351 h 2205"/>
                  <a:gd name="T52" fmla="*/ 742 w 2194"/>
                  <a:gd name="T53" fmla="*/ 332 h 2205"/>
                  <a:gd name="T54" fmla="*/ 547 w 2194"/>
                  <a:gd name="T55" fmla="*/ 248 h 2205"/>
                  <a:gd name="T56" fmla="*/ 466 w 2194"/>
                  <a:gd name="T57" fmla="*/ 243 h 2205"/>
                  <a:gd name="T58" fmla="*/ 362 w 2194"/>
                  <a:gd name="T59" fmla="*/ 339 h 2205"/>
                  <a:gd name="T60" fmla="*/ 218 w 2194"/>
                  <a:gd name="T61" fmla="*/ 349 h 2205"/>
                  <a:gd name="T62" fmla="*/ 83 w 2194"/>
                  <a:gd name="T63" fmla="*/ 462 h 2205"/>
                  <a:gd name="T64" fmla="*/ 41 w 2194"/>
                  <a:gd name="T65" fmla="*/ 540 h 2205"/>
                  <a:gd name="T66" fmla="*/ 226 w 2194"/>
                  <a:gd name="T67" fmla="*/ 550 h 2205"/>
                  <a:gd name="T68" fmla="*/ 315 w 2194"/>
                  <a:gd name="T69" fmla="*/ 626 h 2205"/>
                  <a:gd name="T70" fmla="*/ 428 w 2194"/>
                  <a:gd name="T71" fmla="*/ 700 h 2205"/>
                  <a:gd name="T72" fmla="*/ 522 w 2194"/>
                  <a:gd name="T73" fmla="*/ 731 h 2205"/>
                  <a:gd name="T74" fmla="*/ 581 w 2194"/>
                  <a:gd name="T75" fmla="*/ 806 h 2205"/>
                  <a:gd name="T76" fmla="*/ 556 w 2194"/>
                  <a:gd name="T77" fmla="*/ 1012 h 2205"/>
                  <a:gd name="T78" fmla="*/ 608 w 2194"/>
                  <a:gd name="T79" fmla="*/ 1060 h 2205"/>
                  <a:gd name="T80" fmla="*/ 619 w 2194"/>
                  <a:gd name="T81" fmla="*/ 1171 h 2205"/>
                  <a:gd name="T82" fmla="*/ 600 w 2194"/>
                  <a:gd name="T83" fmla="*/ 1413 h 2205"/>
                  <a:gd name="T84" fmla="*/ 770 w 2194"/>
                  <a:gd name="T85" fmla="*/ 1569 h 2205"/>
                  <a:gd name="T86" fmla="*/ 942 w 2194"/>
                  <a:gd name="T87" fmla="*/ 1594 h 2205"/>
                  <a:gd name="T88" fmla="*/ 1048 w 2194"/>
                  <a:gd name="T89" fmla="*/ 1636 h 2205"/>
                  <a:gd name="T90" fmla="*/ 1184 w 2194"/>
                  <a:gd name="T91" fmla="*/ 1692 h 2205"/>
                  <a:gd name="T92" fmla="*/ 1190 w 2194"/>
                  <a:gd name="T93" fmla="*/ 1884 h 2205"/>
                  <a:gd name="T94" fmla="*/ 1514 w 2194"/>
                  <a:gd name="T95" fmla="*/ 1129 h 2205"/>
                  <a:gd name="T96" fmla="*/ 1397 w 2194"/>
                  <a:gd name="T97" fmla="*/ 1177 h 2205"/>
                  <a:gd name="T98" fmla="*/ 1310 w 2194"/>
                  <a:gd name="T99" fmla="*/ 1184 h 2205"/>
                  <a:gd name="T100" fmla="*/ 1147 w 2194"/>
                  <a:gd name="T101" fmla="*/ 1168 h 2205"/>
                  <a:gd name="T102" fmla="*/ 1142 w 2194"/>
                  <a:gd name="T103" fmla="*/ 1019 h 2205"/>
                  <a:gd name="T104" fmla="*/ 1190 w 2194"/>
                  <a:gd name="T105" fmla="*/ 950 h 2205"/>
                  <a:gd name="T106" fmla="*/ 1295 w 2194"/>
                  <a:gd name="T107" fmla="*/ 925 h 2205"/>
                  <a:gd name="T108" fmla="*/ 1371 w 2194"/>
                  <a:gd name="T109" fmla="*/ 918 h 2205"/>
                  <a:gd name="T110" fmla="*/ 1468 w 2194"/>
                  <a:gd name="T111" fmla="*/ 1029 h 2205"/>
                  <a:gd name="T112" fmla="*/ 1497 w 2194"/>
                  <a:gd name="T113" fmla="*/ 1102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4" h="2205">
                    <a:moveTo>
                      <a:pt x="1142" y="1972"/>
                    </a:moveTo>
                    <a:cubicBezTo>
                      <a:pt x="1165" y="1955"/>
                      <a:pt x="1165" y="1955"/>
                      <a:pt x="1165" y="1955"/>
                    </a:cubicBezTo>
                    <a:cubicBezTo>
                      <a:pt x="1198" y="1976"/>
                      <a:pt x="1198" y="1976"/>
                      <a:pt x="1198" y="1976"/>
                    </a:cubicBezTo>
                    <a:cubicBezTo>
                      <a:pt x="1183" y="2020"/>
                      <a:pt x="1183" y="2020"/>
                      <a:pt x="1183" y="2020"/>
                    </a:cubicBezTo>
                    <a:cubicBezTo>
                      <a:pt x="1183" y="2020"/>
                      <a:pt x="1214" y="2014"/>
                      <a:pt x="1219" y="2028"/>
                    </a:cubicBezTo>
                    <a:cubicBezTo>
                      <a:pt x="1223" y="2043"/>
                      <a:pt x="1233" y="2057"/>
                      <a:pt x="1229" y="2068"/>
                    </a:cubicBezTo>
                    <a:cubicBezTo>
                      <a:pt x="1225" y="2078"/>
                      <a:pt x="1221" y="2105"/>
                      <a:pt x="1221" y="2105"/>
                    </a:cubicBezTo>
                    <a:cubicBezTo>
                      <a:pt x="1227" y="2122"/>
                      <a:pt x="1227" y="2122"/>
                      <a:pt x="1227" y="2122"/>
                    </a:cubicBezTo>
                    <a:cubicBezTo>
                      <a:pt x="1202" y="2149"/>
                      <a:pt x="1202" y="2149"/>
                      <a:pt x="1202" y="2149"/>
                    </a:cubicBezTo>
                    <a:cubicBezTo>
                      <a:pt x="1202" y="2149"/>
                      <a:pt x="1225" y="2153"/>
                      <a:pt x="1231" y="2162"/>
                    </a:cubicBezTo>
                    <a:cubicBezTo>
                      <a:pt x="1237" y="2170"/>
                      <a:pt x="1237" y="2184"/>
                      <a:pt x="1237" y="2184"/>
                    </a:cubicBezTo>
                    <a:cubicBezTo>
                      <a:pt x="1269" y="2189"/>
                      <a:pt x="1269" y="2189"/>
                      <a:pt x="1269" y="2189"/>
                    </a:cubicBezTo>
                    <a:cubicBezTo>
                      <a:pt x="1310" y="2132"/>
                      <a:pt x="1310" y="2132"/>
                      <a:pt x="1310" y="2132"/>
                    </a:cubicBezTo>
                    <a:cubicBezTo>
                      <a:pt x="1333" y="2145"/>
                      <a:pt x="1333" y="2145"/>
                      <a:pt x="1333" y="2145"/>
                    </a:cubicBezTo>
                    <a:cubicBezTo>
                      <a:pt x="1350" y="2118"/>
                      <a:pt x="1350" y="2118"/>
                      <a:pt x="1350" y="2118"/>
                    </a:cubicBezTo>
                    <a:cubicBezTo>
                      <a:pt x="1350" y="2118"/>
                      <a:pt x="1375" y="2132"/>
                      <a:pt x="1383" y="2139"/>
                    </a:cubicBezTo>
                    <a:cubicBezTo>
                      <a:pt x="1391" y="2145"/>
                      <a:pt x="1396" y="2166"/>
                      <a:pt x="1410" y="2172"/>
                    </a:cubicBezTo>
                    <a:cubicBezTo>
                      <a:pt x="1425" y="2178"/>
                      <a:pt x="1433" y="2199"/>
                      <a:pt x="1433" y="2199"/>
                    </a:cubicBezTo>
                    <a:cubicBezTo>
                      <a:pt x="1456" y="2189"/>
                      <a:pt x="1456" y="2189"/>
                      <a:pt x="1456" y="2189"/>
                    </a:cubicBezTo>
                    <a:cubicBezTo>
                      <a:pt x="1464" y="2205"/>
                      <a:pt x="1464" y="2205"/>
                      <a:pt x="1464" y="2205"/>
                    </a:cubicBezTo>
                    <a:cubicBezTo>
                      <a:pt x="1464" y="2205"/>
                      <a:pt x="1500" y="2195"/>
                      <a:pt x="1514" y="2195"/>
                    </a:cubicBezTo>
                    <a:cubicBezTo>
                      <a:pt x="1529" y="2195"/>
                      <a:pt x="1558" y="2199"/>
                      <a:pt x="1558" y="2199"/>
                    </a:cubicBezTo>
                    <a:cubicBezTo>
                      <a:pt x="1558" y="2199"/>
                      <a:pt x="1585" y="2176"/>
                      <a:pt x="1600" y="2178"/>
                    </a:cubicBezTo>
                    <a:cubicBezTo>
                      <a:pt x="1614" y="2180"/>
                      <a:pt x="1674" y="2180"/>
                      <a:pt x="1674" y="2180"/>
                    </a:cubicBezTo>
                    <a:cubicBezTo>
                      <a:pt x="1695" y="2164"/>
                      <a:pt x="1695" y="2164"/>
                      <a:pt x="1695" y="2164"/>
                    </a:cubicBezTo>
                    <a:cubicBezTo>
                      <a:pt x="1695" y="2164"/>
                      <a:pt x="1704" y="2184"/>
                      <a:pt x="1712" y="2184"/>
                    </a:cubicBezTo>
                    <a:cubicBezTo>
                      <a:pt x="1720" y="2184"/>
                      <a:pt x="1729" y="2157"/>
                      <a:pt x="1737" y="2145"/>
                    </a:cubicBezTo>
                    <a:cubicBezTo>
                      <a:pt x="1745" y="2132"/>
                      <a:pt x="1749" y="2097"/>
                      <a:pt x="1747" y="2082"/>
                    </a:cubicBezTo>
                    <a:cubicBezTo>
                      <a:pt x="1745" y="2068"/>
                      <a:pt x="1770" y="2068"/>
                      <a:pt x="1770" y="2068"/>
                    </a:cubicBezTo>
                    <a:cubicBezTo>
                      <a:pt x="1770" y="2068"/>
                      <a:pt x="1783" y="2039"/>
                      <a:pt x="1791" y="2026"/>
                    </a:cubicBezTo>
                    <a:cubicBezTo>
                      <a:pt x="1799" y="2014"/>
                      <a:pt x="1812" y="2007"/>
                      <a:pt x="1812" y="2007"/>
                    </a:cubicBezTo>
                    <a:cubicBezTo>
                      <a:pt x="1858" y="2005"/>
                      <a:pt x="1858" y="2005"/>
                      <a:pt x="1858" y="2005"/>
                    </a:cubicBezTo>
                    <a:cubicBezTo>
                      <a:pt x="1868" y="2018"/>
                      <a:pt x="1868" y="2018"/>
                      <a:pt x="1868" y="2018"/>
                    </a:cubicBezTo>
                    <a:cubicBezTo>
                      <a:pt x="1906" y="2018"/>
                      <a:pt x="1906" y="2018"/>
                      <a:pt x="1906" y="2018"/>
                    </a:cubicBezTo>
                    <a:cubicBezTo>
                      <a:pt x="1922" y="2037"/>
                      <a:pt x="1922" y="2037"/>
                      <a:pt x="1922" y="2037"/>
                    </a:cubicBezTo>
                    <a:cubicBezTo>
                      <a:pt x="1945" y="2007"/>
                      <a:pt x="1945" y="2007"/>
                      <a:pt x="1945" y="2007"/>
                    </a:cubicBezTo>
                    <a:cubicBezTo>
                      <a:pt x="1995" y="1997"/>
                      <a:pt x="1995" y="1997"/>
                      <a:pt x="1995" y="1997"/>
                    </a:cubicBezTo>
                    <a:cubicBezTo>
                      <a:pt x="1995" y="1997"/>
                      <a:pt x="1991" y="1976"/>
                      <a:pt x="2005" y="1974"/>
                    </a:cubicBezTo>
                    <a:cubicBezTo>
                      <a:pt x="2020" y="1972"/>
                      <a:pt x="2033" y="1974"/>
                      <a:pt x="2041" y="1974"/>
                    </a:cubicBezTo>
                    <a:cubicBezTo>
                      <a:pt x="2049" y="1974"/>
                      <a:pt x="2051" y="1962"/>
                      <a:pt x="2066" y="1960"/>
                    </a:cubicBezTo>
                    <a:cubicBezTo>
                      <a:pt x="2080" y="1958"/>
                      <a:pt x="2091" y="1966"/>
                      <a:pt x="2091" y="1966"/>
                    </a:cubicBezTo>
                    <a:cubicBezTo>
                      <a:pt x="2105" y="1985"/>
                      <a:pt x="2105" y="1985"/>
                      <a:pt x="2105" y="1985"/>
                    </a:cubicBezTo>
                    <a:cubicBezTo>
                      <a:pt x="2160" y="1968"/>
                      <a:pt x="2160" y="1968"/>
                      <a:pt x="2160" y="1968"/>
                    </a:cubicBezTo>
                    <a:cubicBezTo>
                      <a:pt x="2160" y="1967"/>
                      <a:pt x="2160" y="1966"/>
                      <a:pt x="2160" y="1966"/>
                    </a:cubicBezTo>
                    <a:cubicBezTo>
                      <a:pt x="2160" y="1966"/>
                      <a:pt x="2181" y="1939"/>
                      <a:pt x="2187" y="1925"/>
                    </a:cubicBezTo>
                    <a:cubicBezTo>
                      <a:pt x="2194" y="1911"/>
                      <a:pt x="2192" y="1890"/>
                      <a:pt x="2183" y="1872"/>
                    </a:cubicBezTo>
                    <a:cubicBezTo>
                      <a:pt x="2174" y="1854"/>
                      <a:pt x="2112" y="1789"/>
                      <a:pt x="2112" y="1789"/>
                    </a:cubicBezTo>
                    <a:cubicBezTo>
                      <a:pt x="2112" y="1789"/>
                      <a:pt x="2112" y="1750"/>
                      <a:pt x="2112" y="1743"/>
                    </a:cubicBezTo>
                    <a:cubicBezTo>
                      <a:pt x="2112" y="1736"/>
                      <a:pt x="2077" y="1730"/>
                      <a:pt x="2077" y="1730"/>
                    </a:cubicBezTo>
                    <a:cubicBezTo>
                      <a:pt x="2077" y="1730"/>
                      <a:pt x="2061" y="1711"/>
                      <a:pt x="2077" y="1684"/>
                    </a:cubicBezTo>
                    <a:cubicBezTo>
                      <a:pt x="2093" y="1656"/>
                      <a:pt x="2137" y="1605"/>
                      <a:pt x="2139" y="1594"/>
                    </a:cubicBezTo>
                    <a:cubicBezTo>
                      <a:pt x="2141" y="1582"/>
                      <a:pt x="2130" y="1525"/>
                      <a:pt x="2130" y="1525"/>
                    </a:cubicBezTo>
                    <a:cubicBezTo>
                      <a:pt x="2130" y="1525"/>
                      <a:pt x="2148" y="1513"/>
                      <a:pt x="2153" y="1504"/>
                    </a:cubicBezTo>
                    <a:cubicBezTo>
                      <a:pt x="2158" y="1495"/>
                      <a:pt x="2164" y="1458"/>
                      <a:pt x="2164" y="1458"/>
                    </a:cubicBezTo>
                    <a:cubicBezTo>
                      <a:pt x="2164" y="1458"/>
                      <a:pt x="2125" y="1435"/>
                      <a:pt x="2114" y="1433"/>
                    </a:cubicBezTo>
                    <a:cubicBezTo>
                      <a:pt x="2102" y="1431"/>
                      <a:pt x="2107" y="1415"/>
                      <a:pt x="2109" y="1398"/>
                    </a:cubicBezTo>
                    <a:cubicBezTo>
                      <a:pt x="2112" y="1382"/>
                      <a:pt x="2125" y="1364"/>
                      <a:pt x="2125" y="1364"/>
                    </a:cubicBezTo>
                    <a:cubicBezTo>
                      <a:pt x="2105" y="1341"/>
                      <a:pt x="2105" y="1341"/>
                      <a:pt x="2105" y="1341"/>
                    </a:cubicBezTo>
                    <a:cubicBezTo>
                      <a:pt x="2105" y="1341"/>
                      <a:pt x="2123" y="1313"/>
                      <a:pt x="2128" y="1302"/>
                    </a:cubicBezTo>
                    <a:cubicBezTo>
                      <a:pt x="2132" y="1290"/>
                      <a:pt x="2116" y="1277"/>
                      <a:pt x="2098" y="1270"/>
                    </a:cubicBezTo>
                    <a:cubicBezTo>
                      <a:pt x="2079" y="1263"/>
                      <a:pt x="2049" y="1251"/>
                      <a:pt x="2043" y="1242"/>
                    </a:cubicBezTo>
                    <a:cubicBezTo>
                      <a:pt x="2036" y="1233"/>
                      <a:pt x="2008" y="1109"/>
                      <a:pt x="2008" y="1109"/>
                    </a:cubicBezTo>
                    <a:cubicBezTo>
                      <a:pt x="2008" y="1109"/>
                      <a:pt x="2063" y="1056"/>
                      <a:pt x="2063" y="1047"/>
                    </a:cubicBezTo>
                    <a:cubicBezTo>
                      <a:pt x="2063" y="1037"/>
                      <a:pt x="2045" y="989"/>
                      <a:pt x="2045" y="989"/>
                    </a:cubicBezTo>
                    <a:cubicBezTo>
                      <a:pt x="2063" y="957"/>
                      <a:pt x="2063" y="957"/>
                      <a:pt x="2063" y="957"/>
                    </a:cubicBezTo>
                    <a:cubicBezTo>
                      <a:pt x="2043" y="925"/>
                      <a:pt x="2043" y="925"/>
                      <a:pt x="2043" y="925"/>
                    </a:cubicBezTo>
                    <a:cubicBezTo>
                      <a:pt x="2043" y="925"/>
                      <a:pt x="2022" y="920"/>
                      <a:pt x="2013" y="918"/>
                    </a:cubicBezTo>
                    <a:cubicBezTo>
                      <a:pt x="2003" y="916"/>
                      <a:pt x="1985" y="906"/>
                      <a:pt x="1955" y="872"/>
                    </a:cubicBezTo>
                    <a:cubicBezTo>
                      <a:pt x="1925" y="837"/>
                      <a:pt x="1886" y="796"/>
                      <a:pt x="1886" y="796"/>
                    </a:cubicBezTo>
                    <a:cubicBezTo>
                      <a:pt x="1886" y="796"/>
                      <a:pt x="1852" y="782"/>
                      <a:pt x="1831" y="764"/>
                    </a:cubicBezTo>
                    <a:cubicBezTo>
                      <a:pt x="1810" y="745"/>
                      <a:pt x="1792" y="725"/>
                      <a:pt x="1792" y="725"/>
                    </a:cubicBezTo>
                    <a:cubicBezTo>
                      <a:pt x="1730" y="711"/>
                      <a:pt x="1730" y="711"/>
                      <a:pt x="1730" y="711"/>
                    </a:cubicBezTo>
                    <a:cubicBezTo>
                      <a:pt x="1730" y="711"/>
                      <a:pt x="1741" y="697"/>
                      <a:pt x="1744" y="688"/>
                    </a:cubicBezTo>
                    <a:cubicBezTo>
                      <a:pt x="1746" y="679"/>
                      <a:pt x="1753" y="658"/>
                      <a:pt x="1746" y="637"/>
                    </a:cubicBezTo>
                    <a:cubicBezTo>
                      <a:pt x="1739" y="617"/>
                      <a:pt x="1741" y="594"/>
                      <a:pt x="1757" y="573"/>
                    </a:cubicBezTo>
                    <a:cubicBezTo>
                      <a:pt x="1774" y="552"/>
                      <a:pt x="1836" y="525"/>
                      <a:pt x="1854" y="502"/>
                    </a:cubicBezTo>
                    <a:cubicBezTo>
                      <a:pt x="1872" y="479"/>
                      <a:pt x="1872" y="442"/>
                      <a:pt x="1872" y="417"/>
                    </a:cubicBezTo>
                    <a:cubicBezTo>
                      <a:pt x="1872" y="391"/>
                      <a:pt x="1868" y="348"/>
                      <a:pt x="1875" y="341"/>
                    </a:cubicBezTo>
                    <a:cubicBezTo>
                      <a:pt x="1882" y="334"/>
                      <a:pt x="1889" y="320"/>
                      <a:pt x="1891" y="304"/>
                    </a:cubicBezTo>
                    <a:cubicBezTo>
                      <a:pt x="1893" y="288"/>
                      <a:pt x="1905" y="267"/>
                      <a:pt x="1905" y="267"/>
                    </a:cubicBezTo>
                    <a:cubicBezTo>
                      <a:pt x="1905" y="267"/>
                      <a:pt x="1892" y="234"/>
                      <a:pt x="1881" y="207"/>
                    </a:cubicBezTo>
                    <a:cubicBezTo>
                      <a:pt x="1833" y="233"/>
                      <a:pt x="1833" y="233"/>
                      <a:pt x="1833" y="233"/>
                    </a:cubicBezTo>
                    <a:cubicBezTo>
                      <a:pt x="1826" y="250"/>
                      <a:pt x="1826" y="250"/>
                      <a:pt x="1826" y="250"/>
                    </a:cubicBezTo>
                    <a:cubicBezTo>
                      <a:pt x="1797" y="262"/>
                      <a:pt x="1797" y="262"/>
                      <a:pt x="1797" y="262"/>
                    </a:cubicBezTo>
                    <a:cubicBezTo>
                      <a:pt x="1802" y="291"/>
                      <a:pt x="1802" y="291"/>
                      <a:pt x="1802" y="291"/>
                    </a:cubicBezTo>
                    <a:cubicBezTo>
                      <a:pt x="1802" y="291"/>
                      <a:pt x="1778" y="291"/>
                      <a:pt x="1771" y="291"/>
                    </a:cubicBezTo>
                    <a:cubicBezTo>
                      <a:pt x="1764" y="291"/>
                      <a:pt x="1739" y="279"/>
                      <a:pt x="1739" y="279"/>
                    </a:cubicBezTo>
                    <a:cubicBezTo>
                      <a:pt x="1713" y="296"/>
                      <a:pt x="1713" y="296"/>
                      <a:pt x="1713" y="296"/>
                    </a:cubicBezTo>
                    <a:cubicBezTo>
                      <a:pt x="1696" y="277"/>
                      <a:pt x="1696" y="277"/>
                      <a:pt x="1696" y="277"/>
                    </a:cubicBezTo>
                    <a:cubicBezTo>
                      <a:pt x="1696" y="277"/>
                      <a:pt x="1737" y="236"/>
                      <a:pt x="1749" y="221"/>
                    </a:cubicBezTo>
                    <a:cubicBezTo>
                      <a:pt x="1761" y="207"/>
                      <a:pt x="1773" y="183"/>
                      <a:pt x="1778" y="166"/>
                    </a:cubicBezTo>
                    <a:cubicBezTo>
                      <a:pt x="1783" y="149"/>
                      <a:pt x="1771" y="113"/>
                      <a:pt x="1771" y="113"/>
                    </a:cubicBezTo>
                    <a:cubicBezTo>
                      <a:pt x="1742" y="120"/>
                      <a:pt x="1742" y="120"/>
                      <a:pt x="1742" y="120"/>
                    </a:cubicBezTo>
                    <a:cubicBezTo>
                      <a:pt x="1706" y="111"/>
                      <a:pt x="1706" y="111"/>
                      <a:pt x="1706" y="111"/>
                    </a:cubicBezTo>
                    <a:cubicBezTo>
                      <a:pt x="1682" y="142"/>
                      <a:pt x="1682" y="142"/>
                      <a:pt x="1682" y="142"/>
                    </a:cubicBezTo>
                    <a:cubicBezTo>
                      <a:pt x="1631" y="120"/>
                      <a:pt x="1631" y="120"/>
                      <a:pt x="1631" y="120"/>
                    </a:cubicBezTo>
                    <a:cubicBezTo>
                      <a:pt x="1578" y="130"/>
                      <a:pt x="1578" y="130"/>
                      <a:pt x="1578" y="130"/>
                    </a:cubicBezTo>
                    <a:cubicBezTo>
                      <a:pt x="1578" y="101"/>
                      <a:pt x="1578" y="101"/>
                      <a:pt x="1578" y="101"/>
                    </a:cubicBezTo>
                    <a:cubicBezTo>
                      <a:pt x="1544" y="72"/>
                      <a:pt x="1544" y="72"/>
                      <a:pt x="1544" y="72"/>
                    </a:cubicBezTo>
                    <a:cubicBezTo>
                      <a:pt x="1544" y="72"/>
                      <a:pt x="1552" y="60"/>
                      <a:pt x="1547" y="50"/>
                    </a:cubicBezTo>
                    <a:cubicBezTo>
                      <a:pt x="1542" y="41"/>
                      <a:pt x="1520" y="38"/>
                      <a:pt x="1520" y="38"/>
                    </a:cubicBezTo>
                    <a:cubicBezTo>
                      <a:pt x="1520" y="38"/>
                      <a:pt x="1513" y="0"/>
                      <a:pt x="1501" y="2"/>
                    </a:cubicBezTo>
                    <a:cubicBezTo>
                      <a:pt x="1489" y="5"/>
                      <a:pt x="1477" y="43"/>
                      <a:pt x="1487" y="50"/>
                    </a:cubicBezTo>
                    <a:cubicBezTo>
                      <a:pt x="1496" y="58"/>
                      <a:pt x="1518" y="72"/>
                      <a:pt x="1513" y="82"/>
                    </a:cubicBezTo>
                    <a:cubicBezTo>
                      <a:pt x="1508" y="91"/>
                      <a:pt x="1472" y="84"/>
                      <a:pt x="1448" y="89"/>
                    </a:cubicBezTo>
                    <a:cubicBezTo>
                      <a:pt x="1424" y="94"/>
                      <a:pt x="1417" y="139"/>
                      <a:pt x="1407" y="149"/>
                    </a:cubicBezTo>
                    <a:cubicBezTo>
                      <a:pt x="1397" y="159"/>
                      <a:pt x="1357" y="161"/>
                      <a:pt x="1357" y="161"/>
                    </a:cubicBezTo>
                    <a:cubicBezTo>
                      <a:pt x="1366" y="200"/>
                      <a:pt x="1366" y="200"/>
                      <a:pt x="1366" y="200"/>
                    </a:cubicBezTo>
                    <a:cubicBezTo>
                      <a:pt x="1345" y="200"/>
                      <a:pt x="1345" y="200"/>
                      <a:pt x="1345" y="200"/>
                    </a:cubicBezTo>
                    <a:cubicBezTo>
                      <a:pt x="1345" y="200"/>
                      <a:pt x="1361" y="245"/>
                      <a:pt x="1354" y="248"/>
                    </a:cubicBezTo>
                    <a:cubicBezTo>
                      <a:pt x="1347" y="250"/>
                      <a:pt x="1335" y="250"/>
                      <a:pt x="1335" y="250"/>
                    </a:cubicBezTo>
                    <a:cubicBezTo>
                      <a:pt x="1335" y="250"/>
                      <a:pt x="1347" y="282"/>
                      <a:pt x="1330" y="286"/>
                    </a:cubicBezTo>
                    <a:cubicBezTo>
                      <a:pt x="1313" y="291"/>
                      <a:pt x="1306" y="270"/>
                      <a:pt x="1306" y="270"/>
                    </a:cubicBezTo>
                    <a:cubicBezTo>
                      <a:pt x="1306" y="270"/>
                      <a:pt x="1294" y="327"/>
                      <a:pt x="1275" y="327"/>
                    </a:cubicBezTo>
                    <a:cubicBezTo>
                      <a:pt x="1255" y="327"/>
                      <a:pt x="1251" y="289"/>
                      <a:pt x="1251" y="289"/>
                    </a:cubicBezTo>
                    <a:cubicBezTo>
                      <a:pt x="1200" y="310"/>
                      <a:pt x="1200" y="310"/>
                      <a:pt x="1200" y="310"/>
                    </a:cubicBezTo>
                    <a:cubicBezTo>
                      <a:pt x="1200" y="310"/>
                      <a:pt x="1188" y="327"/>
                      <a:pt x="1181" y="330"/>
                    </a:cubicBezTo>
                    <a:cubicBezTo>
                      <a:pt x="1174" y="332"/>
                      <a:pt x="1186" y="351"/>
                      <a:pt x="1171" y="354"/>
                    </a:cubicBezTo>
                    <a:cubicBezTo>
                      <a:pt x="1157" y="356"/>
                      <a:pt x="1154" y="325"/>
                      <a:pt x="1154" y="325"/>
                    </a:cubicBezTo>
                    <a:cubicBezTo>
                      <a:pt x="1099" y="335"/>
                      <a:pt x="1099" y="335"/>
                      <a:pt x="1099" y="335"/>
                    </a:cubicBezTo>
                    <a:cubicBezTo>
                      <a:pt x="1099" y="363"/>
                      <a:pt x="1099" y="363"/>
                      <a:pt x="1099" y="363"/>
                    </a:cubicBezTo>
                    <a:cubicBezTo>
                      <a:pt x="1077" y="385"/>
                      <a:pt x="1077" y="385"/>
                      <a:pt x="1077" y="385"/>
                    </a:cubicBezTo>
                    <a:cubicBezTo>
                      <a:pt x="1036" y="407"/>
                      <a:pt x="1036" y="407"/>
                      <a:pt x="1036" y="407"/>
                    </a:cubicBezTo>
                    <a:cubicBezTo>
                      <a:pt x="1024" y="371"/>
                      <a:pt x="1024" y="371"/>
                      <a:pt x="1024" y="371"/>
                    </a:cubicBezTo>
                    <a:cubicBezTo>
                      <a:pt x="1005" y="392"/>
                      <a:pt x="1005" y="392"/>
                      <a:pt x="1005" y="392"/>
                    </a:cubicBezTo>
                    <a:cubicBezTo>
                      <a:pt x="1005" y="392"/>
                      <a:pt x="971" y="385"/>
                      <a:pt x="964" y="385"/>
                    </a:cubicBezTo>
                    <a:cubicBezTo>
                      <a:pt x="957" y="385"/>
                      <a:pt x="947" y="392"/>
                      <a:pt x="935" y="395"/>
                    </a:cubicBezTo>
                    <a:cubicBezTo>
                      <a:pt x="923" y="397"/>
                      <a:pt x="899" y="392"/>
                      <a:pt x="899" y="392"/>
                    </a:cubicBezTo>
                    <a:cubicBezTo>
                      <a:pt x="899" y="363"/>
                      <a:pt x="899" y="363"/>
                      <a:pt x="899" y="363"/>
                    </a:cubicBezTo>
                    <a:cubicBezTo>
                      <a:pt x="899" y="363"/>
                      <a:pt x="865" y="354"/>
                      <a:pt x="858" y="351"/>
                    </a:cubicBezTo>
                    <a:cubicBezTo>
                      <a:pt x="851" y="349"/>
                      <a:pt x="846" y="332"/>
                      <a:pt x="846" y="332"/>
                    </a:cubicBezTo>
                    <a:cubicBezTo>
                      <a:pt x="808" y="342"/>
                      <a:pt x="808" y="342"/>
                      <a:pt x="808" y="342"/>
                    </a:cubicBezTo>
                    <a:cubicBezTo>
                      <a:pt x="808" y="342"/>
                      <a:pt x="798" y="325"/>
                      <a:pt x="788" y="323"/>
                    </a:cubicBezTo>
                    <a:cubicBezTo>
                      <a:pt x="779" y="320"/>
                      <a:pt x="755" y="318"/>
                      <a:pt x="755" y="318"/>
                    </a:cubicBezTo>
                    <a:cubicBezTo>
                      <a:pt x="742" y="332"/>
                      <a:pt x="742" y="332"/>
                      <a:pt x="742" y="332"/>
                    </a:cubicBezTo>
                    <a:cubicBezTo>
                      <a:pt x="714" y="327"/>
                      <a:pt x="714" y="327"/>
                      <a:pt x="714" y="327"/>
                    </a:cubicBezTo>
                    <a:cubicBezTo>
                      <a:pt x="714" y="327"/>
                      <a:pt x="690" y="298"/>
                      <a:pt x="673" y="286"/>
                    </a:cubicBezTo>
                    <a:cubicBezTo>
                      <a:pt x="656" y="274"/>
                      <a:pt x="605" y="270"/>
                      <a:pt x="605" y="270"/>
                    </a:cubicBezTo>
                    <a:cubicBezTo>
                      <a:pt x="564" y="226"/>
                      <a:pt x="564" y="226"/>
                      <a:pt x="564" y="226"/>
                    </a:cubicBezTo>
                    <a:cubicBezTo>
                      <a:pt x="547" y="248"/>
                      <a:pt x="547" y="248"/>
                      <a:pt x="547" y="248"/>
                    </a:cubicBezTo>
                    <a:cubicBezTo>
                      <a:pt x="523" y="237"/>
                      <a:pt x="523" y="237"/>
                      <a:pt x="523" y="237"/>
                    </a:cubicBezTo>
                    <a:cubicBezTo>
                      <a:pt x="511" y="237"/>
                      <a:pt x="501" y="247"/>
                      <a:pt x="501" y="247"/>
                    </a:cubicBezTo>
                    <a:cubicBezTo>
                      <a:pt x="480" y="221"/>
                      <a:pt x="480" y="221"/>
                      <a:pt x="480" y="221"/>
                    </a:cubicBezTo>
                    <a:cubicBezTo>
                      <a:pt x="468" y="221"/>
                      <a:pt x="468" y="221"/>
                      <a:pt x="468" y="221"/>
                    </a:cubicBezTo>
                    <a:cubicBezTo>
                      <a:pt x="466" y="243"/>
                      <a:pt x="466" y="243"/>
                      <a:pt x="466" y="243"/>
                    </a:cubicBezTo>
                    <a:cubicBezTo>
                      <a:pt x="446" y="255"/>
                      <a:pt x="446" y="255"/>
                      <a:pt x="446" y="255"/>
                    </a:cubicBezTo>
                    <a:cubicBezTo>
                      <a:pt x="444" y="296"/>
                      <a:pt x="444" y="296"/>
                      <a:pt x="444" y="296"/>
                    </a:cubicBezTo>
                    <a:cubicBezTo>
                      <a:pt x="408" y="318"/>
                      <a:pt x="408" y="318"/>
                      <a:pt x="408" y="318"/>
                    </a:cubicBezTo>
                    <a:cubicBezTo>
                      <a:pt x="384" y="325"/>
                      <a:pt x="384" y="325"/>
                      <a:pt x="384" y="325"/>
                    </a:cubicBezTo>
                    <a:cubicBezTo>
                      <a:pt x="384" y="325"/>
                      <a:pt x="369" y="335"/>
                      <a:pt x="362" y="339"/>
                    </a:cubicBezTo>
                    <a:cubicBezTo>
                      <a:pt x="355" y="344"/>
                      <a:pt x="328" y="344"/>
                      <a:pt x="328" y="344"/>
                    </a:cubicBezTo>
                    <a:cubicBezTo>
                      <a:pt x="328" y="361"/>
                      <a:pt x="328" y="361"/>
                      <a:pt x="328" y="361"/>
                    </a:cubicBezTo>
                    <a:cubicBezTo>
                      <a:pt x="278" y="378"/>
                      <a:pt x="278" y="378"/>
                      <a:pt x="278" y="378"/>
                    </a:cubicBezTo>
                    <a:cubicBezTo>
                      <a:pt x="273" y="359"/>
                      <a:pt x="273" y="359"/>
                      <a:pt x="273" y="359"/>
                    </a:cubicBezTo>
                    <a:cubicBezTo>
                      <a:pt x="218" y="349"/>
                      <a:pt x="218" y="349"/>
                      <a:pt x="218" y="349"/>
                    </a:cubicBezTo>
                    <a:cubicBezTo>
                      <a:pt x="218" y="349"/>
                      <a:pt x="208" y="359"/>
                      <a:pt x="198" y="366"/>
                    </a:cubicBezTo>
                    <a:cubicBezTo>
                      <a:pt x="189" y="373"/>
                      <a:pt x="172" y="380"/>
                      <a:pt x="172" y="380"/>
                    </a:cubicBezTo>
                    <a:cubicBezTo>
                      <a:pt x="172" y="380"/>
                      <a:pt x="174" y="467"/>
                      <a:pt x="162" y="474"/>
                    </a:cubicBezTo>
                    <a:cubicBezTo>
                      <a:pt x="150" y="481"/>
                      <a:pt x="121" y="450"/>
                      <a:pt x="121" y="450"/>
                    </a:cubicBezTo>
                    <a:cubicBezTo>
                      <a:pt x="83" y="462"/>
                      <a:pt x="83" y="462"/>
                      <a:pt x="83" y="462"/>
                    </a:cubicBezTo>
                    <a:cubicBezTo>
                      <a:pt x="75" y="486"/>
                      <a:pt x="75" y="486"/>
                      <a:pt x="75" y="486"/>
                    </a:cubicBezTo>
                    <a:cubicBezTo>
                      <a:pt x="75" y="486"/>
                      <a:pt x="42" y="474"/>
                      <a:pt x="30" y="474"/>
                    </a:cubicBezTo>
                    <a:cubicBezTo>
                      <a:pt x="24" y="474"/>
                      <a:pt x="11" y="477"/>
                      <a:pt x="0" y="479"/>
                    </a:cubicBezTo>
                    <a:cubicBezTo>
                      <a:pt x="6" y="509"/>
                      <a:pt x="6" y="509"/>
                      <a:pt x="6" y="509"/>
                    </a:cubicBezTo>
                    <a:cubicBezTo>
                      <a:pt x="41" y="540"/>
                      <a:pt x="41" y="540"/>
                      <a:pt x="41" y="540"/>
                    </a:cubicBezTo>
                    <a:cubicBezTo>
                      <a:pt x="41" y="540"/>
                      <a:pt x="95" y="524"/>
                      <a:pt x="114" y="527"/>
                    </a:cubicBezTo>
                    <a:cubicBezTo>
                      <a:pt x="133" y="530"/>
                      <a:pt x="147" y="549"/>
                      <a:pt x="147" y="549"/>
                    </a:cubicBezTo>
                    <a:cubicBezTo>
                      <a:pt x="147" y="549"/>
                      <a:pt x="167" y="537"/>
                      <a:pt x="173" y="540"/>
                    </a:cubicBezTo>
                    <a:cubicBezTo>
                      <a:pt x="176" y="542"/>
                      <a:pt x="186" y="554"/>
                      <a:pt x="194" y="564"/>
                    </a:cubicBezTo>
                    <a:cubicBezTo>
                      <a:pt x="226" y="550"/>
                      <a:pt x="226" y="550"/>
                      <a:pt x="226" y="550"/>
                    </a:cubicBezTo>
                    <a:cubicBezTo>
                      <a:pt x="222" y="581"/>
                      <a:pt x="222" y="581"/>
                      <a:pt x="222" y="581"/>
                    </a:cubicBezTo>
                    <a:cubicBezTo>
                      <a:pt x="222" y="581"/>
                      <a:pt x="248" y="581"/>
                      <a:pt x="255" y="586"/>
                    </a:cubicBezTo>
                    <a:cubicBezTo>
                      <a:pt x="261" y="590"/>
                      <a:pt x="259" y="612"/>
                      <a:pt x="259" y="612"/>
                    </a:cubicBezTo>
                    <a:cubicBezTo>
                      <a:pt x="292" y="606"/>
                      <a:pt x="292" y="606"/>
                      <a:pt x="292" y="606"/>
                    </a:cubicBezTo>
                    <a:cubicBezTo>
                      <a:pt x="292" y="606"/>
                      <a:pt x="303" y="617"/>
                      <a:pt x="315" y="626"/>
                    </a:cubicBezTo>
                    <a:cubicBezTo>
                      <a:pt x="328" y="636"/>
                      <a:pt x="331" y="629"/>
                      <a:pt x="342" y="631"/>
                    </a:cubicBezTo>
                    <a:cubicBezTo>
                      <a:pt x="353" y="632"/>
                      <a:pt x="354" y="639"/>
                      <a:pt x="358" y="645"/>
                    </a:cubicBezTo>
                    <a:cubicBezTo>
                      <a:pt x="361" y="651"/>
                      <a:pt x="344" y="665"/>
                      <a:pt x="342" y="673"/>
                    </a:cubicBezTo>
                    <a:cubicBezTo>
                      <a:pt x="340" y="681"/>
                      <a:pt x="369" y="686"/>
                      <a:pt x="383" y="692"/>
                    </a:cubicBezTo>
                    <a:cubicBezTo>
                      <a:pt x="397" y="698"/>
                      <a:pt x="428" y="700"/>
                      <a:pt x="428" y="700"/>
                    </a:cubicBezTo>
                    <a:cubicBezTo>
                      <a:pt x="428" y="700"/>
                      <a:pt x="439" y="710"/>
                      <a:pt x="451" y="710"/>
                    </a:cubicBezTo>
                    <a:cubicBezTo>
                      <a:pt x="464" y="710"/>
                      <a:pt x="459" y="701"/>
                      <a:pt x="473" y="703"/>
                    </a:cubicBezTo>
                    <a:cubicBezTo>
                      <a:pt x="487" y="704"/>
                      <a:pt x="500" y="706"/>
                      <a:pt x="506" y="700"/>
                    </a:cubicBezTo>
                    <a:cubicBezTo>
                      <a:pt x="512" y="693"/>
                      <a:pt x="522" y="689"/>
                      <a:pt x="522" y="689"/>
                    </a:cubicBezTo>
                    <a:cubicBezTo>
                      <a:pt x="522" y="731"/>
                      <a:pt x="522" y="731"/>
                      <a:pt x="522" y="731"/>
                    </a:cubicBezTo>
                    <a:cubicBezTo>
                      <a:pt x="565" y="710"/>
                      <a:pt x="565" y="710"/>
                      <a:pt x="565" y="710"/>
                    </a:cubicBezTo>
                    <a:cubicBezTo>
                      <a:pt x="590" y="726"/>
                      <a:pt x="590" y="726"/>
                      <a:pt x="590" y="726"/>
                    </a:cubicBezTo>
                    <a:cubicBezTo>
                      <a:pt x="590" y="726"/>
                      <a:pt x="590" y="739"/>
                      <a:pt x="593" y="756"/>
                    </a:cubicBezTo>
                    <a:cubicBezTo>
                      <a:pt x="596" y="773"/>
                      <a:pt x="606" y="787"/>
                      <a:pt x="606" y="787"/>
                    </a:cubicBezTo>
                    <a:cubicBezTo>
                      <a:pt x="606" y="787"/>
                      <a:pt x="584" y="796"/>
                      <a:pt x="581" y="806"/>
                    </a:cubicBezTo>
                    <a:cubicBezTo>
                      <a:pt x="578" y="815"/>
                      <a:pt x="576" y="848"/>
                      <a:pt x="573" y="862"/>
                    </a:cubicBezTo>
                    <a:cubicBezTo>
                      <a:pt x="570" y="876"/>
                      <a:pt x="590" y="899"/>
                      <a:pt x="596" y="915"/>
                    </a:cubicBezTo>
                    <a:cubicBezTo>
                      <a:pt x="603" y="931"/>
                      <a:pt x="582" y="965"/>
                      <a:pt x="582" y="965"/>
                    </a:cubicBezTo>
                    <a:cubicBezTo>
                      <a:pt x="551" y="957"/>
                      <a:pt x="551" y="957"/>
                      <a:pt x="551" y="957"/>
                    </a:cubicBezTo>
                    <a:cubicBezTo>
                      <a:pt x="551" y="957"/>
                      <a:pt x="556" y="1001"/>
                      <a:pt x="556" y="1012"/>
                    </a:cubicBezTo>
                    <a:cubicBezTo>
                      <a:pt x="556" y="1023"/>
                      <a:pt x="541" y="1054"/>
                      <a:pt x="541" y="1054"/>
                    </a:cubicBezTo>
                    <a:cubicBezTo>
                      <a:pt x="564" y="1057"/>
                      <a:pt x="564" y="1057"/>
                      <a:pt x="564" y="1057"/>
                    </a:cubicBezTo>
                    <a:cubicBezTo>
                      <a:pt x="558" y="1090"/>
                      <a:pt x="558" y="1090"/>
                      <a:pt x="558" y="1090"/>
                    </a:cubicBezTo>
                    <a:cubicBezTo>
                      <a:pt x="586" y="1085"/>
                      <a:pt x="586" y="1085"/>
                      <a:pt x="586" y="1085"/>
                    </a:cubicBezTo>
                    <a:cubicBezTo>
                      <a:pt x="608" y="1060"/>
                      <a:pt x="608" y="1060"/>
                      <a:pt x="608" y="1060"/>
                    </a:cubicBezTo>
                    <a:cubicBezTo>
                      <a:pt x="608" y="1060"/>
                      <a:pt x="611" y="1093"/>
                      <a:pt x="622" y="1093"/>
                    </a:cubicBezTo>
                    <a:cubicBezTo>
                      <a:pt x="633" y="1093"/>
                      <a:pt x="655" y="1088"/>
                      <a:pt x="655" y="1088"/>
                    </a:cubicBezTo>
                    <a:cubicBezTo>
                      <a:pt x="644" y="1107"/>
                      <a:pt x="644" y="1107"/>
                      <a:pt x="644" y="1107"/>
                    </a:cubicBezTo>
                    <a:cubicBezTo>
                      <a:pt x="644" y="1107"/>
                      <a:pt x="644" y="1132"/>
                      <a:pt x="642" y="1143"/>
                    </a:cubicBezTo>
                    <a:cubicBezTo>
                      <a:pt x="639" y="1154"/>
                      <a:pt x="619" y="1171"/>
                      <a:pt x="619" y="1171"/>
                    </a:cubicBezTo>
                    <a:cubicBezTo>
                      <a:pt x="639" y="1196"/>
                      <a:pt x="639" y="1196"/>
                      <a:pt x="639" y="1196"/>
                    </a:cubicBezTo>
                    <a:cubicBezTo>
                      <a:pt x="639" y="1235"/>
                      <a:pt x="639" y="1235"/>
                      <a:pt x="639" y="1235"/>
                    </a:cubicBezTo>
                    <a:cubicBezTo>
                      <a:pt x="603" y="1333"/>
                      <a:pt x="603" y="1333"/>
                      <a:pt x="603" y="1333"/>
                    </a:cubicBezTo>
                    <a:cubicBezTo>
                      <a:pt x="603" y="1333"/>
                      <a:pt x="622" y="1346"/>
                      <a:pt x="633" y="1352"/>
                    </a:cubicBezTo>
                    <a:cubicBezTo>
                      <a:pt x="644" y="1358"/>
                      <a:pt x="597" y="1399"/>
                      <a:pt x="600" y="1413"/>
                    </a:cubicBezTo>
                    <a:cubicBezTo>
                      <a:pt x="603" y="1427"/>
                      <a:pt x="630" y="1477"/>
                      <a:pt x="647" y="1491"/>
                    </a:cubicBezTo>
                    <a:cubicBezTo>
                      <a:pt x="664" y="1505"/>
                      <a:pt x="667" y="1527"/>
                      <a:pt x="686" y="1538"/>
                    </a:cubicBezTo>
                    <a:cubicBezTo>
                      <a:pt x="706" y="1550"/>
                      <a:pt x="736" y="1564"/>
                      <a:pt x="736" y="1564"/>
                    </a:cubicBezTo>
                    <a:cubicBezTo>
                      <a:pt x="753" y="1547"/>
                      <a:pt x="753" y="1547"/>
                      <a:pt x="753" y="1547"/>
                    </a:cubicBezTo>
                    <a:cubicBezTo>
                      <a:pt x="770" y="1569"/>
                      <a:pt x="770" y="1569"/>
                      <a:pt x="770" y="1569"/>
                    </a:cubicBezTo>
                    <a:cubicBezTo>
                      <a:pt x="770" y="1569"/>
                      <a:pt x="839" y="1583"/>
                      <a:pt x="853" y="1583"/>
                    </a:cubicBezTo>
                    <a:cubicBezTo>
                      <a:pt x="867" y="1583"/>
                      <a:pt x="864" y="1569"/>
                      <a:pt x="864" y="1569"/>
                    </a:cubicBezTo>
                    <a:cubicBezTo>
                      <a:pt x="864" y="1569"/>
                      <a:pt x="873" y="1569"/>
                      <a:pt x="884" y="1572"/>
                    </a:cubicBezTo>
                    <a:cubicBezTo>
                      <a:pt x="895" y="1575"/>
                      <a:pt x="909" y="1594"/>
                      <a:pt x="909" y="1594"/>
                    </a:cubicBezTo>
                    <a:cubicBezTo>
                      <a:pt x="942" y="1594"/>
                      <a:pt x="942" y="1594"/>
                      <a:pt x="942" y="1594"/>
                    </a:cubicBezTo>
                    <a:cubicBezTo>
                      <a:pt x="945" y="1616"/>
                      <a:pt x="945" y="1616"/>
                      <a:pt x="945" y="1616"/>
                    </a:cubicBezTo>
                    <a:cubicBezTo>
                      <a:pt x="981" y="1614"/>
                      <a:pt x="981" y="1614"/>
                      <a:pt x="981" y="1614"/>
                    </a:cubicBezTo>
                    <a:cubicBezTo>
                      <a:pt x="995" y="1636"/>
                      <a:pt x="995" y="1636"/>
                      <a:pt x="995" y="1636"/>
                    </a:cubicBezTo>
                    <a:cubicBezTo>
                      <a:pt x="1028" y="1655"/>
                      <a:pt x="1028" y="1655"/>
                      <a:pt x="1028" y="1655"/>
                    </a:cubicBezTo>
                    <a:cubicBezTo>
                      <a:pt x="1028" y="1655"/>
                      <a:pt x="1040" y="1636"/>
                      <a:pt x="1048" y="1636"/>
                    </a:cubicBezTo>
                    <a:cubicBezTo>
                      <a:pt x="1056" y="1636"/>
                      <a:pt x="1076" y="1672"/>
                      <a:pt x="1076" y="1672"/>
                    </a:cubicBezTo>
                    <a:cubicBezTo>
                      <a:pt x="1117" y="1675"/>
                      <a:pt x="1117" y="1675"/>
                      <a:pt x="1117" y="1675"/>
                    </a:cubicBezTo>
                    <a:cubicBezTo>
                      <a:pt x="1106" y="1697"/>
                      <a:pt x="1106" y="1697"/>
                      <a:pt x="1106" y="1697"/>
                    </a:cubicBezTo>
                    <a:cubicBezTo>
                      <a:pt x="1159" y="1680"/>
                      <a:pt x="1159" y="1680"/>
                      <a:pt x="1159" y="1680"/>
                    </a:cubicBezTo>
                    <a:cubicBezTo>
                      <a:pt x="1184" y="1692"/>
                      <a:pt x="1184" y="1692"/>
                      <a:pt x="1184" y="1692"/>
                    </a:cubicBezTo>
                    <a:cubicBezTo>
                      <a:pt x="1168" y="1717"/>
                      <a:pt x="1168" y="1717"/>
                      <a:pt x="1168" y="1717"/>
                    </a:cubicBezTo>
                    <a:cubicBezTo>
                      <a:pt x="1184" y="1772"/>
                      <a:pt x="1184" y="1772"/>
                      <a:pt x="1184" y="1772"/>
                    </a:cubicBezTo>
                    <a:cubicBezTo>
                      <a:pt x="1179" y="1822"/>
                      <a:pt x="1179" y="1822"/>
                      <a:pt x="1179" y="1822"/>
                    </a:cubicBezTo>
                    <a:cubicBezTo>
                      <a:pt x="1204" y="1856"/>
                      <a:pt x="1204" y="1856"/>
                      <a:pt x="1204" y="1856"/>
                    </a:cubicBezTo>
                    <a:cubicBezTo>
                      <a:pt x="1190" y="1884"/>
                      <a:pt x="1190" y="1884"/>
                      <a:pt x="1190" y="1884"/>
                    </a:cubicBezTo>
                    <a:cubicBezTo>
                      <a:pt x="1176" y="1889"/>
                      <a:pt x="1176" y="1889"/>
                      <a:pt x="1176" y="1889"/>
                    </a:cubicBezTo>
                    <a:cubicBezTo>
                      <a:pt x="1170" y="1909"/>
                      <a:pt x="1170" y="1909"/>
                      <a:pt x="1170" y="1909"/>
                    </a:cubicBezTo>
                    <a:cubicBezTo>
                      <a:pt x="1135" y="1949"/>
                      <a:pt x="1135" y="1949"/>
                      <a:pt x="1135" y="1949"/>
                    </a:cubicBezTo>
                    <a:lnTo>
                      <a:pt x="1142" y="1972"/>
                    </a:lnTo>
                    <a:close/>
                    <a:moveTo>
                      <a:pt x="1514" y="1129"/>
                    </a:moveTo>
                    <a:cubicBezTo>
                      <a:pt x="1514" y="1129"/>
                      <a:pt x="1511" y="1158"/>
                      <a:pt x="1507" y="1167"/>
                    </a:cubicBezTo>
                    <a:cubicBezTo>
                      <a:pt x="1503" y="1175"/>
                      <a:pt x="1460" y="1223"/>
                      <a:pt x="1460" y="1223"/>
                    </a:cubicBezTo>
                    <a:cubicBezTo>
                      <a:pt x="1453" y="1188"/>
                      <a:pt x="1453" y="1188"/>
                      <a:pt x="1453" y="1188"/>
                    </a:cubicBezTo>
                    <a:cubicBezTo>
                      <a:pt x="1424" y="1173"/>
                      <a:pt x="1424" y="1173"/>
                      <a:pt x="1424" y="1173"/>
                    </a:cubicBezTo>
                    <a:cubicBezTo>
                      <a:pt x="1424" y="1173"/>
                      <a:pt x="1407" y="1178"/>
                      <a:pt x="1397" y="1177"/>
                    </a:cubicBezTo>
                    <a:cubicBezTo>
                      <a:pt x="1388" y="1176"/>
                      <a:pt x="1365" y="1162"/>
                      <a:pt x="1365" y="1162"/>
                    </a:cubicBezTo>
                    <a:cubicBezTo>
                      <a:pt x="1344" y="1148"/>
                      <a:pt x="1344" y="1148"/>
                      <a:pt x="1344" y="1148"/>
                    </a:cubicBezTo>
                    <a:cubicBezTo>
                      <a:pt x="1344" y="1148"/>
                      <a:pt x="1330" y="1149"/>
                      <a:pt x="1326" y="1152"/>
                    </a:cubicBezTo>
                    <a:cubicBezTo>
                      <a:pt x="1322" y="1154"/>
                      <a:pt x="1333" y="1180"/>
                      <a:pt x="1333" y="1180"/>
                    </a:cubicBezTo>
                    <a:cubicBezTo>
                      <a:pt x="1310" y="1184"/>
                      <a:pt x="1310" y="1184"/>
                      <a:pt x="1310" y="1184"/>
                    </a:cubicBezTo>
                    <a:cubicBezTo>
                      <a:pt x="1310" y="1184"/>
                      <a:pt x="1279" y="1163"/>
                      <a:pt x="1271" y="1162"/>
                    </a:cubicBezTo>
                    <a:cubicBezTo>
                      <a:pt x="1263" y="1161"/>
                      <a:pt x="1210" y="1160"/>
                      <a:pt x="1210" y="1160"/>
                    </a:cubicBezTo>
                    <a:cubicBezTo>
                      <a:pt x="1189" y="1174"/>
                      <a:pt x="1189" y="1174"/>
                      <a:pt x="1189" y="1174"/>
                    </a:cubicBezTo>
                    <a:cubicBezTo>
                      <a:pt x="1148" y="1190"/>
                      <a:pt x="1148" y="1190"/>
                      <a:pt x="1148" y="1190"/>
                    </a:cubicBezTo>
                    <a:cubicBezTo>
                      <a:pt x="1148" y="1190"/>
                      <a:pt x="1150" y="1171"/>
                      <a:pt x="1147" y="1168"/>
                    </a:cubicBezTo>
                    <a:cubicBezTo>
                      <a:pt x="1145" y="1164"/>
                      <a:pt x="1131" y="1149"/>
                      <a:pt x="1131" y="1149"/>
                    </a:cubicBezTo>
                    <a:cubicBezTo>
                      <a:pt x="1136" y="1108"/>
                      <a:pt x="1136" y="1108"/>
                      <a:pt x="1136" y="1108"/>
                    </a:cubicBezTo>
                    <a:cubicBezTo>
                      <a:pt x="1167" y="1069"/>
                      <a:pt x="1167" y="1069"/>
                      <a:pt x="1167" y="1069"/>
                    </a:cubicBezTo>
                    <a:cubicBezTo>
                      <a:pt x="1146" y="1052"/>
                      <a:pt x="1146" y="1052"/>
                      <a:pt x="1146" y="1052"/>
                    </a:cubicBezTo>
                    <a:cubicBezTo>
                      <a:pt x="1142" y="1019"/>
                      <a:pt x="1142" y="1019"/>
                      <a:pt x="1142" y="1019"/>
                    </a:cubicBezTo>
                    <a:cubicBezTo>
                      <a:pt x="1168" y="1019"/>
                      <a:pt x="1168" y="1019"/>
                      <a:pt x="1168" y="1019"/>
                    </a:cubicBezTo>
                    <a:cubicBezTo>
                      <a:pt x="1154" y="983"/>
                      <a:pt x="1154" y="983"/>
                      <a:pt x="1154" y="983"/>
                    </a:cubicBezTo>
                    <a:cubicBezTo>
                      <a:pt x="1166" y="968"/>
                      <a:pt x="1166" y="968"/>
                      <a:pt x="1166" y="968"/>
                    </a:cubicBezTo>
                    <a:cubicBezTo>
                      <a:pt x="1198" y="983"/>
                      <a:pt x="1198" y="983"/>
                      <a:pt x="1198" y="983"/>
                    </a:cubicBezTo>
                    <a:cubicBezTo>
                      <a:pt x="1190" y="950"/>
                      <a:pt x="1190" y="950"/>
                      <a:pt x="1190" y="950"/>
                    </a:cubicBezTo>
                    <a:cubicBezTo>
                      <a:pt x="1214" y="932"/>
                      <a:pt x="1214" y="932"/>
                      <a:pt x="1214" y="932"/>
                    </a:cubicBezTo>
                    <a:cubicBezTo>
                      <a:pt x="1225" y="910"/>
                      <a:pt x="1225" y="910"/>
                      <a:pt x="1225" y="910"/>
                    </a:cubicBezTo>
                    <a:cubicBezTo>
                      <a:pt x="1238" y="911"/>
                      <a:pt x="1238" y="911"/>
                      <a:pt x="1238" y="911"/>
                    </a:cubicBezTo>
                    <a:cubicBezTo>
                      <a:pt x="1238" y="911"/>
                      <a:pt x="1260" y="945"/>
                      <a:pt x="1268" y="945"/>
                    </a:cubicBezTo>
                    <a:cubicBezTo>
                      <a:pt x="1277" y="945"/>
                      <a:pt x="1290" y="927"/>
                      <a:pt x="1295" y="925"/>
                    </a:cubicBezTo>
                    <a:cubicBezTo>
                      <a:pt x="1301" y="923"/>
                      <a:pt x="1321" y="946"/>
                      <a:pt x="1326" y="942"/>
                    </a:cubicBezTo>
                    <a:cubicBezTo>
                      <a:pt x="1332" y="938"/>
                      <a:pt x="1332" y="930"/>
                      <a:pt x="1332" y="925"/>
                    </a:cubicBezTo>
                    <a:cubicBezTo>
                      <a:pt x="1332" y="920"/>
                      <a:pt x="1332" y="900"/>
                      <a:pt x="1332" y="900"/>
                    </a:cubicBezTo>
                    <a:cubicBezTo>
                      <a:pt x="1347" y="890"/>
                      <a:pt x="1347" y="890"/>
                      <a:pt x="1347" y="890"/>
                    </a:cubicBezTo>
                    <a:cubicBezTo>
                      <a:pt x="1371" y="918"/>
                      <a:pt x="1371" y="918"/>
                      <a:pt x="1371" y="918"/>
                    </a:cubicBezTo>
                    <a:cubicBezTo>
                      <a:pt x="1358" y="949"/>
                      <a:pt x="1358" y="949"/>
                      <a:pt x="1358" y="949"/>
                    </a:cubicBezTo>
                    <a:cubicBezTo>
                      <a:pt x="1358" y="949"/>
                      <a:pt x="1396" y="967"/>
                      <a:pt x="1400" y="974"/>
                    </a:cubicBezTo>
                    <a:cubicBezTo>
                      <a:pt x="1404" y="980"/>
                      <a:pt x="1410" y="1007"/>
                      <a:pt x="1420" y="1012"/>
                    </a:cubicBezTo>
                    <a:cubicBezTo>
                      <a:pt x="1429" y="1017"/>
                      <a:pt x="1461" y="1018"/>
                      <a:pt x="1468" y="1020"/>
                    </a:cubicBezTo>
                    <a:cubicBezTo>
                      <a:pt x="1474" y="1022"/>
                      <a:pt x="1470" y="1027"/>
                      <a:pt x="1468" y="1029"/>
                    </a:cubicBezTo>
                    <a:cubicBezTo>
                      <a:pt x="1465" y="1031"/>
                      <a:pt x="1454" y="1039"/>
                      <a:pt x="1454" y="1039"/>
                    </a:cubicBezTo>
                    <a:cubicBezTo>
                      <a:pt x="1454" y="1039"/>
                      <a:pt x="1460" y="1055"/>
                      <a:pt x="1459" y="1060"/>
                    </a:cubicBezTo>
                    <a:cubicBezTo>
                      <a:pt x="1458" y="1065"/>
                      <a:pt x="1438" y="1080"/>
                      <a:pt x="1438" y="1080"/>
                    </a:cubicBezTo>
                    <a:cubicBezTo>
                      <a:pt x="1438" y="1080"/>
                      <a:pt x="1461" y="1088"/>
                      <a:pt x="1469" y="1090"/>
                    </a:cubicBezTo>
                    <a:cubicBezTo>
                      <a:pt x="1478" y="1092"/>
                      <a:pt x="1497" y="1102"/>
                      <a:pt x="1497" y="1102"/>
                    </a:cubicBezTo>
                    <a:cubicBezTo>
                      <a:pt x="1508" y="1092"/>
                      <a:pt x="1508" y="1092"/>
                      <a:pt x="1508" y="1092"/>
                    </a:cubicBezTo>
                    <a:cubicBezTo>
                      <a:pt x="1532" y="1113"/>
                      <a:pt x="1532" y="1113"/>
                      <a:pt x="1532" y="1113"/>
                    </a:cubicBezTo>
                    <a:lnTo>
                      <a:pt x="1514" y="1129"/>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00" name="Freeform 263"/>
              <p:cNvSpPr>
                <a:spLocks/>
              </p:cNvSpPr>
              <p:nvPr/>
            </p:nvSpPr>
            <p:spPr bwMode="gray">
              <a:xfrm>
                <a:off x="10217" y="1611"/>
                <a:ext cx="325" cy="269"/>
              </a:xfrm>
              <a:custGeom>
                <a:avLst/>
                <a:gdLst>
                  <a:gd name="T0" fmla="*/ 0 w 401"/>
                  <a:gd name="T1" fmla="*/ 259 h 333"/>
                  <a:gd name="T2" fmla="*/ 5 w 401"/>
                  <a:gd name="T3" fmla="*/ 218 h 333"/>
                  <a:gd name="T4" fmla="*/ 36 w 401"/>
                  <a:gd name="T5" fmla="*/ 179 h 333"/>
                  <a:gd name="T6" fmla="*/ 15 w 401"/>
                  <a:gd name="T7" fmla="*/ 162 h 333"/>
                  <a:gd name="T8" fmla="*/ 11 w 401"/>
                  <a:gd name="T9" fmla="*/ 129 h 333"/>
                  <a:gd name="T10" fmla="*/ 37 w 401"/>
                  <a:gd name="T11" fmla="*/ 129 h 333"/>
                  <a:gd name="T12" fmla="*/ 23 w 401"/>
                  <a:gd name="T13" fmla="*/ 93 h 333"/>
                  <a:gd name="T14" fmla="*/ 35 w 401"/>
                  <a:gd name="T15" fmla="*/ 78 h 333"/>
                  <a:gd name="T16" fmla="*/ 67 w 401"/>
                  <a:gd name="T17" fmla="*/ 93 h 333"/>
                  <a:gd name="T18" fmla="*/ 59 w 401"/>
                  <a:gd name="T19" fmla="*/ 60 h 333"/>
                  <a:gd name="T20" fmla="*/ 83 w 401"/>
                  <a:gd name="T21" fmla="*/ 42 h 333"/>
                  <a:gd name="T22" fmla="*/ 94 w 401"/>
                  <a:gd name="T23" fmla="*/ 20 h 333"/>
                  <a:gd name="T24" fmla="*/ 107 w 401"/>
                  <a:gd name="T25" fmla="*/ 21 h 333"/>
                  <a:gd name="T26" fmla="*/ 137 w 401"/>
                  <a:gd name="T27" fmla="*/ 55 h 333"/>
                  <a:gd name="T28" fmla="*/ 164 w 401"/>
                  <a:gd name="T29" fmla="*/ 35 h 333"/>
                  <a:gd name="T30" fmla="*/ 195 w 401"/>
                  <a:gd name="T31" fmla="*/ 52 h 333"/>
                  <a:gd name="T32" fmla="*/ 201 w 401"/>
                  <a:gd name="T33" fmla="*/ 35 h 333"/>
                  <a:gd name="T34" fmla="*/ 201 w 401"/>
                  <a:gd name="T35" fmla="*/ 10 h 333"/>
                  <a:gd name="T36" fmla="*/ 216 w 401"/>
                  <a:gd name="T37" fmla="*/ 0 h 333"/>
                  <a:gd name="T38" fmla="*/ 240 w 401"/>
                  <a:gd name="T39" fmla="*/ 28 h 333"/>
                  <a:gd name="T40" fmla="*/ 227 w 401"/>
                  <a:gd name="T41" fmla="*/ 59 h 333"/>
                  <a:gd name="T42" fmla="*/ 269 w 401"/>
                  <a:gd name="T43" fmla="*/ 84 h 333"/>
                  <a:gd name="T44" fmla="*/ 289 w 401"/>
                  <a:gd name="T45" fmla="*/ 122 h 333"/>
                  <a:gd name="T46" fmla="*/ 337 w 401"/>
                  <a:gd name="T47" fmla="*/ 130 h 333"/>
                  <a:gd name="T48" fmla="*/ 337 w 401"/>
                  <a:gd name="T49" fmla="*/ 139 h 333"/>
                  <a:gd name="T50" fmla="*/ 323 w 401"/>
                  <a:gd name="T51" fmla="*/ 149 h 333"/>
                  <a:gd name="T52" fmla="*/ 328 w 401"/>
                  <a:gd name="T53" fmla="*/ 170 h 333"/>
                  <a:gd name="T54" fmla="*/ 307 w 401"/>
                  <a:gd name="T55" fmla="*/ 190 h 333"/>
                  <a:gd name="T56" fmla="*/ 338 w 401"/>
                  <a:gd name="T57" fmla="*/ 200 h 333"/>
                  <a:gd name="T58" fmla="*/ 366 w 401"/>
                  <a:gd name="T59" fmla="*/ 212 h 333"/>
                  <a:gd name="T60" fmla="*/ 377 w 401"/>
                  <a:gd name="T61" fmla="*/ 202 h 333"/>
                  <a:gd name="T62" fmla="*/ 401 w 401"/>
                  <a:gd name="T63" fmla="*/ 223 h 333"/>
                  <a:gd name="T64" fmla="*/ 383 w 401"/>
                  <a:gd name="T65" fmla="*/ 239 h 333"/>
                  <a:gd name="T66" fmla="*/ 376 w 401"/>
                  <a:gd name="T67" fmla="*/ 277 h 333"/>
                  <a:gd name="T68" fmla="*/ 329 w 401"/>
                  <a:gd name="T69" fmla="*/ 333 h 333"/>
                  <a:gd name="T70" fmla="*/ 322 w 401"/>
                  <a:gd name="T71" fmla="*/ 298 h 333"/>
                  <a:gd name="T72" fmla="*/ 293 w 401"/>
                  <a:gd name="T73" fmla="*/ 283 h 333"/>
                  <a:gd name="T74" fmla="*/ 266 w 401"/>
                  <a:gd name="T75" fmla="*/ 287 h 333"/>
                  <a:gd name="T76" fmla="*/ 234 w 401"/>
                  <a:gd name="T77" fmla="*/ 272 h 333"/>
                  <a:gd name="T78" fmla="*/ 213 w 401"/>
                  <a:gd name="T79" fmla="*/ 258 h 333"/>
                  <a:gd name="T80" fmla="*/ 195 w 401"/>
                  <a:gd name="T81" fmla="*/ 262 h 333"/>
                  <a:gd name="T82" fmla="*/ 202 w 401"/>
                  <a:gd name="T83" fmla="*/ 290 h 333"/>
                  <a:gd name="T84" fmla="*/ 179 w 401"/>
                  <a:gd name="T85" fmla="*/ 294 h 333"/>
                  <a:gd name="T86" fmla="*/ 140 w 401"/>
                  <a:gd name="T87" fmla="*/ 272 h 333"/>
                  <a:gd name="T88" fmla="*/ 79 w 401"/>
                  <a:gd name="T89" fmla="*/ 270 h 333"/>
                  <a:gd name="T90" fmla="*/ 58 w 401"/>
                  <a:gd name="T91" fmla="*/ 284 h 333"/>
                  <a:gd name="T92" fmla="*/ 17 w 401"/>
                  <a:gd name="T93" fmla="*/ 300 h 333"/>
                  <a:gd name="T94" fmla="*/ 16 w 401"/>
                  <a:gd name="T95" fmla="*/ 278 h 333"/>
                  <a:gd name="T96" fmla="*/ 0 w 401"/>
                  <a:gd name="T97" fmla="*/ 25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33">
                    <a:moveTo>
                      <a:pt x="0" y="259"/>
                    </a:moveTo>
                    <a:cubicBezTo>
                      <a:pt x="5" y="218"/>
                      <a:pt x="5" y="218"/>
                      <a:pt x="5" y="218"/>
                    </a:cubicBezTo>
                    <a:cubicBezTo>
                      <a:pt x="36" y="179"/>
                      <a:pt x="36" y="179"/>
                      <a:pt x="36" y="179"/>
                    </a:cubicBezTo>
                    <a:cubicBezTo>
                      <a:pt x="15" y="162"/>
                      <a:pt x="15" y="162"/>
                      <a:pt x="15" y="162"/>
                    </a:cubicBezTo>
                    <a:cubicBezTo>
                      <a:pt x="11" y="129"/>
                      <a:pt x="11" y="129"/>
                      <a:pt x="11" y="129"/>
                    </a:cubicBezTo>
                    <a:cubicBezTo>
                      <a:pt x="37" y="129"/>
                      <a:pt x="37" y="129"/>
                      <a:pt x="37" y="129"/>
                    </a:cubicBezTo>
                    <a:cubicBezTo>
                      <a:pt x="23" y="93"/>
                      <a:pt x="23" y="93"/>
                      <a:pt x="23" y="93"/>
                    </a:cubicBezTo>
                    <a:cubicBezTo>
                      <a:pt x="35" y="78"/>
                      <a:pt x="35" y="78"/>
                      <a:pt x="35" y="78"/>
                    </a:cubicBezTo>
                    <a:cubicBezTo>
                      <a:pt x="67" y="93"/>
                      <a:pt x="67" y="93"/>
                      <a:pt x="67" y="93"/>
                    </a:cubicBezTo>
                    <a:cubicBezTo>
                      <a:pt x="59" y="60"/>
                      <a:pt x="59" y="60"/>
                      <a:pt x="59" y="60"/>
                    </a:cubicBezTo>
                    <a:cubicBezTo>
                      <a:pt x="83" y="42"/>
                      <a:pt x="83" y="42"/>
                      <a:pt x="83" y="42"/>
                    </a:cubicBezTo>
                    <a:cubicBezTo>
                      <a:pt x="94" y="20"/>
                      <a:pt x="94" y="20"/>
                      <a:pt x="94" y="20"/>
                    </a:cubicBezTo>
                    <a:cubicBezTo>
                      <a:pt x="107" y="21"/>
                      <a:pt x="107" y="21"/>
                      <a:pt x="107" y="21"/>
                    </a:cubicBezTo>
                    <a:cubicBezTo>
                      <a:pt x="107" y="21"/>
                      <a:pt x="129" y="55"/>
                      <a:pt x="137" y="55"/>
                    </a:cubicBezTo>
                    <a:cubicBezTo>
                      <a:pt x="146" y="55"/>
                      <a:pt x="159" y="37"/>
                      <a:pt x="164" y="35"/>
                    </a:cubicBezTo>
                    <a:cubicBezTo>
                      <a:pt x="170" y="33"/>
                      <a:pt x="190" y="56"/>
                      <a:pt x="195" y="52"/>
                    </a:cubicBezTo>
                    <a:cubicBezTo>
                      <a:pt x="201" y="48"/>
                      <a:pt x="201" y="40"/>
                      <a:pt x="201" y="35"/>
                    </a:cubicBezTo>
                    <a:cubicBezTo>
                      <a:pt x="201" y="30"/>
                      <a:pt x="201" y="10"/>
                      <a:pt x="201" y="10"/>
                    </a:cubicBezTo>
                    <a:cubicBezTo>
                      <a:pt x="216" y="0"/>
                      <a:pt x="216" y="0"/>
                      <a:pt x="216" y="0"/>
                    </a:cubicBezTo>
                    <a:cubicBezTo>
                      <a:pt x="240" y="28"/>
                      <a:pt x="240" y="28"/>
                      <a:pt x="240" y="28"/>
                    </a:cubicBezTo>
                    <a:cubicBezTo>
                      <a:pt x="227" y="59"/>
                      <a:pt x="227" y="59"/>
                      <a:pt x="227" y="59"/>
                    </a:cubicBezTo>
                    <a:cubicBezTo>
                      <a:pt x="227" y="59"/>
                      <a:pt x="265" y="77"/>
                      <a:pt x="269" y="84"/>
                    </a:cubicBezTo>
                    <a:cubicBezTo>
                      <a:pt x="273" y="90"/>
                      <a:pt x="279" y="117"/>
                      <a:pt x="289" y="122"/>
                    </a:cubicBezTo>
                    <a:cubicBezTo>
                      <a:pt x="298" y="127"/>
                      <a:pt x="330" y="128"/>
                      <a:pt x="337" y="130"/>
                    </a:cubicBezTo>
                    <a:cubicBezTo>
                      <a:pt x="343" y="132"/>
                      <a:pt x="339" y="137"/>
                      <a:pt x="337" y="139"/>
                    </a:cubicBezTo>
                    <a:cubicBezTo>
                      <a:pt x="334" y="141"/>
                      <a:pt x="323" y="149"/>
                      <a:pt x="323" y="149"/>
                    </a:cubicBezTo>
                    <a:cubicBezTo>
                      <a:pt x="323" y="149"/>
                      <a:pt x="329" y="165"/>
                      <a:pt x="328" y="170"/>
                    </a:cubicBezTo>
                    <a:cubicBezTo>
                      <a:pt x="327" y="175"/>
                      <a:pt x="307" y="190"/>
                      <a:pt x="307" y="190"/>
                    </a:cubicBezTo>
                    <a:cubicBezTo>
                      <a:pt x="307" y="190"/>
                      <a:pt x="330" y="198"/>
                      <a:pt x="338" y="200"/>
                    </a:cubicBezTo>
                    <a:cubicBezTo>
                      <a:pt x="347" y="202"/>
                      <a:pt x="366" y="212"/>
                      <a:pt x="366" y="212"/>
                    </a:cubicBezTo>
                    <a:cubicBezTo>
                      <a:pt x="377" y="202"/>
                      <a:pt x="377" y="202"/>
                      <a:pt x="377" y="202"/>
                    </a:cubicBezTo>
                    <a:cubicBezTo>
                      <a:pt x="401" y="223"/>
                      <a:pt x="401" y="223"/>
                      <a:pt x="401" y="223"/>
                    </a:cubicBezTo>
                    <a:cubicBezTo>
                      <a:pt x="383" y="239"/>
                      <a:pt x="383" y="239"/>
                      <a:pt x="383" y="239"/>
                    </a:cubicBezTo>
                    <a:cubicBezTo>
                      <a:pt x="383" y="239"/>
                      <a:pt x="380" y="268"/>
                      <a:pt x="376" y="277"/>
                    </a:cubicBezTo>
                    <a:cubicBezTo>
                      <a:pt x="372" y="285"/>
                      <a:pt x="329" y="333"/>
                      <a:pt x="329" y="333"/>
                    </a:cubicBezTo>
                    <a:cubicBezTo>
                      <a:pt x="322" y="298"/>
                      <a:pt x="322" y="298"/>
                      <a:pt x="322" y="298"/>
                    </a:cubicBezTo>
                    <a:cubicBezTo>
                      <a:pt x="293" y="283"/>
                      <a:pt x="293" y="283"/>
                      <a:pt x="293" y="283"/>
                    </a:cubicBezTo>
                    <a:cubicBezTo>
                      <a:pt x="293" y="283"/>
                      <a:pt x="276" y="288"/>
                      <a:pt x="266" y="287"/>
                    </a:cubicBezTo>
                    <a:cubicBezTo>
                      <a:pt x="257" y="286"/>
                      <a:pt x="234" y="272"/>
                      <a:pt x="234" y="272"/>
                    </a:cubicBezTo>
                    <a:cubicBezTo>
                      <a:pt x="213" y="258"/>
                      <a:pt x="213" y="258"/>
                      <a:pt x="213" y="258"/>
                    </a:cubicBezTo>
                    <a:cubicBezTo>
                      <a:pt x="213" y="258"/>
                      <a:pt x="199" y="259"/>
                      <a:pt x="195" y="262"/>
                    </a:cubicBezTo>
                    <a:cubicBezTo>
                      <a:pt x="191" y="264"/>
                      <a:pt x="202" y="290"/>
                      <a:pt x="202" y="290"/>
                    </a:cubicBezTo>
                    <a:cubicBezTo>
                      <a:pt x="179" y="294"/>
                      <a:pt x="179" y="294"/>
                      <a:pt x="179" y="294"/>
                    </a:cubicBezTo>
                    <a:cubicBezTo>
                      <a:pt x="179" y="294"/>
                      <a:pt x="148" y="273"/>
                      <a:pt x="140" y="272"/>
                    </a:cubicBezTo>
                    <a:cubicBezTo>
                      <a:pt x="132" y="271"/>
                      <a:pt x="79" y="270"/>
                      <a:pt x="79" y="270"/>
                    </a:cubicBezTo>
                    <a:cubicBezTo>
                      <a:pt x="58" y="284"/>
                      <a:pt x="58" y="284"/>
                      <a:pt x="58" y="284"/>
                    </a:cubicBezTo>
                    <a:cubicBezTo>
                      <a:pt x="17" y="300"/>
                      <a:pt x="17" y="300"/>
                      <a:pt x="17" y="300"/>
                    </a:cubicBezTo>
                    <a:cubicBezTo>
                      <a:pt x="17" y="300"/>
                      <a:pt x="19" y="281"/>
                      <a:pt x="16" y="278"/>
                    </a:cubicBezTo>
                    <a:cubicBezTo>
                      <a:pt x="14" y="274"/>
                      <a:pt x="0" y="259"/>
                      <a:pt x="0" y="259"/>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01" name="Freeform 264"/>
              <p:cNvSpPr>
                <a:spLocks noEditPoints="1"/>
              </p:cNvSpPr>
              <p:nvPr/>
            </p:nvSpPr>
            <p:spPr bwMode="gray">
              <a:xfrm>
                <a:off x="7903" y="561"/>
                <a:ext cx="960" cy="487"/>
              </a:xfrm>
              <a:custGeom>
                <a:avLst/>
                <a:gdLst>
                  <a:gd name="T0" fmla="*/ 1173 w 1182"/>
                  <a:gd name="T1" fmla="*/ 545 h 602"/>
                  <a:gd name="T2" fmla="*/ 1124 w 1182"/>
                  <a:gd name="T3" fmla="*/ 534 h 602"/>
                  <a:gd name="T4" fmla="*/ 1098 w 1182"/>
                  <a:gd name="T5" fmla="*/ 487 h 602"/>
                  <a:gd name="T6" fmla="*/ 1071 w 1182"/>
                  <a:gd name="T7" fmla="*/ 483 h 602"/>
                  <a:gd name="T8" fmla="*/ 1060 w 1182"/>
                  <a:gd name="T9" fmla="*/ 452 h 602"/>
                  <a:gd name="T10" fmla="*/ 1075 w 1182"/>
                  <a:gd name="T11" fmla="*/ 418 h 602"/>
                  <a:gd name="T12" fmla="*/ 1095 w 1182"/>
                  <a:gd name="T13" fmla="*/ 403 h 602"/>
                  <a:gd name="T14" fmla="*/ 1082 w 1182"/>
                  <a:gd name="T15" fmla="*/ 387 h 602"/>
                  <a:gd name="T16" fmla="*/ 1084 w 1182"/>
                  <a:gd name="T17" fmla="*/ 347 h 602"/>
                  <a:gd name="T18" fmla="*/ 1058 w 1182"/>
                  <a:gd name="T19" fmla="*/ 329 h 602"/>
                  <a:gd name="T20" fmla="*/ 1060 w 1182"/>
                  <a:gd name="T21" fmla="*/ 293 h 602"/>
                  <a:gd name="T22" fmla="*/ 1091 w 1182"/>
                  <a:gd name="T23" fmla="*/ 269 h 602"/>
                  <a:gd name="T24" fmla="*/ 1080 w 1182"/>
                  <a:gd name="T25" fmla="*/ 255 h 602"/>
                  <a:gd name="T26" fmla="*/ 1026 w 1182"/>
                  <a:gd name="T27" fmla="*/ 287 h 602"/>
                  <a:gd name="T28" fmla="*/ 1015 w 1182"/>
                  <a:gd name="T29" fmla="*/ 284 h 602"/>
                  <a:gd name="T30" fmla="*/ 1002 w 1182"/>
                  <a:gd name="T31" fmla="*/ 316 h 602"/>
                  <a:gd name="T32" fmla="*/ 959 w 1182"/>
                  <a:gd name="T33" fmla="*/ 313 h 602"/>
                  <a:gd name="T34" fmla="*/ 957 w 1182"/>
                  <a:gd name="T35" fmla="*/ 345 h 602"/>
                  <a:gd name="T36" fmla="*/ 908 w 1182"/>
                  <a:gd name="T37" fmla="*/ 351 h 602"/>
                  <a:gd name="T38" fmla="*/ 857 w 1182"/>
                  <a:gd name="T39" fmla="*/ 409 h 602"/>
                  <a:gd name="T40" fmla="*/ 821 w 1182"/>
                  <a:gd name="T41" fmla="*/ 380 h 602"/>
                  <a:gd name="T42" fmla="*/ 806 w 1182"/>
                  <a:gd name="T43" fmla="*/ 396 h 602"/>
                  <a:gd name="T44" fmla="*/ 800 w 1182"/>
                  <a:gd name="T45" fmla="*/ 417 h 602"/>
                  <a:gd name="T46" fmla="*/ 849 w 1182"/>
                  <a:gd name="T47" fmla="*/ 441 h 602"/>
                  <a:gd name="T48" fmla="*/ 818 w 1182"/>
                  <a:gd name="T49" fmla="*/ 442 h 602"/>
                  <a:gd name="T50" fmla="*/ 820 w 1182"/>
                  <a:gd name="T51" fmla="*/ 469 h 602"/>
                  <a:gd name="T52" fmla="*/ 831 w 1182"/>
                  <a:gd name="T53" fmla="*/ 482 h 602"/>
                  <a:gd name="T54" fmla="*/ 841 w 1182"/>
                  <a:gd name="T55" fmla="*/ 532 h 602"/>
                  <a:gd name="T56" fmla="*/ 872 w 1182"/>
                  <a:gd name="T57" fmla="*/ 564 h 602"/>
                  <a:gd name="T58" fmla="*/ 908 w 1182"/>
                  <a:gd name="T59" fmla="*/ 554 h 602"/>
                  <a:gd name="T60" fmla="*/ 896 w 1182"/>
                  <a:gd name="T61" fmla="*/ 589 h 602"/>
                  <a:gd name="T62" fmla="*/ 908 w 1182"/>
                  <a:gd name="T63" fmla="*/ 590 h 602"/>
                  <a:gd name="T64" fmla="*/ 931 w 1182"/>
                  <a:gd name="T65" fmla="*/ 571 h 602"/>
                  <a:gd name="T66" fmla="*/ 945 w 1182"/>
                  <a:gd name="T67" fmla="*/ 582 h 602"/>
                  <a:gd name="T68" fmla="*/ 975 w 1182"/>
                  <a:gd name="T69" fmla="*/ 577 h 602"/>
                  <a:gd name="T70" fmla="*/ 999 w 1182"/>
                  <a:gd name="T71" fmla="*/ 538 h 602"/>
                  <a:gd name="T72" fmla="*/ 1057 w 1182"/>
                  <a:gd name="T73" fmla="*/ 602 h 602"/>
                  <a:gd name="T74" fmla="*/ 1101 w 1182"/>
                  <a:gd name="T75" fmla="*/ 599 h 602"/>
                  <a:gd name="T76" fmla="*/ 1148 w 1182"/>
                  <a:gd name="T77" fmla="*/ 564 h 602"/>
                  <a:gd name="T78" fmla="*/ 1182 w 1182"/>
                  <a:gd name="T79" fmla="*/ 564 h 602"/>
                  <a:gd name="T80" fmla="*/ 1173 w 1182"/>
                  <a:gd name="T81" fmla="*/ 545 h 602"/>
                  <a:gd name="T82" fmla="*/ 50 w 1182"/>
                  <a:gd name="T83" fmla="*/ 13 h 602"/>
                  <a:gd name="T84" fmla="*/ 18 w 1182"/>
                  <a:gd name="T85" fmla="*/ 8 h 602"/>
                  <a:gd name="T86" fmla="*/ 3 w 1182"/>
                  <a:gd name="T87" fmla="*/ 32 h 602"/>
                  <a:gd name="T88" fmla="*/ 38 w 1182"/>
                  <a:gd name="T89" fmla="*/ 30 h 602"/>
                  <a:gd name="T90" fmla="*/ 50 w 1182"/>
                  <a:gd name="T91" fmla="*/ 13 h 602"/>
                  <a:gd name="T92" fmla="*/ 77 w 1182"/>
                  <a:gd name="T93" fmla="*/ 48 h 602"/>
                  <a:gd name="T94" fmla="*/ 76 w 1182"/>
                  <a:gd name="T95" fmla="*/ 68 h 602"/>
                  <a:gd name="T96" fmla="*/ 77 w 1182"/>
                  <a:gd name="T97" fmla="*/ 4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2" h="602">
                    <a:moveTo>
                      <a:pt x="1173" y="545"/>
                    </a:moveTo>
                    <a:cubicBezTo>
                      <a:pt x="1173" y="545"/>
                      <a:pt x="1142" y="539"/>
                      <a:pt x="1124" y="534"/>
                    </a:cubicBezTo>
                    <a:cubicBezTo>
                      <a:pt x="1107" y="530"/>
                      <a:pt x="1098" y="487"/>
                      <a:pt x="1098" y="487"/>
                    </a:cubicBezTo>
                    <a:cubicBezTo>
                      <a:pt x="1071" y="483"/>
                      <a:pt x="1071" y="483"/>
                      <a:pt x="1071" y="483"/>
                    </a:cubicBezTo>
                    <a:cubicBezTo>
                      <a:pt x="1071" y="483"/>
                      <a:pt x="1062" y="461"/>
                      <a:pt x="1060" y="452"/>
                    </a:cubicBezTo>
                    <a:cubicBezTo>
                      <a:pt x="1058" y="443"/>
                      <a:pt x="1075" y="418"/>
                      <a:pt x="1075" y="418"/>
                    </a:cubicBezTo>
                    <a:cubicBezTo>
                      <a:pt x="1095" y="403"/>
                      <a:pt x="1095" y="403"/>
                      <a:pt x="1095" y="403"/>
                    </a:cubicBezTo>
                    <a:cubicBezTo>
                      <a:pt x="1082" y="387"/>
                      <a:pt x="1082" y="387"/>
                      <a:pt x="1082" y="387"/>
                    </a:cubicBezTo>
                    <a:cubicBezTo>
                      <a:pt x="1084" y="347"/>
                      <a:pt x="1084" y="347"/>
                      <a:pt x="1084" y="347"/>
                    </a:cubicBezTo>
                    <a:cubicBezTo>
                      <a:pt x="1058" y="329"/>
                      <a:pt x="1058" y="329"/>
                      <a:pt x="1058" y="329"/>
                    </a:cubicBezTo>
                    <a:cubicBezTo>
                      <a:pt x="1060" y="293"/>
                      <a:pt x="1060" y="293"/>
                      <a:pt x="1060" y="293"/>
                    </a:cubicBezTo>
                    <a:cubicBezTo>
                      <a:pt x="1091" y="269"/>
                      <a:pt x="1091" y="269"/>
                      <a:pt x="1091" y="269"/>
                    </a:cubicBezTo>
                    <a:cubicBezTo>
                      <a:pt x="1080" y="255"/>
                      <a:pt x="1080" y="255"/>
                      <a:pt x="1080" y="255"/>
                    </a:cubicBezTo>
                    <a:cubicBezTo>
                      <a:pt x="1026" y="287"/>
                      <a:pt x="1026" y="287"/>
                      <a:pt x="1026" y="287"/>
                    </a:cubicBezTo>
                    <a:cubicBezTo>
                      <a:pt x="1015" y="284"/>
                      <a:pt x="1015" y="284"/>
                      <a:pt x="1015" y="284"/>
                    </a:cubicBezTo>
                    <a:cubicBezTo>
                      <a:pt x="1002" y="316"/>
                      <a:pt x="1002" y="316"/>
                      <a:pt x="1002" y="316"/>
                    </a:cubicBezTo>
                    <a:cubicBezTo>
                      <a:pt x="959" y="313"/>
                      <a:pt x="959" y="313"/>
                      <a:pt x="959" y="313"/>
                    </a:cubicBezTo>
                    <a:cubicBezTo>
                      <a:pt x="957" y="345"/>
                      <a:pt x="957" y="345"/>
                      <a:pt x="957" y="345"/>
                    </a:cubicBezTo>
                    <a:cubicBezTo>
                      <a:pt x="908" y="351"/>
                      <a:pt x="908" y="351"/>
                      <a:pt x="908" y="351"/>
                    </a:cubicBezTo>
                    <a:cubicBezTo>
                      <a:pt x="908" y="351"/>
                      <a:pt x="873" y="407"/>
                      <a:pt x="857" y="409"/>
                    </a:cubicBezTo>
                    <a:cubicBezTo>
                      <a:pt x="841" y="411"/>
                      <a:pt x="821" y="380"/>
                      <a:pt x="821" y="380"/>
                    </a:cubicBezTo>
                    <a:cubicBezTo>
                      <a:pt x="821" y="380"/>
                      <a:pt x="808" y="389"/>
                      <a:pt x="806" y="396"/>
                    </a:cubicBezTo>
                    <a:cubicBezTo>
                      <a:pt x="805" y="399"/>
                      <a:pt x="802" y="409"/>
                      <a:pt x="800" y="417"/>
                    </a:cubicBezTo>
                    <a:cubicBezTo>
                      <a:pt x="829" y="428"/>
                      <a:pt x="857" y="440"/>
                      <a:pt x="849" y="441"/>
                    </a:cubicBezTo>
                    <a:cubicBezTo>
                      <a:pt x="843" y="442"/>
                      <a:pt x="832" y="442"/>
                      <a:pt x="818" y="442"/>
                    </a:cubicBezTo>
                    <a:cubicBezTo>
                      <a:pt x="820" y="469"/>
                      <a:pt x="820" y="469"/>
                      <a:pt x="820" y="469"/>
                    </a:cubicBezTo>
                    <a:cubicBezTo>
                      <a:pt x="831" y="482"/>
                      <a:pt x="831" y="482"/>
                      <a:pt x="831" y="482"/>
                    </a:cubicBezTo>
                    <a:cubicBezTo>
                      <a:pt x="841" y="532"/>
                      <a:pt x="841" y="532"/>
                      <a:pt x="841" y="532"/>
                    </a:cubicBezTo>
                    <a:cubicBezTo>
                      <a:pt x="872" y="564"/>
                      <a:pt x="872" y="564"/>
                      <a:pt x="872" y="564"/>
                    </a:cubicBezTo>
                    <a:cubicBezTo>
                      <a:pt x="872" y="564"/>
                      <a:pt x="891" y="552"/>
                      <a:pt x="908" y="554"/>
                    </a:cubicBezTo>
                    <a:cubicBezTo>
                      <a:pt x="926" y="555"/>
                      <a:pt x="896" y="589"/>
                      <a:pt x="896" y="589"/>
                    </a:cubicBezTo>
                    <a:cubicBezTo>
                      <a:pt x="908" y="590"/>
                      <a:pt x="908" y="590"/>
                      <a:pt x="908" y="590"/>
                    </a:cubicBezTo>
                    <a:cubicBezTo>
                      <a:pt x="931" y="571"/>
                      <a:pt x="931" y="571"/>
                      <a:pt x="931" y="571"/>
                    </a:cubicBezTo>
                    <a:cubicBezTo>
                      <a:pt x="945" y="582"/>
                      <a:pt x="945" y="582"/>
                      <a:pt x="945" y="582"/>
                    </a:cubicBezTo>
                    <a:cubicBezTo>
                      <a:pt x="975" y="577"/>
                      <a:pt x="975" y="577"/>
                      <a:pt x="975" y="577"/>
                    </a:cubicBezTo>
                    <a:cubicBezTo>
                      <a:pt x="975" y="577"/>
                      <a:pt x="969" y="538"/>
                      <a:pt x="999" y="538"/>
                    </a:cubicBezTo>
                    <a:cubicBezTo>
                      <a:pt x="1028" y="538"/>
                      <a:pt x="1057" y="602"/>
                      <a:pt x="1057" y="602"/>
                    </a:cubicBezTo>
                    <a:cubicBezTo>
                      <a:pt x="1101" y="599"/>
                      <a:pt x="1101" y="599"/>
                      <a:pt x="1101" y="599"/>
                    </a:cubicBezTo>
                    <a:cubicBezTo>
                      <a:pt x="1101" y="599"/>
                      <a:pt x="1132" y="564"/>
                      <a:pt x="1148" y="564"/>
                    </a:cubicBezTo>
                    <a:cubicBezTo>
                      <a:pt x="1161" y="564"/>
                      <a:pt x="1176" y="564"/>
                      <a:pt x="1182" y="564"/>
                    </a:cubicBezTo>
                    <a:lnTo>
                      <a:pt x="1173" y="545"/>
                    </a:lnTo>
                    <a:close/>
                    <a:moveTo>
                      <a:pt x="50" y="13"/>
                    </a:moveTo>
                    <a:cubicBezTo>
                      <a:pt x="43" y="8"/>
                      <a:pt x="35" y="0"/>
                      <a:pt x="18" y="8"/>
                    </a:cubicBezTo>
                    <a:cubicBezTo>
                      <a:pt x="18" y="8"/>
                      <a:pt x="0" y="24"/>
                      <a:pt x="3" y="32"/>
                    </a:cubicBezTo>
                    <a:cubicBezTo>
                      <a:pt x="6" y="39"/>
                      <a:pt x="17" y="32"/>
                      <a:pt x="38" y="30"/>
                    </a:cubicBezTo>
                    <a:cubicBezTo>
                      <a:pt x="60" y="28"/>
                      <a:pt x="58" y="17"/>
                      <a:pt x="50" y="13"/>
                    </a:cubicBezTo>
                    <a:close/>
                    <a:moveTo>
                      <a:pt x="77" y="48"/>
                    </a:moveTo>
                    <a:cubicBezTo>
                      <a:pt x="49" y="48"/>
                      <a:pt x="53" y="70"/>
                      <a:pt x="76" y="68"/>
                    </a:cubicBezTo>
                    <a:cubicBezTo>
                      <a:pt x="98" y="67"/>
                      <a:pt x="77" y="48"/>
                      <a:pt x="77" y="48"/>
                    </a:cubicBezTo>
                    <a:close/>
                  </a:path>
                </a:pathLst>
              </a:custGeom>
              <a:grpFill/>
              <a:ln w="12700" cap="flat" cmpd="sng">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02" name="Freeform 265"/>
              <p:cNvSpPr>
                <a:spLocks noEditPoints="1"/>
              </p:cNvSpPr>
              <p:nvPr/>
            </p:nvSpPr>
            <p:spPr bwMode="gray">
              <a:xfrm>
                <a:off x="7033" y="619"/>
                <a:ext cx="2425" cy="2138"/>
              </a:xfrm>
              <a:custGeom>
                <a:avLst/>
                <a:gdLst>
                  <a:gd name="T0" fmla="*/ 2770 w 2987"/>
                  <a:gd name="T1" fmla="*/ 782 h 2634"/>
                  <a:gd name="T2" fmla="*/ 2624 w 2987"/>
                  <a:gd name="T3" fmla="*/ 593 h 2634"/>
                  <a:gd name="T4" fmla="*/ 2289 w 2987"/>
                  <a:gd name="T5" fmla="*/ 531 h 2634"/>
                  <a:gd name="T6" fmla="*/ 2018 w 2987"/>
                  <a:gd name="T7" fmla="*/ 509 h 2634"/>
                  <a:gd name="T8" fmla="*/ 1904 w 2987"/>
                  <a:gd name="T9" fmla="*/ 409 h 2634"/>
                  <a:gd name="T10" fmla="*/ 1644 w 2987"/>
                  <a:gd name="T11" fmla="*/ 95 h 2634"/>
                  <a:gd name="T12" fmla="*/ 1251 w 2987"/>
                  <a:gd name="T13" fmla="*/ 10 h 2634"/>
                  <a:gd name="T14" fmla="*/ 1143 w 2987"/>
                  <a:gd name="T15" fmla="*/ 458 h 2634"/>
                  <a:gd name="T16" fmla="*/ 991 w 2987"/>
                  <a:gd name="T17" fmla="*/ 318 h 2634"/>
                  <a:gd name="T18" fmla="*/ 883 w 2987"/>
                  <a:gd name="T19" fmla="*/ 407 h 2634"/>
                  <a:gd name="T20" fmla="*/ 734 w 2987"/>
                  <a:gd name="T21" fmla="*/ 189 h 2634"/>
                  <a:gd name="T22" fmla="*/ 345 w 2987"/>
                  <a:gd name="T23" fmla="*/ 239 h 2634"/>
                  <a:gd name="T24" fmla="*/ 267 w 2987"/>
                  <a:gd name="T25" fmla="*/ 350 h 2634"/>
                  <a:gd name="T26" fmla="*/ 368 w 2987"/>
                  <a:gd name="T27" fmla="*/ 552 h 2634"/>
                  <a:gd name="T28" fmla="*/ 221 w 2987"/>
                  <a:gd name="T29" fmla="*/ 1230 h 2634"/>
                  <a:gd name="T30" fmla="*/ 0 w 2987"/>
                  <a:gd name="T31" fmla="*/ 1378 h 2634"/>
                  <a:gd name="T32" fmla="*/ 189 w 2987"/>
                  <a:gd name="T33" fmla="*/ 1591 h 2634"/>
                  <a:gd name="T34" fmla="*/ 492 w 2987"/>
                  <a:gd name="T35" fmla="*/ 1527 h 2634"/>
                  <a:gd name="T36" fmla="*/ 694 w 2987"/>
                  <a:gd name="T37" fmla="*/ 1527 h 2634"/>
                  <a:gd name="T38" fmla="*/ 722 w 2987"/>
                  <a:gd name="T39" fmla="*/ 1689 h 2634"/>
                  <a:gd name="T40" fmla="*/ 815 w 2987"/>
                  <a:gd name="T41" fmla="*/ 1830 h 2634"/>
                  <a:gd name="T42" fmla="*/ 1104 w 2987"/>
                  <a:gd name="T43" fmla="*/ 1722 h 2634"/>
                  <a:gd name="T44" fmla="*/ 1084 w 2987"/>
                  <a:gd name="T45" fmla="*/ 1413 h 2634"/>
                  <a:gd name="T46" fmla="*/ 1372 w 2987"/>
                  <a:gd name="T47" fmla="*/ 1512 h 2634"/>
                  <a:gd name="T48" fmla="*/ 1490 w 2987"/>
                  <a:gd name="T49" fmla="*/ 1497 h 2634"/>
                  <a:gd name="T50" fmla="*/ 1442 w 2987"/>
                  <a:gd name="T51" fmla="*/ 1721 h 2634"/>
                  <a:gd name="T52" fmla="*/ 1480 w 2987"/>
                  <a:gd name="T53" fmla="*/ 1817 h 2634"/>
                  <a:gd name="T54" fmla="*/ 1551 w 2987"/>
                  <a:gd name="T55" fmla="*/ 1939 h 2634"/>
                  <a:gd name="T56" fmla="*/ 1645 w 2987"/>
                  <a:gd name="T57" fmla="*/ 2053 h 2634"/>
                  <a:gd name="T58" fmla="*/ 1629 w 2987"/>
                  <a:gd name="T59" fmla="*/ 2280 h 2634"/>
                  <a:gd name="T60" fmla="*/ 1778 w 2987"/>
                  <a:gd name="T61" fmla="*/ 2286 h 2634"/>
                  <a:gd name="T62" fmla="*/ 1778 w 2987"/>
                  <a:gd name="T63" fmla="*/ 2445 h 2634"/>
                  <a:gd name="T64" fmla="*/ 1860 w 2987"/>
                  <a:gd name="T65" fmla="*/ 2626 h 2634"/>
                  <a:gd name="T66" fmla="*/ 1931 w 2987"/>
                  <a:gd name="T67" fmla="*/ 2513 h 2634"/>
                  <a:gd name="T68" fmla="*/ 2130 w 2987"/>
                  <a:gd name="T69" fmla="*/ 2483 h 2634"/>
                  <a:gd name="T70" fmla="*/ 2397 w 2987"/>
                  <a:gd name="T71" fmla="*/ 2357 h 2634"/>
                  <a:gd name="T72" fmla="*/ 2453 w 2987"/>
                  <a:gd name="T73" fmla="*/ 2288 h 2634"/>
                  <a:gd name="T74" fmla="*/ 2421 w 2987"/>
                  <a:gd name="T75" fmla="*/ 2030 h 2634"/>
                  <a:gd name="T76" fmla="*/ 2468 w 2987"/>
                  <a:gd name="T77" fmla="*/ 1875 h 2634"/>
                  <a:gd name="T78" fmla="*/ 2670 w 2987"/>
                  <a:gd name="T79" fmla="*/ 1764 h 2634"/>
                  <a:gd name="T80" fmla="*/ 2640 w 2987"/>
                  <a:gd name="T81" fmla="*/ 1579 h 2634"/>
                  <a:gd name="T82" fmla="*/ 2590 w 2987"/>
                  <a:gd name="T83" fmla="*/ 1343 h 2634"/>
                  <a:gd name="T84" fmla="*/ 2487 w 2987"/>
                  <a:gd name="T85" fmla="*/ 1141 h 2634"/>
                  <a:gd name="T86" fmla="*/ 2687 w 2987"/>
                  <a:gd name="T87" fmla="*/ 1009 h 2634"/>
                  <a:gd name="T88" fmla="*/ 2932 w 2987"/>
                  <a:gd name="T89" fmla="*/ 974 h 2634"/>
                  <a:gd name="T90" fmla="*/ 1415 w 2987"/>
                  <a:gd name="T91" fmla="*/ 869 h 2634"/>
                  <a:gd name="T92" fmla="*/ 1241 w 2987"/>
                  <a:gd name="T93" fmla="*/ 819 h 2634"/>
                  <a:gd name="T94" fmla="*/ 1192 w 2987"/>
                  <a:gd name="T95" fmla="*/ 683 h 2634"/>
                  <a:gd name="T96" fmla="*/ 1408 w 2987"/>
                  <a:gd name="T97" fmla="*/ 761 h 2634"/>
                  <a:gd name="T98" fmla="*/ 924 w 2987"/>
                  <a:gd name="T99" fmla="*/ 168 h 2634"/>
                  <a:gd name="T100" fmla="*/ 861 w 2987"/>
                  <a:gd name="T101" fmla="*/ 132 h 2634"/>
                  <a:gd name="T102" fmla="*/ 776 w 2987"/>
                  <a:gd name="T103" fmla="*/ 126 h 2634"/>
                  <a:gd name="T104" fmla="*/ 177 w 2987"/>
                  <a:gd name="T105" fmla="*/ 199 h 2634"/>
                  <a:gd name="T106" fmla="*/ 710 w 2987"/>
                  <a:gd name="T107" fmla="*/ 134 h 2634"/>
                  <a:gd name="T108" fmla="*/ 354 w 2987"/>
                  <a:gd name="T109" fmla="*/ 173 h 2634"/>
                  <a:gd name="T110" fmla="*/ 333 w 2987"/>
                  <a:gd name="T111" fmla="*/ 183 h 2634"/>
                  <a:gd name="T112" fmla="*/ 562 w 2987"/>
                  <a:gd name="T113" fmla="*/ 130 h 2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7" h="2634">
                    <a:moveTo>
                      <a:pt x="2966" y="871"/>
                    </a:moveTo>
                    <a:cubicBezTo>
                      <a:pt x="2960" y="868"/>
                      <a:pt x="2940" y="880"/>
                      <a:pt x="2940" y="880"/>
                    </a:cubicBezTo>
                    <a:cubicBezTo>
                      <a:pt x="2940" y="880"/>
                      <a:pt x="2926" y="861"/>
                      <a:pt x="2907" y="858"/>
                    </a:cubicBezTo>
                    <a:cubicBezTo>
                      <a:pt x="2888" y="855"/>
                      <a:pt x="2834" y="871"/>
                      <a:pt x="2834" y="871"/>
                    </a:cubicBezTo>
                    <a:cubicBezTo>
                      <a:pt x="2799" y="840"/>
                      <a:pt x="2799" y="840"/>
                      <a:pt x="2799" y="840"/>
                    </a:cubicBezTo>
                    <a:cubicBezTo>
                      <a:pt x="2792" y="807"/>
                      <a:pt x="2792" y="807"/>
                      <a:pt x="2792" y="807"/>
                    </a:cubicBezTo>
                    <a:cubicBezTo>
                      <a:pt x="2770" y="782"/>
                      <a:pt x="2770" y="782"/>
                      <a:pt x="2770" y="782"/>
                    </a:cubicBezTo>
                    <a:cubicBezTo>
                      <a:pt x="2734" y="798"/>
                      <a:pt x="2734" y="798"/>
                      <a:pt x="2734" y="798"/>
                    </a:cubicBezTo>
                    <a:cubicBezTo>
                      <a:pt x="2726" y="779"/>
                      <a:pt x="2726" y="779"/>
                      <a:pt x="2726" y="779"/>
                    </a:cubicBezTo>
                    <a:cubicBezTo>
                      <a:pt x="2754" y="750"/>
                      <a:pt x="2754" y="750"/>
                      <a:pt x="2754" y="750"/>
                    </a:cubicBezTo>
                    <a:cubicBezTo>
                      <a:pt x="2703" y="734"/>
                      <a:pt x="2703" y="734"/>
                      <a:pt x="2703" y="734"/>
                    </a:cubicBezTo>
                    <a:cubicBezTo>
                      <a:pt x="2703" y="734"/>
                      <a:pt x="2659" y="669"/>
                      <a:pt x="2650" y="661"/>
                    </a:cubicBezTo>
                    <a:cubicBezTo>
                      <a:pt x="2641" y="652"/>
                      <a:pt x="2627" y="643"/>
                      <a:pt x="2627" y="643"/>
                    </a:cubicBezTo>
                    <a:cubicBezTo>
                      <a:pt x="2624" y="593"/>
                      <a:pt x="2624" y="593"/>
                      <a:pt x="2624" y="593"/>
                    </a:cubicBezTo>
                    <a:cubicBezTo>
                      <a:pt x="2582" y="588"/>
                      <a:pt x="2582" y="588"/>
                      <a:pt x="2582" y="588"/>
                    </a:cubicBezTo>
                    <a:cubicBezTo>
                      <a:pt x="2542" y="626"/>
                      <a:pt x="2542" y="626"/>
                      <a:pt x="2542" y="626"/>
                    </a:cubicBezTo>
                    <a:cubicBezTo>
                      <a:pt x="2472" y="617"/>
                      <a:pt x="2472" y="617"/>
                      <a:pt x="2472" y="617"/>
                    </a:cubicBezTo>
                    <a:cubicBezTo>
                      <a:pt x="2472" y="570"/>
                      <a:pt x="2472" y="570"/>
                      <a:pt x="2472" y="570"/>
                    </a:cubicBezTo>
                    <a:cubicBezTo>
                      <a:pt x="2427" y="558"/>
                      <a:pt x="2427" y="558"/>
                      <a:pt x="2427" y="558"/>
                    </a:cubicBezTo>
                    <a:cubicBezTo>
                      <a:pt x="2393" y="567"/>
                      <a:pt x="2393" y="567"/>
                      <a:pt x="2393" y="567"/>
                    </a:cubicBezTo>
                    <a:cubicBezTo>
                      <a:pt x="2289" y="531"/>
                      <a:pt x="2289" y="531"/>
                      <a:pt x="2289" y="531"/>
                    </a:cubicBezTo>
                    <a:cubicBezTo>
                      <a:pt x="2257" y="491"/>
                      <a:pt x="2257" y="491"/>
                      <a:pt x="2257" y="491"/>
                    </a:cubicBezTo>
                    <a:cubicBezTo>
                      <a:pt x="2257" y="491"/>
                      <a:pt x="2237" y="491"/>
                      <a:pt x="2221" y="491"/>
                    </a:cubicBezTo>
                    <a:cubicBezTo>
                      <a:pt x="2205" y="491"/>
                      <a:pt x="2174" y="526"/>
                      <a:pt x="2174" y="526"/>
                    </a:cubicBezTo>
                    <a:cubicBezTo>
                      <a:pt x="2130" y="529"/>
                      <a:pt x="2130" y="529"/>
                      <a:pt x="2130" y="529"/>
                    </a:cubicBezTo>
                    <a:cubicBezTo>
                      <a:pt x="2130" y="529"/>
                      <a:pt x="2101" y="465"/>
                      <a:pt x="2072" y="465"/>
                    </a:cubicBezTo>
                    <a:cubicBezTo>
                      <a:pt x="2042" y="465"/>
                      <a:pt x="2048" y="504"/>
                      <a:pt x="2048" y="504"/>
                    </a:cubicBezTo>
                    <a:cubicBezTo>
                      <a:pt x="2018" y="509"/>
                      <a:pt x="2018" y="509"/>
                      <a:pt x="2018" y="509"/>
                    </a:cubicBezTo>
                    <a:cubicBezTo>
                      <a:pt x="2004" y="498"/>
                      <a:pt x="2004" y="498"/>
                      <a:pt x="2004" y="498"/>
                    </a:cubicBezTo>
                    <a:cubicBezTo>
                      <a:pt x="1981" y="517"/>
                      <a:pt x="1981" y="517"/>
                      <a:pt x="1981" y="517"/>
                    </a:cubicBezTo>
                    <a:cubicBezTo>
                      <a:pt x="1969" y="516"/>
                      <a:pt x="1969" y="516"/>
                      <a:pt x="1969" y="516"/>
                    </a:cubicBezTo>
                    <a:cubicBezTo>
                      <a:pt x="1969" y="516"/>
                      <a:pt x="1999" y="482"/>
                      <a:pt x="1981" y="481"/>
                    </a:cubicBezTo>
                    <a:cubicBezTo>
                      <a:pt x="1964" y="479"/>
                      <a:pt x="1945" y="491"/>
                      <a:pt x="1945" y="491"/>
                    </a:cubicBezTo>
                    <a:cubicBezTo>
                      <a:pt x="1914" y="459"/>
                      <a:pt x="1914" y="459"/>
                      <a:pt x="1914" y="459"/>
                    </a:cubicBezTo>
                    <a:cubicBezTo>
                      <a:pt x="1904" y="409"/>
                      <a:pt x="1904" y="409"/>
                      <a:pt x="1904" y="409"/>
                    </a:cubicBezTo>
                    <a:cubicBezTo>
                      <a:pt x="1893" y="396"/>
                      <a:pt x="1893" y="396"/>
                      <a:pt x="1893" y="396"/>
                    </a:cubicBezTo>
                    <a:cubicBezTo>
                      <a:pt x="1891" y="369"/>
                      <a:pt x="1891" y="369"/>
                      <a:pt x="1891" y="369"/>
                    </a:cubicBezTo>
                    <a:cubicBezTo>
                      <a:pt x="1874" y="369"/>
                      <a:pt x="1855" y="367"/>
                      <a:pt x="1842" y="366"/>
                    </a:cubicBezTo>
                    <a:cubicBezTo>
                      <a:pt x="1819" y="364"/>
                      <a:pt x="1750" y="315"/>
                      <a:pt x="1743" y="302"/>
                    </a:cubicBezTo>
                    <a:cubicBezTo>
                      <a:pt x="1736" y="288"/>
                      <a:pt x="1745" y="260"/>
                      <a:pt x="1729" y="239"/>
                    </a:cubicBezTo>
                    <a:cubicBezTo>
                      <a:pt x="1713" y="219"/>
                      <a:pt x="1681" y="203"/>
                      <a:pt x="1672" y="171"/>
                    </a:cubicBezTo>
                    <a:cubicBezTo>
                      <a:pt x="1663" y="138"/>
                      <a:pt x="1658" y="120"/>
                      <a:pt x="1644" y="95"/>
                    </a:cubicBezTo>
                    <a:cubicBezTo>
                      <a:pt x="1630" y="69"/>
                      <a:pt x="1596" y="58"/>
                      <a:pt x="1543" y="58"/>
                    </a:cubicBezTo>
                    <a:cubicBezTo>
                      <a:pt x="1490" y="58"/>
                      <a:pt x="1460" y="79"/>
                      <a:pt x="1460" y="79"/>
                    </a:cubicBezTo>
                    <a:cubicBezTo>
                      <a:pt x="1449" y="79"/>
                      <a:pt x="1433" y="76"/>
                      <a:pt x="1414" y="76"/>
                    </a:cubicBezTo>
                    <a:cubicBezTo>
                      <a:pt x="1396" y="76"/>
                      <a:pt x="1394" y="81"/>
                      <a:pt x="1377" y="83"/>
                    </a:cubicBezTo>
                    <a:cubicBezTo>
                      <a:pt x="1361" y="85"/>
                      <a:pt x="1366" y="88"/>
                      <a:pt x="1357" y="83"/>
                    </a:cubicBezTo>
                    <a:cubicBezTo>
                      <a:pt x="1348" y="79"/>
                      <a:pt x="1336" y="79"/>
                      <a:pt x="1309" y="72"/>
                    </a:cubicBezTo>
                    <a:cubicBezTo>
                      <a:pt x="1281" y="65"/>
                      <a:pt x="1267" y="19"/>
                      <a:pt x="1251" y="10"/>
                    </a:cubicBezTo>
                    <a:cubicBezTo>
                      <a:pt x="1235" y="0"/>
                      <a:pt x="1228" y="21"/>
                      <a:pt x="1210" y="28"/>
                    </a:cubicBezTo>
                    <a:cubicBezTo>
                      <a:pt x="1191" y="35"/>
                      <a:pt x="1182" y="67"/>
                      <a:pt x="1180" y="99"/>
                    </a:cubicBezTo>
                    <a:cubicBezTo>
                      <a:pt x="1177" y="131"/>
                      <a:pt x="1171" y="120"/>
                      <a:pt x="1152" y="154"/>
                    </a:cubicBezTo>
                    <a:cubicBezTo>
                      <a:pt x="1134" y="189"/>
                      <a:pt x="1127" y="196"/>
                      <a:pt x="1134" y="237"/>
                    </a:cubicBezTo>
                    <a:cubicBezTo>
                      <a:pt x="1141" y="279"/>
                      <a:pt x="1175" y="325"/>
                      <a:pt x="1187" y="350"/>
                    </a:cubicBezTo>
                    <a:cubicBezTo>
                      <a:pt x="1198" y="375"/>
                      <a:pt x="1182" y="384"/>
                      <a:pt x="1171" y="403"/>
                    </a:cubicBezTo>
                    <a:cubicBezTo>
                      <a:pt x="1159" y="421"/>
                      <a:pt x="1148" y="433"/>
                      <a:pt x="1143" y="458"/>
                    </a:cubicBezTo>
                    <a:cubicBezTo>
                      <a:pt x="1138" y="483"/>
                      <a:pt x="1148" y="492"/>
                      <a:pt x="1138" y="495"/>
                    </a:cubicBezTo>
                    <a:cubicBezTo>
                      <a:pt x="1129" y="497"/>
                      <a:pt x="1129" y="486"/>
                      <a:pt x="1125" y="474"/>
                    </a:cubicBezTo>
                    <a:cubicBezTo>
                      <a:pt x="1120" y="463"/>
                      <a:pt x="1122" y="435"/>
                      <a:pt x="1134" y="405"/>
                    </a:cubicBezTo>
                    <a:cubicBezTo>
                      <a:pt x="1145" y="375"/>
                      <a:pt x="1157" y="373"/>
                      <a:pt x="1148" y="350"/>
                    </a:cubicBezTo>
                    <a:cubicBezTo>
                      <a:pt x="1138" y="327"/>
                      <a:pt x="1108" y="343"/>
                      <a:pt x="1083" y="336"/>
                    </a:cubicBezTo>
                    <a:cubicBezTo>
                      <a:pt x="1058" y="329"/>
                      <a:pt x="1051" y="290"/>
                      <a:pt x="1042" y="285"/>
                    </a:cubicBezTo>
                    <a:cubicBezTo>
                      <a:pt x="1033" y="281"/>
                      <a:pt x="1007" y="283"/>
                      <a:pt x="991" y="318"/>
                    </a:cubicBezTo>
                    <a:cubicBezTo>
                      <a:pt x="975" y="352"/>
                      <a:pt x="977" y="373"/>
                      <a:pt x="989" y="387"/>
                    </a:cubicBezTo>
                    <a:cubicBezTo>
                      <a:pt x="1000" y="400"/>
                      <a:pt x="1019" y="375"/>
                      <a:pt x="1028" y="375"/>
                    </a:cubicBezTo>
                    <a:cubicBezTo>
                      <a:pt x="1037" y="375"/>
                      <a:pt x="1030" y="414"/>
                      <a:pt x="1023" y="435"/>
                    </a:cubicBezTo>
                    <a:cubicBezTo>
                      <a:pt x="1017" y="456"/>
                      <a:pt x="1007" y="497"/>
                      <a:pt x="980" y="497"/>
                    </a:cubicBezTo>
                    <a:cubicBezTo>
                      <a:pt x="952" y="497"/>
                      <a:pt x="938" y="453"/>
                      <a:pt x="922" y="444"/>
                    </a:cubicBezTo>
                    <a:cubicBezTo>
                      <a:pt x="906" y="435"/>
                      <a:pt x="906" y="446"/>
                      <a:pt x="890" y="444"/>
                    </a:cubicBezTo>
                    <a:cubicBezTo>
                      <a:pt x="874" y="442"/>
                      <a:pt x="881" y="428"/>
                      <a:pt x="883" y="407"/>
                    </a:cubicBezTo>
                    <a:cubicBezTo>
                      <a:pt x="885" y="387"/>
                      <a:pt x="925" y="380"/>
                      <a:pt x="941" y="366"/>
                    </a:cubicBezTo>
                    <a:cubicBezTo>
                      <a:pt x="957" y="352"/>
                      <a:pt x="938" y="334"/>
                      <a:pt x="938" y="334"/>
                    </a:cubicBezTo>
                    <a:cubicBezTo>
                      <a:pt x="938" y="334"/>
                      <a:pt x="911" y="281"/>
                      <a:pt x="906" y="272"/>
                    </a:cubicBezTo>
                    <a:cubicBezTo>
                      <a:pt x="902" y="262"/>
                      <a:pt x="892" y="262"/>
                      <a:pt x="874" y="253"/>
                    </a:cubicBezTo>
                    <a:cubicBezTo>
                      <a:pt x="856" y="244"/>
                      <a:pt x="883" y="210"/>
                      <a:pt x="865" y="189"/>
                    </a:cubicBezTo>
                    <a:cubicBezTo>
                      <a:pt x="846" y="168"/>
                      <a:pt x="819" y="173"/>
                      <a:pt x="796" y="171"/>
                    </a:cubicBezTo>
                    <a:cubicBezTo>
                      <a:pt x="773" y="168"/>
                      <a:pt x="750" y="184"/>
                      <a:pt x="734" y="189"/>
                    </a:cubicBezTo>
                    <a:cubicBezTo>
                      <a:pt x="718" y="193"/>
                      <a:pt x="688" y="184"/>
                      <a:pt x="660" y="189"/>
                    </a:cubicBezTo>
                    <a:cubicBezTo>
                      <a:pt x="633" y="193"/>
                      <a:pt x="593" y="212"/>
                      <a:pt x="559" y="212"/>
                    </a:cubicBezTo>
                    <a:cubicBezTo>
                      <a:pt x="524" y="212"/>
                      <a:pt x="529" y="198"/>
                      <a:pt x="520" y="198"/>
                    </a:cubicBezTo>
                    <a:cubicBezTo>
                      <a:pt x="511" y="198"/>
                      <a:pt x="504" y="203"/>
                      <a:pt x="485" y="198"/>
                    </a:cubicBezTo>
                    <a:cubicBezTo>
                      <a:pt x="467" y="193"/>
                      <a:pt x="442" y="189"/>
                      <a:pt x="435" y="189"/>
                    </a:cubicBezTo>
                    <a:cubicBezTo>
                      <a:pt x="428" y="189"/>
                      <a:pt x="412" y="205"/>
                      <a:pt x="400" y="212"/>
                    </a:cubicBezTo>
                    <a:cubicBezTo>
                      <a:pt x="389" y="219"/>
                      <a:pt x="354" y="235"/>
                      <a:pt x="345" y="239"/>
                    </a:cubicBezTo>
                    <a:cubicBezTo>
                      <a:pt x="336" y="244"/>
                      <a:pt x="320" y="276"/>
                      <a:pt x="311" y="281"/>
                    </a:cubicBezTo>
                    <a:cubicBezTo>
                      <a:pt x="301" y="285"/>
                      <a:pt x="292" y="304"/>
                      <a:pt x="301" y="315"/>
                    </a:cubicBezTo>
                    <a:cubicBezTo>
                      <a:pt x="311" y="327"/>
                      <a:pt x="318" y="343"/>
                      <a:pt x="318" y="343"/>
                    </a:cubicBezTo>
                    <a:cubicBezTo>
                      <a:pt x="301" y="345"/>
                      <a:pt x="301" y="345"/>
                      <a:pt x="301" y="345"/>
                    </a:cubicBezTo>
                    <a:cubicBezTo>
                      <a:pt x="299" y="366"/>
                      <a:pt x="299" y="366"/>
                      <a:pt x="299" y="366"/>
                    </a:cubicBezTo>
                    <a:cubicBezTo>
                      <a:pt x="278" y="341"/>
                      <a:pt x="278" y="341"/>
                      <a:pt x="278" y="341"/>
                    </a:cubicBezTo>
                    <a:cubicBezTo>
                      <a:pt x="267" y="350"/>
                      <a:pt x="267" y="350"/>
                      <a:pt x="267" y="350"/>
                    </a:cubicBezTo>
                    <a:cubicBezTo>
                      <a:pt x="249" y="345"/>
                      <a:pt x="249" y="345"/>
                      <a:pt x="249" y="345"/>
                    </a:cubicBezTo>
                    <a:cubicBezTo>
                      <a:pt x="260" y="380"/>
                      <a:pt x="260" y="380"/>
                      <a:pt x="260" y="380"/>
                    </a:cubicBezTo>
                    <a:cubicBezTo>
                      <a:pt x="253" y="398"/>
                      <a:pt x="253" y="398"/>
                      <a:pt x="253" y="398"/>
                    </a:cubicBezTo>
                    <a:cubicBezTo>
                      <a:pt x="253" y="398"/>
                      <a:pt x="244" y="421"/>
                      <a:pt x="249" y="440"/>
                    </a:cubicBezTo>
                    <a:cubicBezTo>
                      <a:pt x="253" y="458"/>
                      <a:pt x="232" y="529"/>
                      <a:pt x="232" y="529"/>
                    </a:cubicBezTo>
                    <a:cubicBezTo>
                      <a:pt x="232" y="529"/>
                      <a:pt x="267" y="541"/>
                      <a:pt x="292" y="538"/>
                    </a:cubicBezTo>
                    <a:cubicBezTo>
                      <a:pt x="318" y="536"/>
                      <a:pt x="347" y="538"/>
                      <a:pt x="368" y="552"/>
                    </a:cubicBezTo>
                    <a:cubicBezTo>
                      <a:pt x="389" y="566"/>
                      <a:pt x="368" y="587"/>
                      <a:pt x="368" y="603"/>
                    </a:cubicBezTo>
                    <a:cubicBezTo>
                      <a:pt x="368" y="619"/>
                      <a:pt x="345" y="626"/>
                      <a:pt x="345" y="626"/>
                    </a:cubicBezTo>
                    <a:cubicBezTo>
                      <a:pt x="345" y="626"/>
                      <a:pt x="354" y="658"/>
                      <a:pt x="357" y="672"/>
                    </a:cubicBezTo>
                    <a:cubicBezTo>
                      <a:pt x="359" y="686"/>
                      <a:pt x="343" y="704"/>
                      <a:pt x="331" y="722"/>
                    </a:cubicBezTo>
                    <a:cubicBezTo>
                      <a:pt x="320" y="741"/>
                      <a:pt x="343" y="842"/>
                      <a:pt x="338" y="881"/>
                    </a:cubicBezTo>
                    <a:cubicBezTo>
                      <a:pt x="334" y="920"/>
                      <a:pt x="251" y="1030"/>
                      <a:pt x="251" y="1030"/>
                    </a:cubicBezTo>
                    <a:cubicBezTo>
                      <a:pt x="221" y="1230"/>
                      <a:pt x="221" y="1230"/>
                      <a:pt x="221" y="1230"/>
                    </a:cubicBezTo>
                    <a:cubicBezTo>
                      <a:pt x="189" y="1233"/>
                      <a:pt x="189" y="1233"/>
                      <a:pt x="189" y="1233"/>
                    </a:cubicBezTo>
                    <a:cubicBezTo>
                      <a:pt x="147" y="1224"/>
                      <a:pt x="147" y="1224"/>
                      <a:pt x="147" y="1224"/>
                    </a:cubicBezTo>
                    <a:cubicBezTo>
                      <a:pt x="147" y="1224"/>
                      <a:pt x="69" y="1207"/>
                      <a:pt x="55" y="1207"/>
                    </a:cubicBezTo>
                    <a:cubicBezTo>
                      <a:pt x="42" y="1207"/>
                      <a:pt x="23" y="1214"/>
                      <a:pt x="21" y="1244"/>
                    </a:cubicBezTo>
                    <a:cubicBezTo>
                      <a:pt x="19" y="1274"/>
                      <a:pt x="42" y="1288"/>
                      <a:pt x="42" y="1288"/>
                    </a:cubicBezTo>
                    <a:cubicBezTo>
                      <a:pt x="9" y="1302"/>
                      <a:pt x="9" y="1302"/>
                      <a:pt x="9" y="1302"/>
                    </a:cubicBezTo>
                    <a:cubicBezTo>
                      <a:pt x="0" y="1378"/>
                      <a:pt x="0" y="1378"/>
                      <a:pt x="0" y="1378"/>
                    </a:cubicBezTo>
                    <a:cubicBezTo>
                      <a:pt x="55" y="1405"/>
                      <a:pt x="55" y="1405"/>
                      <a:pt x="55" y="1405"/>
                    </a:cubicBezTo>
                    <a:cubicBezTo>
                      <a:pt x="55" y="1405"/>
                      <a:pt x="90" y="1410"/>
                      <a:pt x="106" y="1414"/>
                    </a:cubicBezTo>
                    <a:cubicBezTo>
                      <a:pt x="122" y="1419"/>
                      <a:pt x="136" y="1433"/>
                      <a:pt x="147" y="1430"/>
                    </a:cubicBezTo>
                    <a:cubicBezTo>
                      <a:pt x="159" y="1428"/>
                      <a:pt x="175" y="1398"/>
                      <a:pt x="175" y="1398"/>
                    </a:cubicBezTo>
                    <a:cubicBezTo>
                      <a:pt x="175" y="1398"/>
                      <a:pt x="193" y="1435"/>
                      <a:pt x="207" y="1451"/>
                    </a:cubicBezTo>
                    <a:cubicBezTo>
                      <a:pt x="221" y="1467"/>
                      <a:pt x="212" y="1506"/>
                      <a:pt x="209" y="1522"/>
                    </a:cubicBezTo>
                    <a:cubicBezTo>
                      <a:pt x="207" y="1539"/>
                      <a:pt x="189" y="1575"/>
                      <a:pt x="189" y="1591"/>
                    </a:cubicBezTo>
                    <a:cubicBezTo>
                      <a:pt x="189" y="1605"/>
                      <a:pt x="206" y="1618"/>
                      <a:pt x="212" y="1622"/>
                    </a:cubicBezTo>
                    <a:cubicBezTo>
                      <a:pt x="239" y="1625"/>
                      <a:pt x="239" y="1625"/>
                      <a:pt x="239" y="1625"/>
                    </a:cubicBezTo>
                    <a:cubicBezTo>
                      <a:pt x="239" y="1625"/>
                      <a:pt x="269" y="1605"/>
                      <a:pt x="285" y="1603"/>
                    </a:cubicBezTo>
                    <a:cubicBezTo>
                      <a:pt x="302" y="1602"/>
                      <a:pt x="351" y="1623"/>
                      <a:pt x="351" y="1623"/>
                    </a:cubicBezTo>
                    <a:cubicBezTo>
                      <a:pt x="370" y="1602"/>
                      <a:pt x="370" y="1602"/>
                      <a:pt x="370" y="1602"/>
                    </a:cubicBezTo>
                    <a:cubicBezTo>
                      <a:pt x="370" y="1602"/>
                      <a:pt x="409" y="1590"/>
                      <a:pt x="427" y="1577"/>
                    </a:cubicBezTo>
                    <a:cubicBezTo>
                      <a:pt x="446" y="1564"/>
                      <a:pt x="474" y="1535"/>
                      <a:pt x="492" y="1527"/>
                    </a:cubicBezTo>
                    <a:cubicBezTo>
                      <a:pt x="510" y="1519"/>
                      <a:pt x="533" y="1517"/>
                      <a:pt x="543" y="1511"/>
                    </a:cubicBezTo>
                    <a:cubicBezTo>
                      <a:pt x="553" y="1504"/>
                      <a:pt x="563" y="1458"/>
                      <a:pt x="563" y="1458"/>
                    </a:cubicBezTo>
                    <a:cubicBezTo>
                      <a:pt x="542" y="1445"/>
                      <a:pt x="542" y="1445"/>
                      <a:pt x="542" y="1445"/>
                    </a:cubicBezTo>
                    <a:cubicBezTo>
                      <a:pt x="566" y="1406"/>
                      <a:pt x="566" y="1406"/>
                      <a:pt x="566" y="1406"/>
                    </a:cubicBezTo>
                    <a:cubicBezTo>
                      <a:pt x="566" y="1406"/>
                      <a:pt x="618" y="1420"/>
                      <a:pt x="619" y="1431"/>
                    </a:cubicBezTo>
                    <a:cubicBezTo>
                      <a:pt x="621" y="1443"/>
                      <a:pt x="619" y="1479"/>
                      <a:pt x="629" y="1486"/>
                    </a:cubicBezTo>
                    <a:cubicBezTo>
                      <a:pt x="639" y="1492"/>
                      <a:pt x="679" y="1527"/>
                      <a:pt x="694" y="1527"/>
                    </a:cubicBezTo>
                    <a:cubicBezTo>
                      <a:pt x="709" y="1527"/>
                      <a:pt x="735" y="1506"/>
                      <a:pt x="735" y="1506"/>
                    </a:cubicBezTo>
                    <a:cubicBezTo>
                      <a:pt x="785" y="1575"/>
                      <a:pt x="785" y="1575"/>
                      <a:pt x="785" y="1575"/>
                    </a:cubicBezTo>
                    <a:cubicBezTo>
                      <a:pt x="785" y="1575"/>
                      <a:pt x="760" y="1588"/>
                      <a:pt x="760" y="1593"/>
                    </a:cubicBezTo>
                    <a:cubicBezTo>
                      <a:pt x="760" y="1598"/>
                      <a:pt x="765" y="1622"/>
                      <a:pt x="765" y="1626"/>
                    </a:cubicBezTo>
                    <a:cubicBezTo>
                      <a:pt x="765" y="1631"/>
                      <a:pt x="752" y="1633"/>
                      <a:pt x="752" y="1633"/>
                    </a:cubicBezTo>
                    <a:cubicBezTo>
                      <a:pt x="752" y="1633"/>
                      <a:pt x="753" y="1646"/>
                      <a:pt x="752" y="1651"/>
                    </a:cubicBezTo>
                    <a:cubicBezTo>
                      <a:pt x="750" y="1656"/>
                      <a:pt x="722" y="1683"/>
                      <a:pt x="722" y="1689"/>
                    </a:cubicBezTo>
                    <a:cubicBezTo>
                      <a:pt x="722" y="1696"/>
                      <a:pt x="760" y="1721"/>
                      <a:pt x="767" y="1722"/>
                    </a:cubicBezTo>
                    <a:cubicBezTo>
                      <a:pt x="773" y="1724"/>
                      <a:pt x="808" y="1714"/>
                      <a:pt x="808" y="1714"/>
                    </a:cubicBezTo>
                    <a:cubicBezTo>
                      <a:pt x="793" y="1767"/>
                      <a:pt x="793" y="1767"/>
                      <a:pt x="793" y="1767"/>
                    </a:cubicBezTo>
                    <a:cubicBezTo>
                      <a:pt x="793" y="1767"/>
                      <a:pt x="770" y="1770"/>
                      <a:pt x="760" y="1775"/>
                    </a:cubicBezTo>
                    <a:cubicBezTo>
                      <a:pt x="750" y="1780"/>
                      <a:pt x="719" y="1804"/>
                      <a:pt x="719" y="1804"/>
                    </a:cubicBezTo>
                    <a:cubicBezTo>
                      <a:pt x="765" y="1868"/>
                      <a:pt x="765" y="1868"/>
                      <a:pt x="765" y="1868"/>
                    </a:cubicBezTo>
                    <a:cubicBezTo>
                      <a:pt x="765" y="1868"/>
                      <a:pt x="801" y="1830"/>
                      <a:pt x="815" y="1830"/>
                    </a:cubicBezTo>
                    <a:cubicBezTo>
                      <a:pt x="828" y="1830"/>
                      <a:pt x="861" y="1840"/>
                      <a:pt x="861" y="1840"/>
                    </a:cubicBezTo>
                    <a:cubicBezTo>
                      <a:pt x="861" y="1840"/>
                      <a:pt x="902" y="1825"/>
                      <a:pt x="916" y="1815"/>
                    </a:cubicBezTo>
                    <a:cubicBezTo>
                      <a:pt x="929" y="1805"/>
                      <a:pt x="964" y="1769"/>
                      <a:pt x="964" y="1769"/>
                    </a:cubicBezTo>
                    <a:cubicBezTo>
                      <a:pt x="1041" y="1792"/>
                      <a:pt x="1041" y="1792"/>
                      <a:pt x="1041" y="1792"/>
                    </a:cubicBezTo>
                    <a:cubicBezTo>
                      <a:pt x="1041" y="1792"/>
                      <a:pt x="1035" y="1770"/>
                      <a:pt x="1046" y="1764"/>
                    </a:cubicBezTo>
                    <a:cubicBezTo>
                      <a:pt x="1058" y="1757"/>
                      <a:pt x="1096" y="1744"/>
                      <a:pt x="1098" y="1739"/>
                    </a:cubicBezTo>
                    <a:cubicBezTo>
                      <a:pt x="1099" y="1734"/>
                      <a:pt x="1104" y="1722"/>
                      <a:pt x="1104" y="1722"/>
                    </a:cubicBezTo>
                    <a:cubicBezTo>
                      <a:pt x="1104" y="1722"/>
                      <a:pt x="1074" y="1714"/>
                      <a:pt x="1073" y="1706"/>
                    </a:cubicBezTo>
                    <a:cubicBezTo>
                      <a:pt x="1071" y="1698"/>
                      <a:pt x="1083" y="1684"/>
                      <a:pt x="1086" y="1666"/>
                    </a:cubicBezTo>
                    <a:cubicBezTo>
                      <a:pt x="1089" y="1648"/>
                      <a:pt x="1086" y="1554"/>
                      <a:pt x="1076" y="1540"/>
                    </a:cubicBezTo>
                    <a:cubicBezTo>
                      <a:pt x="1066" y="1527"/>
                      <a:pt x="1013" y="1511"/>
                      <a:pt x="1002" y="1494"/>
                    </a:cubicBezTo>
                    <a:cubicBezTo>
                      <a:pt x="990" y="1478"/>
                      <a:pt x="995" y="1446"/>
                      <a:pt x="995" y="1446"/>
                    </a:cubicBezTo>
                    <a:cubicBezTo>
                      <a:pt x="995" y="1446"/>
                      <a:pt x="1058" y="1458"/>
                      <a:pt x="1069" y="1449"/>
                    </a:cubicBezTo>
                    <a:cubicBezTo>
                      <a:pt x="1081" y="1441"/>
                      <a:pt x="1084" y="1413"/>
                      <a:pt x="1084" y="1413"/>
                    </a:cubicBezTo>
                    <a:cubicBezTo>
                      <a:pt x="1122" y="1392"/>
                      <a:pt x="1122" y="1392"/>
                      <a:pt x="1122" y="1392"/>
                    </a:cubicBezTo>
                    <a:cubicBezTo>
                      <a:pt x="1122" y="1392"/>
                      <a:pt x="1142" y="1401"/>
                      <a:pt x="1157" y="1400"/>
                    </a:cubicBezTo>
                    <a:cubicBezTo>
                      <a:pt x="1172" y="1398"/>
                      <a:pt x="1197" y="1372"/>
                      <a:pt x="1210" y="1375"/>
                    </a:cubicBezTo>
                    <a:cubicBezTo>
                      <a:pt x="1223" y="1378"/>
                      <a:pt x="1243" y="1421"/>
                      <a:pt x="1240" y="1443"/>
                    </a:cubicBezTo>
                    <a:cubicBezTo>
                      <a:pt x="1236" y="1464"/>
                      <a:pt x="1235" y="1507"/>
                      <a:pt x="1235" y="1507"/>
                    </a:cubicBezTo>
                    <a:cubicBezTo>
                      <a:pt x="1326" y="1516"/>
                      <a:pt x="1326" y="1516"/>
                      <a:pt x="1326" y="1516"/>
                    </a:cubicBezTo>
                    <a:cubicBezTo>
                      <a:pt x="1326" y="1516"/>
                      <a:pt x="1364" y="1517"/>
                      <a:pt x="1372" y="1512"/>
                    </a:cubicBezTo>
                    <a:cubicBezTo>
                      <a:pt x="1380" y="1507"/>
                      <a:pt x="1392" y="1488"/>
                      <a:pt x="1395" y="1483"/>
                    </a:cubicBezTo>
                    <a:cubicBezTo>
                      <a:pt x="1399" y="1478"/>
                      <a:pt x="1400" y="1459"/>
                      <a:pt x="1400" y="1459"/>
                    </a:cubicBezTo>
                    <a:cubicBezTo>
                      <a:pt x="1422" y="1454"/>
                      <a:pt x="1422" y="1454"/>
                      <a:pt x="1422" y="1454"/>
                    </a:cubicBezTo>
                    <a:cubicBezTo>
                      <a:pt x="1453" y="1413"/>
                      <a:pt x="1453" y="1413"/>
                      <a:pt x="1453" y="1413"/>
                    </a:cubicBezTo>
                    <a:cubicBezTo>
                      <a:pt x="1493" y="1430"/>
                      <a:pt x="1493" y="1430"/>
                      <a:pt x="1493" y="1430"/>
                    </a:cubicBezTo>
                    <a:cubicBezTo>
                      <a:pt x="1475" y="1456"/>
                      <a:pt x="1475" y="1456"/>
                      <a:pt x="1475" y="1456"/>
                    </a:cubicBezTo>
                    <a:cubicBezTo>
                      <a:pt x="1475" y="1456"/>
                      <a:pt x="1490" y="1492"/>
                      <a:pt x="1490" y="1497"/>
                    </a:cubicBezTo>
                    <a:cubicBezTo>
                      <a:pt x="1490" y="1502"/>
                      <a:pt x="1473" y="1522"/>
                      <a:pt x="1473" y="1522"/>
                    </a:cubicBezTo>
                    <a:cubicBezTo>
                      <a:pt x="1473" y="1522"/>
                      <a:pt x="1465" y="1555"/>
                      <a:pt x="1463" y="1562"/>
                    </a:cubicBezTo>
                    <a:cubicBezTo>
                      <a:pt x="1461" y="1569"/>
                      <a:pt x="1433" y="1577"/>
                      <a:pt x="1414" y="1585"/>
                    </a:cubicBezTo>
                    <a:cubicBezTo>
                      <a:pt x="1394" y="1593"/>
                      <a:pt x="1389" y="1658"/>
                      <a:pt x="1389" y="1658"/>
                    </a:cubicBezTo>
                    <a:cubicBezTo>
                      <a:pt x="1452" y="1678"/>
                      <a:pt x="1452" y="1678"/>
                      <a:pt x="1452" y="1678"/>
                    </a:cubicBezTo>
                    <a:cubicBezTo>
                      <a:pt x="1433" y="1704"/>
                      <a:pt x="1433" y="1704"/>
                      <a:pt x="1433" y="1704"/>
                    </a:cubicBezTo>
                    <a:cubicBezTo>
                      <a:pt x="1442" y="1721"/>
                      <a:pt x="1442" y="1721"/>
                      <a:pt x="1442" y="1721"/>
                    </a:cubicBezTo>
                    <a:cubicBezTo>
                      <a:pt x="1407" y="1724"/>
                      <a:pt x="1407" y="1724"/>
                      <a:pt x="1407" y="1724"/>
                    </a:cubicBezTo>
                    <a:cubicBezTo>
                      <a:pt x="1418" y="1782"/>
                      <a:pt x="1418" y="1782"/>
                      <a:pt x="1418" y="1782"/>
                    </a:cubicBezTo>
                    <a:cubicBezTo>
                      <a:pt x="1455" y="1772"/>
                      <a:pt x="1455" y="1772"/>
                      <a:pt x="1455" y="1772"/>
                    </a:cubicBezTo>
                    <a:cubicBezTo>
                      <a:pt x="1460" y="1784"/>
                      <a:pt x="1460" y="1784"/>
                      <a:pt x="1460" y="1784"/>
                    </a:cubicBezTo>
                    <a:cubicBezTo>
                      <a:pt x="1493" y="1777"/>
                      <a:pt x="1493" y="1777"/>
                      <a:pt x="1493" y="1777"/>
                    </a:cubicBezTo>
                    <a:cubicBezTo>
                      <a:pt x="1508" y="1790"/>
                      <a:pt x="1508" y="1790"/>
                      <a:pt x="1508" y="1790"/>
                    </a:cubicBezTo>
                    <a:cubicBezTo>
                      <a:pt x="1480" y="1817"/>
                      <a:pt x="1480" y="1817"/>
                      <a:pt x="1480" y="1817"/>
                    </a:cubicBezTo>
                    <a:cubicBezTo>
                      <a:pt x="1480" y="1817"/>
                      <a:pt x="1501" y="1827"/>
                      <a:pt x="1509" y="1830"/>
                    </a:cubicBezTo>
                    <a:cubicBezTo>
                      <a:pt x="1518" y="1833"/>
                      <a:pt x="1519" y="1845"/>
                      <a:pt x="1519" y="1845"/>
                    </a:cubicBezTo>
                    <a:cubicBezTo>
                      <a:pt x="1511" y="1855"/>
                      <a:pt x="1511" y="1855"/>
                      <a:pt x="1511" y="1855"/>
                    </a:cubicBezTo>
                    <a:cubicBezTo>
                      <a:pt x="1511" y="1855"/>
                      <a:pt x="1524" y="1886"/>
                      <a:pt x="1524" y="1895"/>
                    </a:cubicBezTo>
                    <a:cubicBezTo>
                      <a:pt x="1524" y="1903"/>
                      <a:pt x="1504" y="1923"/>
                      <a:pt x="1506" y="1934"/>
                    </a:cubicBezTo>
                    <a:cubicBezTo>
                      <a:pt x="1508" y="1946"/>
                      <a:pt x="1528" y="1952"/>
                      <a:pt x="1528" y="1952"/>
                    </a:cubicBezTo>
                    <a:cubicBezTo>
                      <a:pt x="1551" y="1939"/>
                      <a:pt x="1551" y="1939"/>
                      <a:pt x="1551" y="1939"/>
                    </a:cubicBezTo>
                    <a:cubicBezTo>
                      <a:pt x="1574" y="1942"/>
                      <a:pt x="1574" y="1942"/>
                      <a:pt x="1574" y="1942"/>
                    </a:cubicBezTo>
                    <a:cubicBezTo>
                      <a:pt x="1574" y="1942"/>
                      <a:pt x="1571" y="1964"/>
                      <a:pt x="1571" y="1972"/>
                    </a:cubicBezTo>
                    <a:cubicBezTo>
                      <a:pt x="1571" y="1981"/>
                      <a:pt x="1576" y="1997"/>
                      <a:pt x="1576" y="1997"/>
                    </a:cubicBezTo>
                    <a:cubicBezTo>
                      <a:pt x="1610" y="2004"/>
                      <a:pt x="1610" y="2004"/>
                      <a:pt x="1610" y="2004"/>
                    </a:cubicBezTo>
                    <a:cubicBezTo>
                      <a:pt x="1610" y="2004"/>
                      <a:pt x="1600" y="2038"/>
                      <a:pt x="1605" y="2048"/>
                    </a:cubicBezTo>
                    <a:cubicBezTo>
                      <a:pt x="1610" y="2058"/>
                      <a:pt x="1612" y="2067"/>
                      <a:pt x="1617" y="2067"/>
                    </a:cubicBezTo>
                    <a:cubicBezTo>
                      <a:pt x="1622" y="2067"/>
                      <a:pt x="1634" y="2052"/>
                      <a:pt x="1645" y="2053"/>
                    </a:cubicBezTo>
                    <a:cubicBezTo>
                      <a:pt x="1657" y="2055"/>
                      <a:pt x="1680" y="2050"/>
                      <a:pt x="1680" y="2058"/>
                    </a:cubicBezTo>
                    <a:cubicBezTo>
                      <a:pt x="1680" y="2067"/>
                      <a:pt x="1673" y="2075"/>
                      <a:pt x="1673" y="2075"/>
                    </a:cubicBezTo>
                    <a:cubicBezTo>
                      <a:pt x="1673" y="2075"/>
                      <a:pt x="1672" y="2118"/>
                      <a:pt x="1662" y="2138"/>
                    </a:cubicBezTo>
                    <a:cubicBezTo>
                      <a:pt x="1652" y="2158"/>
                      <a:pt x="1624" y="2182"/>
                      <a:pt x="1624" y="2182"/>
                    </a:cubicBezTo>
                    <a:cubicBezTo>
                      <a:pt x="1624" y="2182"/>
                      <a:pt x="1643" y="2209"/>
                      <a:pt x="1643" y="2215"/>
                    </a:cubicBezTo>
                    <a:cubicBezTo>
                      <a:pt x="1643" y="2222"/>
                      <a:pt x="1625" y="2247"/>
                      <a:pt x="1625" y="2247"/>
                    </a:cubicBezTo>
                    <a:cubicBezTo>
                      <a:pt x="1629" y="2280"/>
                      <a:pt x="1629" y="2280"/>
                      <a:pt x="1629" y="2280"/>
                    </a:cubicBezTo>
                    <a:cubicBezTo>
                      <a:pt x="1655" y="2272"/>
                      <a:pt x="1655" y="2272"/>
                      <a:pt x="1655" y="2272"/>
                    </a:cubicBezTo>
                    <a:cubicBezTo>
                      <a:pt x="1674" y="2273"/>
                      <a:pt x="1674" y="2273"/>
                      <a:pt x="1674" y="2273"/>
                    </a:cubicBezTo>
                    <a:cubicBezTo>
                      <a:pt x="1694" y="2265"/>
                      <a:pt x="1694" y="2265"/>
                      <a:pt x="1694" y="2265"/>
                    </a:cubicBezTo>
                    <a:cubicBezTo>
                      <a:pt x="1694" y="2265"/>
                      <a:pt x="1702" y="2297"/>
                      <a:pt x="1710" y="2300"/>
                    </a:cubicBezTo>
                    <a:cubicBezTo>
                      <a:pt x="1717" y="2302"/>
                      <a:pt x="1731" y="2281"/>
                      <a:pt x="1731" y="2281"/>
                    </a:cubicBezTo>
                    <a:cubicBezTo>
                      <a:pt x="1731" y="2281"/>
                      <a:pt x="1739" y="2294"/>
                      <a:pt x="1754" y="2294"/>
                    </a:cubicBezTo>
                    <a:cubicBezTo>
                      <a:pt x="1770" y="2294"/>
                      <a:pt x="1778" y="2286"/>
                      <a:pt x="1778" y="2286"/>
                    </a:cubicBezTo>
                    <a:cubicBezTo>
                      <a:pt x="1797" y="2321"/>
                      <a:pt x="1797" y="2321"/>
                      <a:pt x="1797" y="2321"/>
                    </a:cubicBezTo>
                    <a:cubicBezTo>
                      <a:pt x="1797" y="2321"/>
                      <a:pt x="1820" y="2334"/>
                      <a:pt x="1820" y="2347"/>
                    </a:cubicBezTo>
                    <a:cubicBezTo>
                      <a:pt x="1820" y="2360"/>
                      <a:pt x="1820" y="2360"/>
                      <a:pt x="1820" y="2360"/>
                    </a:cubicBezTo>
                    <a:cubicBezTo>
                      <a:pt x="1820" y="2360"/>
                      <a:pt x="1797" y="2342"/>
                      <a:pt x="1789" y="2350"/>
                    </a:cubicBezTo>
                    <a:cubicBezTo>
                      <a:pt x="1781" y="2358"/>
                      <a:pt x="1786" y="2376"/>
                      <a:pt x="1786" y="2376"/>
                    </a:cubicBezTo>
                    <a:cubicBezTo>
                      <a:pt x="1754" y="2405"/>
                      <a:pt x="1754" y="2405"/>
                      <a:pt x="1754" y="2405"/>
                    </a:cubicBezTo>
                    <a:cubicBezTo>
                      <a:pt x="1778" y="2445"/>
                      <a:pt x="1778" y="2445"/>
                      <a:pt x="1778" y="2445"/>
                    </a:cubicBezTo>
                    <a:cubicBezTo>
                      <a:pt x="1799" y="2466"/>
                      <a:pt x="1799" y="2466"/>
                      <a:pt x="1799" y="2466"/>
                    </a:cubicBezTo>
                    <a:cubicBezTo>
                      <a:pt x="1789" y="2510"/>
                      <a:pt x="1789" y="2510"/>
                      <a:pt x="1789" y="2510"/>
                    </a:cubicBezTo>
                    <a:cubicBezTo>
                      <a:pt x="1789" y="2510"/>
                      <a:pt x="1762" y="2526"/>
                      <a:pt x="1754" y="2526"/>
                    </a:cubicBezTo>
                    <a:cubicBezTo>
                      <a:pt x="1746" y="2526"/>
                      <a:pt x="1728" y="2582"/>
                      <a:pt x="1728" y="2582"/>
                    </a:cubicBezTo>
                    <a:cubicBezTo>
                      <a:pt x="1783" y="2613"/>
                      <a:pt x="1783" y="2613"/>
                      <a:pt x="1783" y="2613"/>
                    </a:cubicBezTo>
                    <a:cubicBezTo>
                      <a:pt x="1783" y="2613"/>
                      <a:pt x="1804" y="2608"/>
                      <a:pt x="1815" y="2613"/>
                    </a:cubicBezTo>
                    <a:cubicBezTo>
                      <a:pt x="1825" y="2618"/>
                      <a:pt x="1839" y="2634"/>
                      <a:pt x="1860" y="2626"/>
                    </a:cubicBezTo>
                    <a:cubicBezTo>
                      <a:pt x="1881" y="2618"/>
                      <a:pt x="1876" y="2592"/>
                      <a:pt x="1876" y="2592"/>
                    </a:cubicBezTo>
                    <a:cubicBezTo>
                      <a:pt x="1854" y="2600"/>
                      <a:pt x="1854" y="2600"/>
                      <a:pt x="1854" y="2600"/>
                    </a:cubicBezTo>
                    <a:cubicBezTo>
                      <a:pt x="1839" y="2566"/>
                      <a:pt x="1839" y="2566"/>
                      <a:pt x="1839" y="2566"/>
                    </a:cubicBezTo>
                    <a:cubicBezTo>
                      <a:pt x="1889" y="2537"/>
                      <a:pt x="1889" y="2537"/>
                      <a:pt x="1889" y="2537"/>
                    </a:cubicBezTo>
                    <a:cubicBezTo>
                      <a:pt x="1897" y="2505"/>
                      <a:pt x="1897" y="2505"/>
                      <a:pt x="1897" y="2505"/>
                    </a:cubicBezTo>
                    <a:cubicBezTo>
                      <a:pt x="1928" y="2545"/>
                      <a:pt x="1928" y="2545"/>
                      <a:pt x="1928" y="2545"/>
                    </a:cubicBezTo>
                    <a:cubicBezTo>
                      <a:pt x="1931" y="2513"/>
                      <a:pt x="1931" y="2513"/>
                      <a:pt x="1931" y="2513"/>
                    </a:cubicBezTo>
                    <a:cubicBezTo>
                      <a:pt x="1955" y="2508"/>
                      <a:pt x="1955" y="2508"/>
                      <a:pt x="1955" y="2508"/>
                    </a:cubicBezTo>
                    <a:cubicBezTo>
                      <a:pt x="1955" y="2508"/>
                      <a:pt x="1967" y="2529"/>
                      <a:pt x="1976" y="2549"/>
                    </a:cubicBezTo>
                    <a:cubicBezTo>
                      <a:pt x="2013" y="2534"/>
                      <a:pt x="2013" y="2534"/>
                      <a:pt x="2013" y="2534"/>
                    </a:cubicBezTo>
                    <a:cubicBezTo>
                      <a:pt x="2013" y="2534"/>
                      <a:pt x="2025" y="2498"/>
                      <a:pt x="2038" y="2498"/>
                    </a:cubicBezTo>
                    <a:cubicBezTo>
                      <a:pt x="2050" y="2498"/>
                      <a:pt x="2069" y="2506"/>
                      <a:pt x="2069" y="2506"/>
                    </a:cubicBezTo>
                    <a:cubicBezTo>
                      <a:pt x="2080" y="2492"/>
                      <a:pt x="2080" y="2492"/>
                      <a:pt x="2080" y="2492"/>
                    </a:cubicBezTo>
                    <a:cubicBezTo>
                      <a:pt x="2130" y="2483"/>
                      <a:pt x="2130" y="2483"/>
                      <a:pt x="2130" y="2483"/>
                    </a:cubicBezTo>
                    <a:cubicBezTo>
                      <a:pt x="2139" y="2443"/>
                      <a:pt x="2139" y="2443"/>
                      <a:pt x="2139" y="2443"/>
                    </a:cubicBezTo>
                    <a:cubicBezTo>
                      <a:pt x="2139" y="2443"/>
                      <a:pt x="2155" y="2450"/>
                      <a:pt x="2162" y="2450"/>
                    </a:cubicBezTo>
                    <a:cubicBezTo>
                      <a:pt x="2168" y="2450"/>
                      <a:pt x="2237" y="2403"/>
                      <a:pt x="2248" y="2391"/>
                    </a:cubicBezTo>
                    <a:cubicBezTo>
                      <a:pt x="2258" y="2378"/>
                      <a:pt x="2258" y="2334"/>
                      <a:pt x="2258" y="2334"/>
                    </a:cubicBezTo>
                    <a:cubicBezTo>
                      <a:pt x="2290" y="2330"/>
                      <a:pt x="2290" y="2330"/>
                      <a:pt x="2290" y="2330"/>
                    </a:cubicBezTo>
                    <a:cubicBezTo>
                      <a:pt x="2355" y="2376"/>
                      <a:pt x="2355" y="2376"/>
                      <a:pt x="2355" y="2376"/>
                    </a:cubicBezTo>
                    <a:cubicBezTo>
                      <a:pt x="2397" y="2357"/>
                      <a:pt x="2397" y="2357"/>
                      <a:pt x="2397" y="2357"/>
                    </a:cubicBezTo>
                    <a:cubicBezTo>
                      <a:pt x="2429" y="2372"/>
                      <a:pt x="2429" y="2372"/>
                      <a:pt x="2429" y="2372"/>
                    </a:cubicBezTo>
                    <a:cubicBezTo>
                      <a:pt x="2429" y="2372"/>
                      <a:pt x="2435" y="2363"/>
                      <a:pt x="2437" y="2357"/>
                    </a:cubicBezTo>
                    <a:cubicBezTo>
                      <a:pt x="2439" y="2351"/>
                      <a:pt x="2420" y="2345"/>
                      <a:pt x="2420" y="2345"/>
                    </a:cubicBezTo>
                    <a:cubicBezTo>
                      <a:pt x="2420" y="2345"/>
                      <a:pt x="2414" y="2315"/>
                      <a:pt x="2424" y="2311"/>
                    </a:cubicBezTo>
                    <a:cubicBezTo>
                      <a:pt x="2435" y="2307"/>
                      <a:pt x="2445" y="2305"/>
                      <a:pt x="2445" y="2305"/>
                    </a:cubicBezTo>
                    <a:cubicBezTo>
                      <a:pt x="2450" y="2288"/>
                      <a:pt x="2450" y="2288"/>
                      <a:pt x="2450" y="2288"/>
                    </a:cubicBezTo>
                    <a:cubicBezTo>
                      <a:pt x="2453" y="2288"/>
                      <a:pt x="2453" y="2288"/>
                      <a:pt x="2453" y="2288"/>
                    </a:cubicBezTo>
                    <a:cubicBezTo>
                      <a:pt x="2434" y="2261"/>
                      <a:pt x="2434" y="2261"/>
                      <a:pt x="2434" y="2261"/>
                    </a:cubicBezTo>
                    <a:cubicBezTo>
                      <a:pt x="2431" y="2219"/>
                      <a:pt x="2431" y="2219"/>
                      <a:pt x="2431" y="2219"/>
                    </a:cubicBezTo>
                    <a:cubicBezTo>
                      <a:pt x="2412" y="2202"/>
                      <a:pt x="2412" y="2202"/>
                      <a:pt x="2412" y="2202"/>
                    </a:cubicBezTo>
                    <a:cubicBezTo>
                      <a:pt x="2412" y="2175"/>
                      <a:pt x="2412" y="2175"/>
                      <a:pt x="2412" y="2175"/>
                    </a:cubicBezTo>
                    <a:cubicBezTo>
                      <a:pt x="2384" y="2150"/>
                      <a:pt x="2384" y="2150"/>
                      <a:pt x="2384" y="2150"/>
                    </a:cubicBezTo>
                    <a:cubicBezTo>
                      <a:pt x="2386" y="2088"/>
                      <a:pt x="2386" y="2088"/>
                      <a:pt x="2386" y="2088"/>
                    </a:cubicBezTo>
                    <a:cubicBezTo>
                      <a:pt x="2386" y="2088"/>
                      <a:pt x="2421" y="2041"/>
                      <a:pt x="2421" y="2030"/>
                    </a:cubicBezTo>
                    <a:cubicBezTo>
                      <a:pt x="2421" y="2019"/>
                      <a:pt x="2396" y="1992"/>
                      <a:pt x="2396" y="1992"/>
                    </a:cubicBezTo>
                    <a:cubicBezTo>
                      <a:pt x="2420" y="1970"/>
                      <a:pt x="2420" y="1970"/>
                      <a:pt x="2420" y="1970"/>
                    </a:cubicBezTo>
                    <a:cubicBezTo>
                      <a:pt x="2386" y="1958"/>
                      <a:pt x="2386" y="1958"/>
                      <a:pt x="2386" y="1958"/>
                    </a:cubicBezTo>
                    <a:cubicBezTo>
                      <a:pt x="2375" y="1910"/>
                      <a:pt x="2375" y="1910"/>
                      <a:pt x="2375" y="1910"/>
                    </a:cubicBezTo>
                    <a:cubicBezTo>
                      <a:pt x="2412" y="1911"/>
                      <a:pt x="2412" y="1911"/>
                      <a:pt x="2412" y="1911"/>
                    </a:cubicBezTo>
                    <a:cubicBezTo>
                      <a:pt x="2426" y="1883"/>
                      <a:pt x="2426" y="1883"/>
                      <a:pt x="2426" y="1883"/>
                    </a:cubicBezTo>
                    <a:cubicBezTo>
                      <a:pt x="2426" y="1883"/>
                      <a:pt x="2450" y="1877"/>
                      <a:pt x="2468" y="1875"/>
                    </a:cubicBezTo>
                    <a:cubicBezTo>
                      <a:pt x="2487" y="1874"/>
                      <a:pt x="2535" y="1881"/>
                      <a:pt x="2535" y="1881"/>
                    </a:cubicBezTo>
                    <a:cubicBezTo>
                      <a:pt x="2535" y="1881"/>
                      <a:pt x="2562" y="1872"/>
                      <a:pt x="2570" y="1872"/>
                    </a:cubicBezTo>
                    <a:cubicBezTo>
                      <a:pt x="2578" y="1872"/>
                      <a:pt x="2615" y="1867"/>
                      <a:pt x="2615" y="1867"/>
                    </a:cubicBezTo>
                    <a:cubicBezTo>
                      <a:pt x="2626" y="1844"/>
                      <a:pt x="2626" y="1844"/>
                      <a:pt x="2626" y="1844"/>
                    </a:cubicBezTo>
                    <a:cubicBezTo>
                      <a:pt x="2599" y="1821"/>
                      <a:pt x="2599" y="1821"/>
                      <a:pt x="2599" y="1821"/>
                    </a:cubicBezTo>
                    <a:cubicBezTo>
                      <a:pt x="2599" y="1821"/>
                      <a:pt x="2637" y="1810"/>
                      <a:pt x="2648" y="1802"/>
                    </a:cubicBezTo>
                    <a:cubicBezTo>
                      <a:pt x="2659" y="1794"/>
                      <a:pt x="2670" y="1769"/>
                      <a:pt x="2670" y="1764"/>
                    </a:cubicBezTo>
                    <a:cubicBezTo>
                      <a:pt x="2670" y="1760"/>
                      <a:pt x="2637" y="1730"/>
                      <a:pt x="2637" y="1730"/>
                    </a:cubicBezTo>
                    <a:cubicBezTo>
                      <a:pt x="2637" y="1730"/>
                      <a:pt x="2676" y="1716"/>
                      <a:pt x="2682" y="1705"/>
                    </a:cubicBezTo>
                    <a:cubicBezTo>
                      <a:pt x="2688" y="1694"/>
                      <a:pt x="2687" y="1691"/>
                      <a:pt x="2687" y="1691"/>
                    </a:cubicBezTo>
                    <a:cubicBezTo>
                      <a:pt x="2687" y="1691"/>
                      <a:pt x="2649" y="1652"/>
                      <a:pt x="2646" y="1639"/>
                    </a:cubicBezTo>
                    <a:cubicBezTo>
                      <a:pt x="2643" y="1627"/>
                      <a:pt x="2659" y="1613"/>
                      <a:pt x="2659" y="1613"/>
                    </a:cubicBezTo>
                    <a:cubicBezTo>
                      <a:pt x="2620" y="1590"/>
                      <a:pt x="2620" y="1590"/>
                      <a:pt x="2620" y="1590"/>
                    </a:cubicBezTo>
                    <a:cubicBezTo>
                      <a:pt x="2620" y="1590"/>
                      <a:pt x="2626" y="1580"/>
                      <a:pt x="2640" y="1579"/>
                    </a:cubicBezTo>
                    <a:cubicBezTo>
                      <a:pt x="2654" y="1577"/>
                      <a:pt x="2676" y="1568"/>
                      <a:pt x="2676" y="1568"/>
                    </a:cubicBezTo>
                    <a:cubicBezTo>
                      <a:pt x="2676" y="1568"/>
                      <a:pt x="2676" y="1554"/>
                      <a:pt x="2668" y="1546"/>
                    </a:cubicBezTo>
                    <a:cubicBezTo>
                      <a:pt x="2660" y="1538"/>
                      <a:pt x="2646" y="1522"/>
                      <a:pt x="2629" y="1513"/>
                    </a:cubicBezTo>
                    <a:cubicBezTo>
                      <a:pt x="2612" y="1504"/>
                      <a:pt x="2598" y="1438"/>
                      <a:pt x="2598" y="1438"/>
                    </a:cubicBezTo>
                    <a:cubicBezTo>
                      <a:pt x="2645" y="1429"/>
                      <a:pt x="2645" y="1429"/>
                      <a:pt x="2645" y="1429"/>
                    </a:cubicBezTo>
                    <a:cubicBezTo>
                      <a:pt x="2645" y="1429"/>
                      <a:pt x="2621" y="1397"/>
                      <a:pt x="2613" y="1387"/>
                    </a:cubicBezTo>
                    <a:cubicBezTo>
                      <a:pt x="2606" y="1376"/>
                      <a:pt x="2590" y="1343"/>
                      <a:pt x="2590" y="1343"/>
                    </a:cubicBezTo>
                    <a:cubicBezTo>
                      <a:pt x="2623" y="1308"/>
                      <a:pt x="2623" y="1308"/>
                      <a:pt x="2623" y="1308"/>
                    </a:cubicBezTo>
                    <a:cubicBezTo>
                      <a:pt x="2615" y="1296"/>
                      <a:pt x="2615" y="1296"/>
                      <a:pt x="2615" y="1296"/>
                    </a:cubicBezTo>
                    <a:cubicBezTo>
                      <a:pt x="2592" y="1319"/>
                      <a:pt x="2592" y="1319"/>
                      <a:pt x="2592" y="1319"/>
                    </a:cubicBezTo>
                    <a:cubicBezTo>
                      <a:pt x="2592" y="1319"/>
                      <a:pt x="2545" y="1237"/>
                      <a:pt x="2540" y="1227"/>
                    </a:cubicBezTo>
                    <a:cubicBezTo>
                      <a:pt x="2535" y="1218"/>
                      <a:pt x="2512" y="1213"/>
                      <a:pt x="2512" y="1213"/>
                    </a:cubicBezTo>
                    <a:cubicBezTo>
                      <a:pt x="2512" y="1213"/>
                      <a:pt x="2503" y="1193"/>
                      <a:pt x="2503" y="1188"/>
                    </a:cubicBezTo>
                    <a:cubicBezTo>
                      <a:pt x="2503" y="1184"/>
                      <a:pt x="2485" y="1154"/>
                      <a:pt x="2487" y="1141"/>
                    </a:cubicBezTo>
                    <a:cubicBezTo>
                      <a:pt x="2489" y="1129"/>
                      <a:pt x="2487" y="1087"/>
                      <a:pt x="2487" y="1087"/>
                    </a:cubicBezTo>
                    <a:cubicBezTo>
                      <a:pt x="2531" y="1074"/>
                      <a:pt x="2531" y="1074"/>
                      <a:pt x="2531" y="1074"/>
                    </a:cubicBezTo>
                    <a:cubicBezTo>
                      <a:pt x="2589" y="1082"/>
                      <a:pt x="2589" y="1082"/>
                      <a:pt x="2589" y="1082"/>
                    </a:cubicBezTo>
                    <a:cubicBezTo>
                      <a:pt x="2610" y="1045"/>
                      <a:pt x="2610" y="1045"/>
                      <a:pt x="2610" y="1045"/>
                    </a:cubicBezTo>
                    <a:cubicBezTo>
                      <a:pt x="2629" y="1041"/>
                      <a:pt x="2629" y="1041"/>
                      <a:pt x="2629" y="1041"/>
                    </a:cubicBezTo>
                    <a:cubicBezTo>
                      <a:pt x="2629" y="1041"/>
                      <a:pt x="2626" y="1027"/>
                      <a:pt x="2638" y="1017"/>
                    </a:cubicBezTo>
                    <a:cubicBezTo>
                      <a:pt x="2651" y="1006"/>
                      <a:pt x="2681" y="1009"/>
                      <a:pt x="2687" y="1009"/>
                    </a:cubicBezTo>
                    <a:cubicBezTo>
                      <a:pt x="2693" y="1009"/>
                      <a:pt x="2715" y="1034"/>
                      <a:pt x="2715" y="1034"/>
                    </a:cubicBezTo>
                    <a:cubicBezTo>
                      <a:pt x="2715" y="1034"/>
                      <a:pt x="2754" y="1024"/>
                      <a:pt x="2762" y="1026"/>
                    </a:cubicBezTo>
                    <a:cubicBezTo>
                      <a:pt x="2770" y="1027"/>
                      <a:pt x="2791" y="1049"/>
                      <a:pt x="2791" y="1049"/>
                    </a:cubicBezTo>
                    <a:cubicBezTo>
                      <a:pt x="2801" y="1041"/>
                      <a:pt x="2801" y="1041"/>
                      <a:pt x="2801" y="1041"/>
                    </a:cubicBezTo>
                    <a:cubicBezTo>
                      <a:pt x="2801" y="1041"/>
                      <a:pt x="2826" y="1048"/>
                      <a:pt x="2843" y="1045"/>
                    </a:cubicBezTo>
                    <a:cubicBezTo>
                      <a:pt x="2860" y="1041"/>
                      <a:pt x="2874" y="1015"/>
                      <a:pt x="2885" y="1010"/>
                    </a:cubicBezTo>
                    <a:cubicBezTo>
                      <a:pt x="2896" y="1006"/>
                      <a:pt x="2932" y="974"/>
                      <a:pt x="2932" y="974"/>
                    </a:cubicBezTo>
                    <a:cubicBezTo>
                      <a:pt x="2940" y="921"/>
                      <a:pt x="2940" y="921"/>
                      <a:pt x="2940" y="921"/>
                    </a:cubicBezTo>
                    <a:cubicBezTo>
                      <a:pt x="2940" y="921"/>
                      <a:pt x="2963" y="917"/>
                      <a:pt x="2973" y="913"/>
                    </a:cubicBezTo>
                    <a:cubicBezTo>
                      <a:pt x="2982" y="910"/>
                      <a:pt x="2987" y="895"/>
                      <a:pt x="2987" y="895"/>
                    </a:cubicBezTo>
                    <a:cubicBezTo>
                      <a:pt x="2987" y="895"/>
                      <a:pt x="2987" y="895"/>
                      <a:pt x="2987" y="895"/>
                    </a:cubicBezTo>
                    <a:cubicBezTo>
                      <a:pt x="2979" y="885"/>
                      <a:pt x="2969" y="873"/>
                      <a:pt x="2966" y="871"/>
                    </a:cubicBezTo>
                    <a:close/>
                    <a:moveTo>
                      <a:pt x="1421" y="838"/>
                    </a:moveTo>
                    <a:cubicBezTo>
                      <a:pt x="1421" y="846"/>
                      <a:pt x="1415" y="869"/>
                      <a:pt x="1415" y="869"/>
                    </a:cubicBezTo>
                    <a:cubicBezTo>
                      <a:pt x="1406" y="874"/>
                      <a:pt x="1406" y="874"/>
                      <a:pt x="1406" y="874"/>
                    </a:cubicBezTo>
                    <a:cubicBezTo>
                      <a:pt x="1406" y="874"/>
                      <a:pt x="1387" y="897"/>
                      <a:pt x="1377" y="901"/>
                    </a:cubicBezTo>
                    <a:cubicBezTo>
                      <a:pt x="1367" y="906"/>
                      <a:pt x="1344" y="891"/>
                      <a:pt x="1338" y="889"/>
                    </a:cubicBezTo>
                    <a:cubicBezTo>
                      <a:pt x="1333" y="887"/>
                      <a:pt x="1327" y="889"/>
                      <a:pt x="1315" y="887"/>
                    </a:cubicBezTo>
                    <a:cubicBezTo>
                      <a:pt x="1302" y="884"/>
                      <a:pt x="1282" y="862"/>
                      <a:pt x="1282" y="862"/>
                    </a:cubicBezTo>
                    <a:cubicBezTo>
                      <a:pt x="1246" y="865"/>
                      <a:pt x="1246" y="865"/>
                      <a:pt x="1246" y="865"/>
                    </a:cubicBezTo>
                    <a:cubicBezTo>
                      <a:pt x="1241" y="819"/>
                      <a:pt x="1241" y="819"/>
                      <a:pt x="1241" y="819"/>
                    </a:cubicBezTo>
                    <a:cubicBezTo>
                      <a:pt x="1225" y="809"/>
                      <a:pt x="1225" y="809"/>
                      <a:pt x="1225" y="809"/>
                    </a:cubicBezTo>
                    <a:cubicBezTo>
                      <a:pt x="1225" y="809"/>
                      <a:pt x="1202" y="738"/>
                      <a:pt x="1199" y="733"/>
                    </a:cubicBezTo>
                    <a:cubicBezTo>
                      <a:pt x="1195" y="729"/>
                      <a:pt x="1168" y="723"/>
                      <a:pt x="1148" y="720"/>
                    </a:cubicBezTo>
                    <a:cubicBezTo>
                      <a:pt x="1128" y="716"/>
                      <a:pt x="1116" y="674"/>
                      <a:pt x="1116" y="674"/>
                    </a:cubicBezTo>
                    <a:cubicBezTo>
                      <a:pt x="1116" y="674"/>
                      <a:pt x="1143" y="675"/>
                      <a:pt x="1149" y="676"/>
                    </a:cubicBezTo>
                    <a:cubicBezTo>
                      <a:pt x="1155" y="677"/>
                      <a:pt x="1165" y="698"/>
                      <a:pt x="1170" y="693"/>
                    </a:cubicBezTo>
                    <a:cubicBezTo>
                      <a:pt x="1176" y="687"/>
                      <a:pt x="1192" y="683"/>
                      <a:pt x="1192" y="683"/>
                    </a:cubicBezTo>
                    <a:cubicBezTo>
                      <a:pt x="1194" y="716"/>
                      <a:pt x="1194" y="716"/>
                      <a:pt x="1194" y="716"/>
                    </a:cubicBezTo>
                    <a:cubicBezTo>
                      <a:pt x="1194" y="716"/>
                      <a:pt x="1222" y="713"/>
                      <a:pt x="1230" y="713"/>
                    </a:cubicBezTo>
                    <a:cubicBezTo>
                      <a:pt x="1238" y="713"/>
                      <a:pt x="1252" y="720"/>
                      <a:pt x="1257" y="722"/>
                    </a:cubicBezTo>
                    <a:cubicBezTo>
                      <a:pt x="1263" y="724"/>
                      <a:pt x="1270" y="742"/>
                      <a:pt x="1279" y="747"/>
                    </a:cubicBezTo>
                    <a:cubicBezTo>
                      <a:pt x="1288" y="751"/>
                      <a:pt x="1321" y="748"/>
                      <a:pt x="1321" y="748"/>
                    </a:cubicBezTo>
                    <a:cubicBezTo>
                      <a:pt x="1353" y="784"/>
                      <a:pt x="1353" y="784"/>
                      <a:pt x="1353" y="784"/>
                    </a:cubicBezTo>
                    <a:cubicBezTo>
                      <a:pt x="1353" y="784"/>
                      <a:pt x="1403" y="754"/>
                      <a:pt x="1408" y="761"/>
                    </a:cubicBezTo>
                    <a:cubicBezTo>
                      <a:pt x="1414" y="769"/>
                      <a:pt x="1400" y="798"/>
                      <a:pt x="1400" y="798"/>
                    </a:cubicBezTo>
                    <a:cubicBezTo>
                      <a:pt x="1426" y="814"/>
                      <a:pt x="1426" y="814"/>
                      <a:pt x="1426" y="814"/>
                    </a:cubicBezTo>
                    <a:cubicBezTo>
                      <a:pt x="1426" y="814"/>
                      <a:pt x="1421" y="830"/>
                      <a:pt x="1421" y="838"/>
                    </a:cubicBezTo>
                    <a:close/>
                    <a:moveTo>
                      <a:pt x="921" y="185"/>
                    </a:moveTo>
                    <a:cubicBezTo>
                      <a:pt x="931" y="185"/>
                      <a:pt x="927" y="191"/>
                      <a:pt x="949" y="187"/>
                    </a:cubicBezTo>
                    <a:cubicBezTo>
                      <a:pt x="972" y="182"/>
                      <a:pt x="979" y="153"/>
                      <a:pt x="938" y="160"/>
                    </a:cubicBezTo>
                    <a:cubicBezTo>
                      <a:pt x="938" y="160"/>
                      <a:pt x="930" y="162"/>
                      <a:pt x="924" y="168"/>
                    </a:cubicBezTo>
                    <a:cubicBezTo>
                      <a:pt x="919" y="175"/>
                      <a:pt x="912" y="185"/>
                      <a:pt x="921" y="185"/>
                    </a:cubicBezTo>
                    <a:close/>
                    <a:moveTo>
                      <a:pt x="865" y="154"/>
                    </a:moveTo>
                    <a:cubicBezTo>
                      <a:pt x="876" y="154"/>
                      <a:pt x="876" y="140"/>
                      <a:pt x="864" y="140"/>
                    </a:cubicBezTo>
                    <a:cubicBezTo>
                      <a:pt x="864" y="140"/>
                      <a:pt x="855" y="154"/>
                      <a:pt x="865" y="154"/>
                    </a:cubicBezTo>
                    <a:close/>
                    <a:moveTo>
                      <a:pt x="861" y="132"/>
                    </a:moveTo>
                    <a:cubicBezTo>
                      <a:pt x="874" y="130"/>
                      <a:pt x="871" y="120"/>
                      <a:pt x="858" y="120"/>
                    </a:cubicBezTo>
                    <a:cubicBezTo>
                      <a:pt x="858" y="120"/>
                      <a:pt x="848" y="134"/>
                      <a:pt x="861" y="132"/>
                    </a:cubicBezTo>
                    <a:close/>
                    <a:moveTo>
                      <a:pt x="776" y="126"/>
                    </a:moveTo>
                    <a:cubicBezTo>
                      <a:pt x="786" y="112"/>
                      <a:pt x="786" y="112"/>
                      <a:pt x="786" y="112"/>
                    </a:cubicBezTo>
                    <a:cubicBezTo>
                      <a:pt x="797" y="114"/>
                      <a:pt x="812" y="125"/>
                      <a:pt x="821" y="124"/>
                    </a:cubicBezTo>
                    <a:cubicBezTo>
                      <a:pt x="831" y="123"/>
                      <a:pt x="849" y="115"/>
                      <a:pt x="831" y="108"/>
                    </a:cubicBezTo>
                    <a:cubicBezTo>
                      <a:pt x="813" y="102"/>
                      <a:pt x="792" y="93"/>
                      <a:pt x="780" y="94"/>
                    </a:cubicBezTo>
                    <a:cubicBezTo>
                      <a:pt x="767" y="95"/>
                      <a:pt x="764" y="107"/>
                      <a:pt x="767" y="114"/>
                    </a:cubicBezTo>
                    <a:cubicBezTo>
                      <a:pt x="769" y="120"/>
                      <a:pt x="776" y="126"/>
                      <a:pt x="776" y="126"/>
                    </a:cubicBezTo>
                    <a:close/>
                    <a:moveTo>
                      <a:pt x="1069" y="90"/>
                    </a:moveTo>
                    <a:cubicBezTo>
                      <a:pt x="1094" y="81"/>
                      <a:pt x="1066" y="60"/>
                      <a:pt x="1066" y="60"/>
                    </a:cubicBezTo>
                    <a:cubicBezTo>
                      <a:pt x="1035" y="65"/>
                      <a:pt x="1045" y="99"/>
                      <a:pt x="1069" y="90"/>
                    </a:cubicBezTo>
                    <a:close/>
                    <a:moveTo>
                      <a:pt x="183" y="229"/>
                    </a:moveTo>
                    <a:cubicBezTo>
                      <a:pt x="172" y="208"/>
                      <a:pt x="156" y="217"/>
                      <a:pt x="170" y="235"/>
                    </a:cubicBezTo>
                    <a:cubicBezTo>
                      <a:pt x="184" y="253"/>
                      <a:pt x="183" y="229"/>
                      <a:pt x="183" y="229"/>
                    </a:cubicBezTo>
                    <a:close/>
                    <a:moveTo>
                      <a:pt x="177" y="199"/>
                    </a:moveTo>
                    <a:cubicBezTo>
                      <a:pt x="187" y="205"/>
                      <a:pt x="222" y="203"/>
                      <a:pt x="222" y="203"/>
                    </a:cubicBezTo>
                    <a:cubicBezTo>
                      <a:pt x="256" y="203"/>
                      <a:pt x="317" y="202"/>
                      <a:pt x="313" y="195"/>
                    </a:cubicBezTo>
                    <a:cubicBezTo>
                      <a:pt x="308" y="189"/>
                      <a:pt x="280" y="183"/>
                      <a:pt x="242" y="184"/>
                    </a:cubicBezTo>
                    <a:cubicBezTo>
                      <a:pt x="203" y="185"/>
                      <a:pt x="168" y="194"/>
                      <a:pt x="177" y="199"/>
                    </a:cubicBezTo>
                    <a:close/>
                    <a:moveTo>
                      <a:pt x="668" y="149"/>
                    </a:moveTo>
                    <a:cubicBezTo>
                      <a:pt x="675" y="151"/>
                      <a:pt x="678" y="135"/>
                      <a:pt x="682" y="132"/>
                    </a:cubicBezTo>
                    <a:cubicBezTo>
                      <a:pt x="686" y="129"/>
                      <a:pt x="697" y="136"/>
                      <a:pt x="710" y="134"/>
                    </a:cubicBezTo>
                    <a:cubicBezTo>
                      <a:pt x="723" y="132"/>
                      <a:pt x="731" y="125"/>
                      <a:pt x="742" y="120"/>
                    </a:cubicBezTo>
                    <a:cubicBezTo>
                      <a:pt x="753" y="115"/>
                      <a:pt x="735" y="110"/>
                      <a:pt x="724" y="107"/>
                    </a:cubicBezTo>
                    <a:cubicBezTo>
                      <a:pt x="712" y="104"/>
                      <a:pt x="715" y="105"/>
                      <a:pt x="686" y="105"/>
                    </a:cubicBezTo>
                    <a:cubicBezTo>
                      <a:pt x="686" y="105"/>
                      <a:pt x="659" y="106"/>
                      <a:pt x="650" y="120"/>
                    </a:cubicBezTo>
                    <a:cubicBezTo>
                      <a:pt x="640" y="134"/>
                      <a:pt x="660" y="147"/>
                      <a:pt x="668" y="149"/>
                    </a:cubicBezTo>
                    <a:close/>
                    <a:moveTo>
                      <a:pt x="333" y="183"/>
                    </a:moveTo>
                    <a:cubicBezTo>
                      <a:pt x="346" y="187"/>
                      <a:pt x="349" y="172"/>
                      <a:pt x="354" y="173"/>
                    </a:cubicBezTo>
                    <a:cubicBezTo>
                      <a:pt x="360" y="174"/>
                      <a:pt x="364" y="185"/>
                      <a:pt x="364" y="185"/>
                    </a:cubicBezTo>
                    <a:cubicBezTo>
                      <a:pt x="364" y="185"/>
                      <a:pt x="378" y="180"/>
                      <a:pt x="381" y="176"/>
                    </a:cubicBezTo>
                    <a:cubicBezTo>
                      <a:pt x="384" y="171"/>
                      <a:pt x="413" y="176"/>
                      <a:pt x="413" y="176"/>
                    </a:cubicBezTo>
                    <a:cubicBezTo>
                      <a:pt x="439" y="176"/>
                      <a:pt x="448" y="182"/>
                      <a:pt x="453" y="172"/>
                    </a:cubicBezTo>
                    <a:cubicBezTo>
                      <a:pt x="459" y="163"/>
                      <a:pt x="472" y="148"/>
                      <a:pt x="436" y="150"/>
                    </a:cubicBezTo>
                    <a:cubicBezTo>
                      <a:pt x="399" y="152"/>
                      <a:pt x="353" y="153"/>
                      <a:pt x="345" y="156"/>
                    </a:cubicBezTo>
                    <a:cubicBezTo>
                      <a:pt x="336" y="159"/>
                      <a:pt x="320" y="179"/>
                      <a:pt x="333" y="183"/>
                    </a:cubicBezTo>
                    <a:close/>
                    <a:moveTo>
                      <a:pt x="493" y="149"/>
                    </a:moveTo>
                    <a:cubicBezTo>
                      <a:pt x="467" y="146"/>
                      <a:pt x="485" y="167"/>
                      <a:pt x="485" y="167"/>
                    </a:cubicBezTo>
                    <a:cubicBezTo>
                      <a:pt x="504" y="167"/>
                      <a:pt x="519" y="152"/>
                      <a:pt x="493" y="149"/>
                    </a:cubicBezTo>
                    <a:close/>
                    <a:moveTo>
                      <a:pt x="537" y="168"/>
                    </a:moveTo>
                    <a:cubicBezTo>
                      <a:pt x="547" y="168"/>
                      <a:pt x="564" y="150"/>
                      <a:pt x="569" y="145"/>
                    </a:cubicBezTo>
                    <a:cubicBezTo>
                      <a:pt x="574" y="139"/>
                      <a:pt x="607" y="146"/>
                      <a:pt x="626" y="145"/>
                    </a:cubicBezTo>
                    <a:cubicBezTo>
                      <a:pt x="645" y="144"/>
                      <a:pt x="613" y="123"/>
                      <a:pt x="562" y="130"/>
                    </a:cubicBezTo>
                    <a:cubicBezTo>
                      <a:pt x="562" y="130"/>
                      <a:pt x="547" y="132"/>
                      <a:pt x="536" y="138"/>
                    </a:cubicBezTo>
                    <a:cubicBezTo>
                      <a:pt x="525" y="145"/>
                      <a:pt x="527" y="168"/>
                      <a:pt x="537" y="168"/>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03" name="Freeform 266"/>
              <p:cNvSpPr>
                <a:spLocks noEditPoints="1"/>
              </p:cNvSpPr>
              <p:nvPr/>
            </p:nvSpPr>
            <p:spPr bwMode="gray">
              <a:xfrm>
                <a:off x="7277" y="3973"/>
                <a:ext cx="1636" cy="1843"/>
              </a:xfrm>
              <a:custGeom>
                <a:avLst/>
                <a:gdLst>
                  <a:gd name="T0" fmla="*/ 1991 w 2018"/>
                  <a:gd name="T1" fmla="*/ 1023 h 2271"/>
                  <a:gd name="T2" fmla="*/ 2000 w 2018"/>
                  <a:gd name="T3" fmla="*/ 873 h 2271"/>
                  <a:gd name="T4" fmla="*/ 1864 w 2018"/>
                  <a:gd name="T5" fmla="*/ 654 h 2271"/>
                  <a:gd name="T6" fmla="*/ 1790 w 2018"/>
                  <a:gd name="T7" fmla="*/ 477 h 2271"/>
                  <a:gd name="T8" fmla="*/ 1781 w 2018"/>
                  <a:gd name="T9" fmla="*/ 364 h 2271"/>
                  <a:gd name="T10" fmla="*/ 1742 w 2018"/>
                  <a:gd name="T11" fmla="*/ 249 h 2271"/>
                  <a:gd name="T12" fmla="*/ 1631 w 2018"/>
                  <a:gd name="T13" fmla="*/ 206 h 2271"/>
                  <a:gd name="T14" fmla="*/ 1620 w 2018"/>
                  <a:gd name="T15" fmla="*/ 181 h 2271"/>
                  <a:gd name="T16" fmla="*/ 1559 w 2018"/>
                  <a:gd name="T17" fmla="*/ 72 h 2271"/>
                  <a:gd name="T18" fmla="*/ 1468 w 2018"/>
                  <a:gd name="T19" fmla="*/ 104 h 2271"/>
                  <a:gd name="T20" fmla="*/ 1416 w 2018"/>
                  <a:gd name="T21" fmla="*/ 38 h 2271"/>
                  <a:gd name="T22" fmla="*/ 1303 w 2018"/>
                  <a:gd name="T23" fmla="*/ 18 h 2271"/>
                  <a:gd name="T24" fmla="*/ 1292 w 2018"/>
                  <a:gd name="T25" fmla="*/ 88 h 2271"/>
                  <a:gd name="T26" fmla="*/ 1294 w 2018"/>
                  <a:gd name="T27" fmla="*/ 154 h 2271"/>
                  <a:gd name="T28" fmla="*/ 1205 w 2018"/>
                  <a:gd name="T29" fmla="*/ 221 h 2271"/>
                  <a:gd name="T30" fmla="*/ 1103 w 2018"/>
                  <a:gd name="T31" fmla="*/ 224 h 2271"/>
                  <a:gd name="T32" fmla="*/ 1016 w 2018"/>
                  <a:gd name="T33" fmla="*/ 276 h 2271"/>
                  <a:gd name="T34" fmla="*/ 944 w 2018"/>
                  <a:gd name="T35" fmla="*/ 393 h 2271"/>
                  <a:gd name="T36" fmla="*/ 949 w 2018"/>
                  <a:gd name="T37" fmla="*/ 299 h 2271"/>
                  <a:gd name="T38" fmla="*/ 899 w 2018"/>
                  <a:gd name="T39" fmla="*/ 268 h 2271"/>
                  <a:gd name="T40" fmla="*/ 836 w 2018"/>
                  <a:gd name="T41" fmla="*/ 154 h 2271"/>
                  <a:gd name="T42" fmla="*/ 741 w 2018"/>
                  <a:gd name="T43" fmla="*/ 227 h 2271"/>
                  <a:gd name="T44" fmla="*/ 681 w 2018"/>
                  <a:gd name="T45" fmla="*/ 237 h 2271"/>
                  <a:gd name="T46" fmla="*/ 694 w 2018"/>
                  <a:gd name="T47" fmla="*/ 384 h 2271"/>
                  <a:gd name="T48" fmla="*/ 709 w 2018"/>
                  <a:gd name="T49" fmla="*/ 479 h 2271"/>
                  <a:gd name="T50" fmla="*/ 604 w 2018"/>
                  <a:gd name="T51" fmla="*/ 682 h 2271"/>
                  <a:gd name="T52" fmla="*/ 442 w 2018"/>
                  <a:gd name="T53" fmla="*/ 921 h 2271"/>
                  <a:gd name="T54" fmla="*/ 315 w 2018"/>
                  <a:gd name="T55" fmla="*/ 1073 h 2271"/>
                  <a:gd name="T56" fmla="*/ 168 w 2018"/>
                  <a:gd name="T57" fmla="*/ 1386 h 2271"/>
                  <a:gd name="T58" fmla="*/ 60 w 2018"/>
                  <a:gd name="T59" fmla="*/ 1724 h 2271"/>
                  <a:gd name="T60" fmla="*/ 23 w 2018"/>
                  <a:gd name="T61" fmla="*/ 2025 h 2271"/>
                  <a:gd name="T62" fmla="*/ 108 w 2018"/>
                  <a:gd name="T63" fmla="*/ 2191 h 2271"/>
                  <a:gd name="T64" fmla="*/ 251 w 2018"/>
                  <a:gd name="T65" fmla="*/ 2184 h 2271"/>
                  <a:gd name="T66" fmla="*/ 517 w 2018"/>
                  <a:gd name="T67" fmla="*/ 2177 h 2271"/>
                  <a:gd name="T68" fmla="*/ 683 w 2018"/>
                  <a:gd name="T69" fmla="*/ 2158 h 2271"/>
                  <a:gd name="T70" fmla="*/ 752 w 2018"/>
                  <a:gd name="T71" fmla="*/ 2135 h 2271"/>
                  <a:gd name="T72" fmla="*/ 612 w 2018"/>
                  <a:gd name="T73" fmla="*/ 2119 h 2271"/>
                  <a:gd name="T74" fmla="*/ 704 w 2018"/>
                  <a:gd name="T75" fmla="*/ 1977 h 2271"/>
                  <a:gd name="T76" fmla="*/ 821 w 2018"/>
                  <a:gd name="T77" fmla="*/ 2060 h 2271"/>
                  <a:gd name="T78" fmla="*/ 901 w 2018"/>
                  <a:gd name="T79" fmla="*/ 2083 h 2271"/>
                  <a:gd name="T80" fmla="*/ 1283 w 2018"/>
                  <a:gd name="T81" fmla="*/ 2191 h 2271"/>
                  <a:gd name="T82" fmla="*/ 1414 w 2018"/>
                  <a:gd name="T83" fmla="*/ 2222 h 2271"/>
                  <a:gd name="T84" fmla="*/ 1656 w 2018"/>
                  <a:gd name="T85" fmla="*/ 2145 h 2271"/>
                  <a:gd name="T86" fmla="*/ 1758 w 2018"/>
                  <a:gd name="T87" fmla="*/ 2043 h 2271"/>
                  <a:gd name="T88" fmla="*/ 1760 w 2018"/>
                  <a:gd name="T89" fmla="*/ 1867 h 2271"/>
                  <a:gd name="T90" fmla="*/ 1769 w 2018"/>
                  <a:gd name="T91" fmla="*/ 1724 h 2271"/>
                  <a:gd name="T92" fmla="*/ 1686 w 2018"/>
                  <a:gd name="T93" fmla="*/ 1408 h 2271"/>
                  <a:gd name="T94" fmla="*/ 1801 w 2018"/>
                  <a:gd name="T95" fmla="*/ 1339 h 2271"/>
                  <a:gd name="T96" fmla="*/ 1894 w 2018"/>
                  <a:gd name="T97" fmla="*/ 1265 h 2271"/>
                  <a:gd name="T98" fmla="*/ 1885 w 2018"/>
                  <a:gd name="T99" fmla="*/ 1100 h 2271"/>
                  <a:gd name="T100" fmla="*/ 1969 w 2018"/>
                  <a:gd name="T101" fmla="*/ 1149 h 2271"/>
                  <a:gd name="T102" fmla="*/ 817 w 2018"/>
                  <a:gd name="T103" fmla="*/ 2080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8" h="2271">
                    <a:moveTo>
                      <a:pt x="2018" y="1115"/>
                    </a:moveTo>
                    <a:cubicBezTo>
                      <a:pt x="2000" y="1061"/>
                      <a:pt x="2000" y="1061"/>
                      <a:pt x="2000" y="1061"/>
                    </a:cubicBezTo>
                    <a:cubicBezTo>
                      <a:pt x="1975" y="1063"/>
                      <a:pt x="1975" y="1063"/>
                      <a:pt x="1975" y="1063"/>
                    </a:cubicBezTo>
                    <a:cubicBezTo>
                      <a:pt x="1971" y="1029"/>
                      <a:pt x="1971" y="1029"/>
                      <a:pt x="1971" y="1029"/>
                    </a:cubicBezTo>
                    <a:cubicBezTo>
                      <a:pt x="1991" y="1023"/>
                      <a:pt x="1991" y="1023"/>
                      <a:pt x="1991" y="1023"/>
                    </a:cubicBezTo>
                    <a:cubicBezTo>
                      <a:pt x="1995" y="978"/>
                      <a:pt x="1995" y="978"/>
                      <a:pt x="1995" y="978"/>
                    </a:cubicBezTo>
                    <a:cubicBezTo>
                      <a:pt x="1977" y="968"/>
                      <a:pt x="1977" y="968"/>
                      <a:pt x="1977" y="968"/>
                    </a:cubicBezTo>
                    <a:cubicBezTo>
                      <a:pt x="1977" y="968"/>
                      <a:pt x="2000" y="944"/>
                      <a:pt x="2002" y="935"/>
                    </a:cubicBezTo>
                    <a:cubicBezTo>
                      <a:pt x="2004" y="927"/>
                      <a:pt x="1980" y="894"/>
                      <a:pt x="1980" y="894"/>
                    </a:cubicBezTo>
                    <a:cubicBezTo>
                      <a:pt x="1980" y="894"/>
                      <a:pt x="1996" y="884"/>
                      <a:pt x="2000" y="873"/>
                    </a:cubicBezTo>
                    <a:cubicBezTo>
                      <a:pt x="2004" y="862"/>
                      <a:pt x="1928" y="776"/>
                      <a:pt x="1928" y="776"/>
                    </a:cubicBezTo>
                    <a:cubicBezTo>
                      <a:pt x="1878" y="768"/>
                      <a:pt x="1878" y="768"/>
                      <a:pt x="1878" y="768"/>
                    </a:cubicBezTo>
                    <a:cubicBezTo>
                      <a:pt x="1837" y="694"/>
                      <a:pt x="1837" y="694"/>
                      <a:pt x="1837" y="694"/>
                    </a:cubicBezTo>
                    <a:cubicBezTo>
                      <a:pt x="1867" y="670"/>
                      <a:pt x="1867" y="670"/>
                      <a:pt x="1867" y="670"/>
                    </a:cubicBezTo>
                    <a:cubicBezTo>
                      <a:pt x="1864" y="654"/>
                      <a:pt x="1864" y="654"/>
                      <a:pt x="1864" y="654"/>
                    </a:cubicBezTo>
                    <a:cubicBezTo>
                      <a:pt x="1792" y="609"/>
                      <a:pt x="1792" y="609"/>
                      <a:pt x="1792" y="609"/>
                    </a:cubicBezTo>
                    <a:cubicBezTo>
                      <a:pt x="1772" y="536"/>
                      <a:pt x="1772" y="536"/>
                      <a:pt x="1772" y="536"/>
                    </a:cubicBezTo>
                    <a:cubicBezTo>
                      <a:pt x="1792" y="525"/>
                      <a:pt x="1792" y="525"/>
                      <a:pt x="1792" y="525"/>
                    </a:cubicBezTo>
                    <a:cubicBezTo>
                      <a:pt x="1792" y="525"/>
                      <a:pt x="1787" y="514"/>
                      <a:pt x="1787" y="506"/>
                    </a:cubicBezTo>
                    <a:cubicBezTo>
                      <a:pt x="1787" y="497"/>
                      <a:pt x="1794" y="484"/>
                      <a:pt x="1790" y="477"/>
                    </a:cubicBezTo>
                    <a:cubicBezTo>
                      <a:pt x="1787" y="470"/>
                      <a:pt x="1772" y="470"/>
                      <a:pt x="1767" y="461"/>
                    </a:cubicBezTo>
                    <a:cubicBezTo>
                      <a:pt x="1762" y="452"/>
                      <a:pt x="1778" y="430"/>
                      <a:pt x="1778" y="430"/>
                    </a:cubicBezTo>
                    <a:cubicBezTo>
                      <a:pt x="1772" y="412"/>
                      <a:pt x="1772" y="412"/>
                      <a:pt x="1772" y="412"/>
                    </a:cubicBezTo>
                    <a:cubicBezTo>
                      <a:pt x="1772" y="412"/>
                      <a:pt x="1801" y="412"/>
                      <a:pt x="1806" y="403"/>
                    </a:cubicBezTo>
                    <a:cubicBezTo>
                      <a:pt x="1812" y="394"/>
                      <a:pt x="1785" y="369"/>
                      <a:pt x="1781" y="364"/>
                    </a:cubicBezTo>
                    <a:cubicBezTo>
                      <a:pt x="1778" y="359"/>
                      <a:pt x="1756" y="362"/>
                      <a:pt x="1756" y="362"/>
                    </a:cubicBezTo>
                    <a:cubicBezTo>
                      <a:pt x="1776" y="330"/>
                      <a:pt x="1776" y="330"/>
                      <a:pt x="1776" y="330"/>
                    </a:cubicBezTo>
                    <a:cubicBezTo>
                      <a:pt x="1771" y="285"/>
                      <a:pt x="1771" y="285"/>
                      <a:pt x="1771" y="285"/>
                    </a:cubicBezTo>
                    <a:cubicBezTo>
                      <a:pt x="1771" y="285"/>
                      <a:pt x="1760" y="285"/>
                      <a:pt x="1753" y="285"/>
                    </a:cubicBezTo>
                    <a:cubicBezTo>
                      <a:pt x="1746" y="285"/>
                      <a:pt x="1742" y="249"/>
                      <a:pt x="1742" y="249"/>
                    </a:cubicBezTo>
                    <a:cubicBezTo>
                      <a:pt x="1742" y="249"/>
                      <a:pt x="1722" y="274"/>
                      <a:pt x="1717" y="283"/>
                    </a:cubicBezTo>
                    <a:cubicBezTo>
                      <a:pt x="1712" y="292"/>
                      <a:pt x="1715" y="312"/>
                      <a:pt x="1715" y="312"/>
                    </a:cubicBezTo>
                    <a:cubicBezTo>
                      <a:pt x="1645" y="312"/>
                      <a:pt x="1645" y="312"/>
                      <a:pt x="1645" y="312"/>
                    </a:cubicBezTo>
                    <a:cubicBezTo>
                      <a:pt x="1645" y="312"/>
                      <a:pt x="1643" y="283"/>
                      <a:pt x="1643" y="260"/>
                    </a:cubicBezTo>
                    <a:cubicBezTo>
                      <a:pt x="1643" y="237"/>
                      <a:pt x="1631" y="206"/>
                      <a:pt x="1631" y="206"/>
                    </a:cubicBezTo>
                    <a:cubicBezTo>
                      <a:pt x="1631" y="206"/>
                      <a:pt x="1620" y="215"/>
                      <a:pt x="1613" y="222"/>
                    </a:cubicBezTo>
                    <a:cubicBezTo>
                      <a:pt x="1606" y="230"/>
                      <a:pt x="1599" y="244"/>
                      <a:pt x="1599" y="244"/>
                    </a:cubicBezTo>
                    <a:cubicBezTo>
                      <a:pt x="1575" y="233"/>
                      <a:pt x="1575" y="233"/>
                      <a:pt x="1575" y="233"/>
                    </a:cubicBezTo>
                    <a:cubicBezTo>
                      <a:pt x="1575" y="233"/>
                      <a:pt x="1593" y="205"/>
                      <a:pt x="1600" y="196"/>
                    </a:cubicBezTo>
                    <a:cubicBezTo>
                      <a:pt x="1608" y="187"/>
                      <a:pt x="1620" y="181"/>
                      <a:pt x="1620" y="181"/>
                    </a:cubicBezTo>
                    <a:cubicBezTo>
                      <a:pt x="1620" y="181"/>
                      <a:pt x="1618" y="172"/>
                      <a:pt x="1613" y="165"/>
                    </a:cubicBezTo>
                    <a:cubicBezTo>
                      <a:pt x="1608" y="158"/>
                      <a:pt x="1593" y="140"/>
                      <a:pt x="1593" y="140"/>
                    </a:cubicBezTo>
                    <a:cubicBezTo>
                      <a:pt x="1595" y="97"/>
                      <a:pt x="1595" y="97"/>
                      <a:pt x="1595" y="97"/>
                    </a:cubicBezTo>
                    <a:cubicBezTo>
                      <a:pt x="1572" y="88"/>
                      <a:pt x="1572" y="88"/>
                      <a:pt x="1572" y="88"/>
                    </a:cubicBezTo>
                    <a:cubicBezTo>
                      <a:pt x="1559" y="72"/>
                      <a:pt x="1559" y="72"/>
                      <a:pt x="1559" y="72"/>
                    </a:cubicBezTo>
                    <a:cubicBezTo>
                      <a:pt x="1538" y="110"/>
                      <a:pt x="1538" y="110"/>
                      <a:pt x="1538" y="110"/>
                    </a:cubicBezTo>
                    <a:cubicBezTo>
                      <a:pt x="1511" y="67"/>
                      <a:pt x="1511" y="67"/>
                      <a:pt x="1511" y="67"/>
                    </a:cubicBezTo>
                    <a:cubicBezTo>
                      <a:pt x="1495" y="72"/>
                      <a:pt x="1495" y="72"/>
                      <a:pt x="1495" y="72"/>
                    </a:cubicBezTo>
                    <a:cubicBezTo>
                      <a:pt x="1493" y="104"/>
                      <a:pt x="1493" y="104"/>
                      <a:pt x="1493" y="104"/>
                    </a:cubicBezTo>
                    <a:cubicBezTo>
                      <a:pt x="1468" y="104"/>
                      <a:pt x="1468" y="104"/>
                      <a:pt x="1468" y="104"/>
                    </a:cubicBezTo>
                    <a:cubicBezTo>
                      <a:pt x="1468" y="104"/>
                      <a:pt x="1457" y="63"/>
                      <a:pt x="1457" y="52"/>
                    </a:cubicBezTo>
                    <a:cubicBezTo>
                      <a:pt x="1457" y="42"/>
                      <a:pt x="1471" y="0"/>
                      <a:pt x="1471" y="0"/>
                    </a:cubicBezTo>
                    <a:cubicBezTo>
                      <a:pt x="1427" y="15"/>
                      <a:pt x="1427" y="15"/>
                      <a:pt x="1427" y="15"/>
                    </a:cubicBezTo>
                    <a:cubicBezTo>
                      <a:pt x="1425" y="61"/>
                      <a:pt x="1425" y="61"/>
                      <a:pt x="1425" y="61"/>
                    </a:cubicBezTo>
                    <a:cubicBezTo>
                      <a:pt x="1416" y="38"/>
                      <a:pt x="1416" y="38"/>
                      <a:pt x="1416" y="38"/>
                    </a:cubicBezTo>
                    <a:cubicBezTo>
                      <a:pt x="1416" y="38"/>
                      <a:pt x="1398" y="25"/>
                      <a:pt x="1393" y="25"/>
                    </a:cubicBezTo>
                    <a:cubicBezTo>
                      <a:pt x="1387" y="25"/>
                      <a:pt x="1371" y="6"/>
                      <a:pt x="1371" y="6"/>
                    </a:cubicBezTo>
                    <a:cubicBezTo>
                      <a:pt x="1353" y="24"/>
                      <a:pt x="1353" y="24"/>
                      <a:pt x="1353" y="24"/>
                    </a:cubicBezTo>
                    <a:cubicBezTo>
                      <a:pt x="1326" y="8"/>
                      <a:pt x="1326" y="8"/>
                      <a:pt x="1326" y="8"/>
                    </a:cubicBezTo>
                    <a:cubicBezTo>
                      <a:pt x="1326" y="8"/>
                      <a:pt x="1316" y="11"/>
                      <a:pt x="1303" y="18"/>
                    </a:cubicBezTo>
                    <a:cubicBezTo>
                      <a:pt x="1291" y="25"/>
                      <a:pt x="1260" y="27"/>
                      <a:pt x="1260" y="27"/>
                    </a:cubicBezTo>
                    <a:cubicBezTo>
                      <a:pt x="1258" y="59"/>
                      <a:pt x="1258" y="59"/>
                      <a:pt x="1258" y="59"/>
                    </a:cubicBezTo>
                    <a:cubicBezTo>
                      <a:pt x="1287" y="70"/>
                      <a:pt x="1287" y="70"/>
                      <a:pt x="1287" y="70"/>
                    </a:cubicBezTo>
                    <a:cubicBezTo>
                      <a:pt x="1269" y="86"/>
                      <a:pt x="1269" y="86"/>
                      <a:pt x="1269" y="86"/>
                    </a:cubicBezTo>
                    <a:cubicBezTo>
                      <a:pt x="1269" y="86"/>
                      <a:pt x="1283" y="88"/>
                      <a:pt x="1292" y="88"/>
                    </a:cubicBezTo>
                    <a:cubicBezTo>
                      <a:pt x="1301" y="88"/>
                      <a:pt x="1314" y="58"/>
                      <a:pt x="1314" y="58"/>
                    </a:cubicBezTo>
                    <a:cubicBezTo>
                      <a:pt x="1334" y="88"/>
                      <a:pt x="1334" y="88"/>
                      <a:pt x="1334" y="88"/>
                    </a:cubicBezTo>
                    <a:cubicBezTo>
                      <a:pt x="1334" y="88"/>
                      <a:pt x="1330" y="101"/>
                      <a:pt x="1326" y="111"/>
                    </a:cubicBezTo>
                    <a:cubicBezTo>
                      <a:pt x="1323" y="122"/>
                      <a:pt x="1323" y="140"/>
                      <a:pt x="1323" y="140"/>
                    </a:cubicBezTo>
                    <a:cubicBezTo>
                      <a:pt x="1294" y="154"/>
                      <a:pt x="1294" y="154"/>
                      <a:pt x="1294" y="154"/>
                    </a:cubicBezTo>
                    <a:cubicBezTo>
                      <a:pt x="1285" y="135"/>
                      <a:pt x="1285" y="135"/>
                      <a:pt x="1285" y="135"/>
                    </a:cubicBezTo>
                    <a:cubicBezTo>
                      <a:pt x="1233" y="144"/>
                      <a:pt x="1233" y="144"/>
                      <a:pt x="1233" y="144"/>
                    </a:cubicBezTo>
                    <a:cubicBezTo>
                      <a:pt x="1231" y="185"/>
                      <a:pt x="1231" y="185"/>
                      <a:pt x="1231" y="185"/>
                    </a:cubicBezTo>
                    <a:cubicBezTo>
                      <a:pt x="1210" y="197"/>
                      <a:pt x="1210" y="197"/>
                      <a:pt x="1210" y="197"/>
                    </a:cubicBezTo>
                    <a:cubicBezTo>
                      <a:pt x="1205" y="221"/>
                      <a:pt x="1205" y="221"/>
                      <a:pt x="1205" y="221"/>
                    </a:cubicBezTo>
                    <a:cubicBezTo>
                      <a:pt x="1179" y="221"/>
                      <a:pt x="1179" y="221"/>
                      <a:pt x="1179" y="221"/>
                    </a:cubicBezTo>
                    <a:cubicBezTo>
                      <a:pt x="1158" y="208"/>
                      <a:pt x="1158" y="208"/>
                      <a:pt x="1158" y="208"/>
                    </a:cubicBezTo>
                    <a:cubicBezTo>
                      <a:pt x="1115" y="215"/>
                      <a:pt x="1115" y="215"/>
                      <a:pt x="1115" y="215"/>
                    </a:cubicBezTo>
                    <a:cubicBezTo>
                      <a:pt x="1112" y="208"/>
                      <a:pt x="1112" y="208"/>
                      <a:pt x="1112" y="208"/>
                    </a:cubicBezTo>
                    <a:cubicBezTo>
                      <a:pt x="1103" y="224"/>
                      <a:pt x="1103" y="224"/>
                      <a:pt x="1103" y="224"/>
                    </a:cubicBezTo>
                    <a:cubicBezTo>
                      <a:pt x="1103" y="224"/>
                      <a:pt x="1135" y="262"/>
                      <a:pt x="1125" y="279"/>
                    </a:cubicBezTo>
                    <a:cubicBezTo>
                      <a:pt x="1115" y="296"/>
                      <a:pt x="1096" y="271"/>
                      <a:pt x="1096" y="271"/>
                    </a:cubicBezTo>
                    <a:cubicBezTo>
                      <a:pt x="1079" y="291"/>
                      <a:pt x="1079" y="291"/>
                      <a:pt x="1079" y="291"/>
                    </a:cubicBezTo>
                    <a:cubicBezTo>
                      <a:pt x="1036" y="273"/>
                      <a:pt x="1036" y="273"/>
                      <a:pt x="1036" y="273"/>
                    </a:cubicBezTo>
                    <a:cubicBezTo>
                      <a:pt x="1016" y="276"/>
                      <a:pt x="1016" y="276"/>
                      <a:pt x="1016" y="276"/>
                    </a:cubicBezTo>
                    <a:cubicBezTo>
                      <a:pt x="1006" y="303"/>
                      <a:pt x="1006" y="303"/>
                      <a:pt x="1006" y="303"/>
                    </a:cubicBezTo>
                    <a:cubicBezTo>
                      <a:pt x="1009" y="326"/>
                      <a:pt x="1009" y="326"/>
                      <a:pt x="1009" y="326"/>
                    </a:cubicBezTo>
                    <a:cubicBezTo>
                      <a:pt x="998" y="343"/>
                      <a:pt x="998" y="343"/>
                      <a:pt x="998" y="343"/>
                    </a:cubicBezTo>
                    <a:cubicBezTo>
                      <a:pt x="976" y="341"/>
                      <a:pt x="976" y="341"/>
                      <a:pt x="976" y="341"/>
                    </a:cubicBezTo>
                    <a:cubicBezTo>
                      <a:pt x="976" y="341"/>
                      <a:pt x="963" y="386"/>
                      <a:pt x="944" y="393"/>
                    </a:cubicBezTo>
                    <a:cubicBezTo>
                      <a:pt x="926" y="399"/>
                      <a:pt x="911" y="366"/>
                      <a:pt x="911" y="366"/>
                    </a:cubicBezTo>
                    <a:cubicBezTo>
                      <a:pt x="938" y="348"/>
                      <a:pt x="938" y="348"/>
                      <a:pt x="938" y="348"/>
                    </a:cubicBezTo>
                    <a:cubicBezTo>
                      <a:pt x="939" y="338"/>
                      <a:pt x="939" y="338"/>
                      <a:pt x="939" y="338"/>
                    </a:cubicBezTo>
                    <a:cubicBezTo>
                      <a:pt x="931" y="313"/>
                      <a:pt x="931" y="313"/>
                      <a:pt x="931" y="313"/>
                    </a:cubicBezTo>
                    <a:cubicBezTo>
                      <a:pt x="949" y="299"/>
                      <a:pt x="949" y="299"/>
                      <a:pt x="949" y="299"/>
                    </a:cubicBezTo>
                    <a:cubicBezTo>
                      <a:pt x="949" y="299"/>
                      <a:pt x="964" y="321"/>
                      <a:pt x="973" y="314"/>
                    </a:cubicBezTo>
                    <a:cubicBezTo>
                      <a:pt x="981" y="308"/>
                      <a:pt x="978" y="278"/>
                      <a:pt x="978" y="278"/>
                    </a:cubicBezTo>
                    <a:cubicBezTo>
                      <a:pt x="931" y="268"/>
                      <a:pt x="931" y="268"/>
                      <a:pt x="931" y="268"/>
                    </a:cubicBezTo>
                    <a:cubicBezTo>
                      <a:pt x="926" y="244"/>
                      <a:pt x="926" y="244"/>
                      <a:pt x="926" y="244"/>
                    </a:cubicBezTo>
                    <a:cubicBezTo>
                      <a:pt x="899" y="268"/>
                      <a:pt x="899" y="268"/>
                      <a:pt x="899" y="268"/>
                    </a:cubicBezTo>
                    <a:cubicBezTo>
                      <a:pt x="866" y="251"/>
                      <a:pt x="866" y="251"/>
                      <a:pt x="866" y="251"/>
                    </a:cubicBezTo>
                    <a:cubicBezTo>
                      <a:pt x="866" y="251"/>
                      <a:pt x="864" y="241"/>
                      <a:pt x="858" y="231"/>
                    </a:cubicBezTo>
                    <a:cubicBezTo>
                      <a:pt x="851" y="221"/>
                      <a:pt x="849" y="204"/>
                      <a:pt x="844" y="199"/>
                    </a:cubicBezTo>
                    <a:cubicBezTo>
                      <a:pt x="839" y="194"/>
                      <a:pt x="849" y="172"/>
                      <a:pt x="849" y="172"/>
                    </a:cubicBezTo>
                    <a:cubicBezTo>
                      <a:pt x="836" y="154"/>
                      <a:pt x="836" y="154"/>
                      <a:pt x="836" y="154"/>
                    </a:cubicBezTo>
                    <a:cubicBezTo>
                      <a:pt x="774" y="174"/>
                      <a:pt x="774" y="174"/>
                      <a:pt x="774" y="174"/>
                    </a:cubicBezTo>
                    <a:cubicBezTo>
                      <a:pt x="774" y="174"/>
                      <a:pt x="797" y="211"/>
                      <a:pt x="797" y="222"/>
                    </a:cubicBezTo>
                    <a:cubicBezTo>
                      <a:pt x="797" y="234"/>
                      <a:pt x="797" y="256"/>
                      <a:pt x="789" y="256"/>
                    </a:cubicBezTo>
                    <a:cubicBezTo>
                      <a:pt x="781" y="256"/>
                      <a:pt x="749" y="249"/>
                      <a:pt x="749" y="249"/>
                    </a:cubicBezTo>
                    <a:cubicBezTo>
                      <a:pt x="749" y="249"/>
                      <a:pt x="742" y="234"/>
                      <a:pt x="741" y="227"/>
                    </a:cubicBezTo>
                    <a:cubicBezTo>
                      <a:pt x="739" y="221"/>
                      <a:pt x="726" y="219"/>
                      <a:pt x="726" y="219"/>
                    </a:cubicBezTo>
                    <a:cubicBezTo>
                      <a:pt x="711" y="181"/>
                      <a:pt x="711" y="181"/>
                      <a:pt x="711" y="181"/>
                    </a:cubicBezTo>
                    <a:cubicBezTo>
                      <a:pt x="677" y="189"/>
                      <a:pt x="677" y="189"/>
                      <a:pt x="677" y="189"/>
                    </a:cubicBezTo>
                    <a:cubicBezTo>
                      <a:pt x="682" y="212"/>
                      <a:pt x="682" y="212"/>
                      <a:pt x="682" y="212"/>
                    </a:cubicBezTo>
                    <a:cubicBezTo>
                      <a:pt x="681" y="237"/>
                      <a:pt x="681" y="237"/>
                      <a:pt x="681" y="237"/>
                    </a:cubicBezTo>
                    <a:cubicBezTo>
                      <a:pt x="692" y="291"/>
                      <a:pt x="692" y="291"/>
                      <a:pt x="692" y="291"/>
                    </a:cubicBezTo>
                    <a:cubicBezTo>
                      <a:pt x="686" y="323"/>
                      <a:pt x="686" y="323"/>
                      <a:pt x="686" y="323"/>
                    </a:cubicBezTo>
                    <a:cubicBezTo>
                      <a:pt x="721" y="334"/>
                      <a:pt x="721" y="334"/>
                      <a:pt x="721" y="334"/>
                    </a:cubicBezTo>
                    <a:cubicBezTo>
                      <a:pt x="717" y="374"/>
                      <a:pt x="717" y="374"/>
                      <a:pt x="717" y="374"/>
                    </a:cubicBezTo>
                    <a:cubicBezTo>
                      <a:pt x="717" y="374"/>
                      <a:pt x="701" y="383"/>
                      <a:pt x="694" y="384"/>
                    </a:cubicBezTo>
                    <a:cubicBezTo>
                      <a:pt x="687" y="386"/>
                      <a:pt x="684" y="406"/>
                      <a:pt x="684" y="406"/>
                    </a:cubicBezTo>
                    <a:cubicBezTo>
                      <a:pt x="714" y="403"/>
                      <a:pt x="714" y="403"/>
                      <a:pt x="714" y="403"/>
                    </a:cubicBezTo>
                    <a:cubicBezTo>
                      <a:pt x="711" y="426"/>
                      <a:pt x="711" y="426"/>
                      <a:pt x="711" y="426"/>
                    </a:cubicBezTo>
                    <a:cubicBezTo>
                      <a:pt x="691" y="446"/>
                      <a:pt x="691" y="446"/>
                      <a:pt x="691" y="446"/>
                    </a:cubicBezTo>
                    <a:cubicBezTo>
                      <a:pt x="709" y="479"/>
                      <a:pt x="709" y="479"/>
                      <a:pt x="709" y="479"/>
                    </a:cubicBezTo>
                    <a:cubicBezTo>
                      <a:pt x="687" y="504"/>
                      <a:pt x="687" y="504"/>
                      <a:pt x="687" y="504"/>
                    </a:cubicBezTo>
                    <a:cubicBezTo>
                      <a:pt x="644" y="544"/>
                      <a:pt x="644" y="544"/>
                      <a:pt x="644" y="544"/>
                    </a:cubicBezTo>
                    <a:cubicBezTo>
                      <a:pt x="651" y="555"/>
                      <a:pt x="651" y="555"/>
                      <a:pt x="651" y="555"/>
                    </a:cubicBezTo>
                    <a:cubicBezTo>
                      <a:pt x="651" y="555"/>
                      <a:pt x="633" y="587"/>
                      <a:pt x="630" y="606"/>
                    </a:cubicBezTo>
                    <a:cubicBezTo>
                      <a:pt x="626" y="624"/>
                      <a:pt x="604" y="682"/>
                      <a:pt x="604" y="682"/>
                    </a:cubicBezTo>
                    <a:cubicBezTo>
                      <a:pt x="604" y="682"/>
                      <a:pt x="583" y="696"/>
                      <a:pt x="579" y="707"/>
                    </a:cubicBezTo>
                    <a:cubicBezTo>
                      <a:pt x="575" y="718"/>
                      <a:pt x="575" y="736"/>
                      <a:pt x="572" y="754"/>
                    </a:cubicBezTo>
                    <a:cubicBezTo>
                      <a:pt x="568" y="772"/>
                      <a:pt x="524" y="809"/>
                      <a:pt x="524" y="809"/>
                    </a:cubicBezTo>
                    <a:cubicBezTo>
                      <a:pt x="485" y="836"/>
                      <a:pt x="485" y="836"/>
                      <a:pt x="485" y="836"/>
                    </a:cubicBezTo>
                    <a:cubicBezTo>
                      <a:pt x="442" y="921"/>
                      <a:pt x="442" y="921"/>
                      <a:pt x="442" y="921"/>
                    </a:cubicBezTo>
                    <a:cubicBezTo>
                      <a:pt x="430" y="970"/>
                      <a:pt x="430" y="970"/>
                      <a:pt x="430" y="970"/>
                    </a:cubicBezTo>
                    <a:cubicBezTo>
                      <a:pt x="398" y="974"/>
                      <a:pt x="398" y="974"/>
                      <a:pt x="398" y="974"/>
                    </a:cubicBezTo>
                    <a:cubicBezTo>
                      <a:pt x="391" y="986"/>
                      <a:pt x="391" y="986"/>
                      <a:pt x="391" y="986"/>
                    </a:cubicBezTo>
                    <a:cubicBezTo>
                      <a:pt x="391" y="986"/>
                      <a:pt x="368" y="1000"/>
                      <a:pt x="345" y="1009"/>
                    </a:cubicBezTo>
                    <a:cubicBezTo>
                      <a:pt x="322" y="1018"/>
                      <a:pt x="315" y="1073"/>
                      <a:pt x="315" y="1073"/>
                    </a:cubicBezTo>
                    <a:cubicBezTo>
                      <a:pt x="255" y="1103"/>
                      <a:pt x="255" y="1103"/>
                      <a:pt x="255" y="1103"/>
                    </a:cubicBezTo>
                    <a:cubicBezTo>
                      <a:pt x="255" y="1103"/>
                      <a:pt x="253" y="1121"/>
                      <a:pt x="248" y="1140"/>
                    </a:cubicBezTo>
                    <a:cubicBezTo>
                      <a:pt x="244" y="1158"/>
                      <a:pt x="223" y="1163"/>
                      <a:pt x="223" y="1163"/>
                    </a:cubicBezTo>
                    <a:cubicBezTo>
                      <a:pt x="223" y="1163"/>
                      <a:pt x="230" y="1211"/>
                      <a:pt x="225" y="1246"/>
                    </a:cubicBezTo>
                    <a:cubicBezTo>
                      <a:pt x="221" y="1280"/>
                      <a:pt x="166" y="1379"/>
                      <a:pt x="168" y="1386"/>
                    </a:cubicBezTo>
                    <a:cubicBezTo>
                      <a:pt x="170" y="1393"/>
                      <a:pt x="186" y="1425"/>
                      <a:pt x="186" y="1425"/>
                    </a:cubicBezTo>
                    <a:cubicBezTo>
                      <a:pt x="138" y="1464"/>
                      <a:pt x="138" y="1464"/>
                      <a:pt x="138" y="1464"/>
                    </a:cubicBezTo>
                    <a:cubicBezTo>
                      <a:pt x="138" y="1464"/>
                      <a:pt x="131" y="1492"/>
                      <a:pt x="127" y="1512"/>
                    </a:cubicBezTo>
                    <a:cubicBezTo>
                      <a:pt x="122" y="1533"/>
                      <a:pt x="76" y="1593"/>
                      <a:pt x="69" y="1609"/>
                    </a:cubicBezTo>
                    <a:cubicBezTo>
                      <a:pt x="62" y="1625"/>
                      <a:pt x="48" y="1682"/>
                      <a:pt x="60" y="1724"/>
                    </a:cubicBezTo>
                    <a:cubicBezTo>
                      <a:pt x="71" y="1765"/>
                      <a:pt x="78" y="1786"/>
                      <a:pt x="78" y="1786"/>
                    </a:cubicBezTo>
                    <a:cubicBezTo>
                      <a:pt x="78" y="1786"/>
                      <a:pt x="51" y="1841"/>
                      <a:pt x="42" y="1862"/>
                    </a:cubicBezTo>
                    <a:cubicBezTo>
                      <a:pt x="32" y="1882"/>
                      <a:pt x="42" y="1894"/>
                      <a:pt x="39" y="1912"/>
                    </a:cubicBezTo>
                    <a:cubicBezTo>
                      <a:pt x="37" y="1931"/>
                      <a:pt x="12" y="1938"/>
                      <a:pt x="12" y="1965"/>
                    </a:cubicBezTo>
                    <a:cubicBezTo>
                      <a:pt x="12" y="1993"/>
                      <a:pt x="25" y="2011"/>
                      <a:pt x="23" y="2025"/>
                    </a:cubicBezTo>
                    <a:cubicBezTo>
                      <a:pt x="21" y="2039"/>
                      <a:pt x="0" y="2062"/>
                      <a:pt x="0" y="2085"/>
                    </a:cubicBezTo>
                    <a:cubicBezTo>
                      <a:pt x="0" y="2108"/>
                      <a:pt x="28" y="2142"/>
                      <a:pt x="39" y="2152"/>
                    </a:cubicBezTo>
                    <a:cubicBezTo>
                      <a:pt x="51" y="2161"/>
                      <a:pt x="39" y="2177"/>
                      <a:pt x="39" y="2177"/>
                    </a:cubicBezTo>
                    <a:cubicBezTo>
                      <a:pt x="39" y="2177"/>
                      <a:pt x="76" y="2174"/>
                      <a:pt x="94" y="2174"/>
                    </a:cubicBezTo>
                    <a:cubicBezTo>
                      <a:pt x="113" y="2174"/>
                      <a:pt x="108" y="2191"/>
                      <a:pt x="108" y="2191"/>
                    </a:cubicBezTo>
                    <a:cubicBezTo>
                      <a:pt x="71" y="2207"/>
                      <a:pt x="71" y="2207"/>
                      <a:pt x="71" y="2207"/>
                    </a:cubicBezTo>
                    <a:cubicBezTo>
                      <a:pt x="106" y="2230"/>
                      <a:pt x="106" y="2230"/>
                      <a:pt x="106" y="2230"/>
                    </a:cubicBezTo>
                    <a:cubicBezTo>
                      <a:pt x="196" y="2214"/>
                      <a:pt x="196" y="2214"/>
                      <a:pt x="196" y="2214"/>
                    </a:cubicBezTo>
                    <a:cubicBezTo>
                      <a:pt x="205" y="2186"/>
                      <a:pt x="205" y="2186"/>
                      <a:pt x="205" y="2186"/>
                    </a:cubicBezTo>
                    <a:cubicBezTo>
                      <a:pt x="251" y="2184"/>
                      <a:pt x="251" y="2184"/>
                      <a:pt x="251" y="2184"/>
                    </a:cubicBezTo>
                    <a:cubicBezTo>
                      <a:pt x="260" y="2227"/>
                      <a:pt x="260" y="2227"/>
                      <a:pt x="260" y="2227"/>
                    </a:cubicBezTo>
                    <a:cubicBezTo>
                      <a:pt x="368" y="2230"/>
                      <a:pt x="368" y="2230"/>
                      <a:pt x="368" y="2230"/>
                    </a:cubicBezTo>
                    <a:cubicBezTo>
                      <a:pt x="368" y="2230"/>
                      <a:pt x="384" y="2207"/>
                      <a:pt x="391" y="2197"/>
                    </a:cubicBezTo>
                    <a:cubicBezTo>
                      <a:pt x="398" y="2188"/>
                      <a:pt x="460" y="2165"/>
                      <a:pt x="460" y="2165"/>
                    </a:cubicBezTo>
                    <a:cubicBezTo>
                      <a:pt x="517" y="2177"/>
                      <a:pt x="517" y="2177"/>
                      <a:pt x="517" y="2177"/>
                    </a:cubicBezTo>
                    <a:cubicBezTo>
                      <a:pt x="538" y="2211"/>
                      <a:pt x="538" y="2211"/>
                      <a:pt x="538" y="2211"/>
                    </a:cubicBezTo>
                    <a:cubicBezTo>
                      <a:pt x="623" y="2220"/>
                      <a:pt x="623" y="2220"/>
                      <a:pt x="623" y="2220"/>
                    </a:cubicBezTo>
                    <a:cubicBezTo>
                      <a:pt x="662" y="2204"/>
                      <a:pt x="662" y="2204"/>
                      <a:pt x="662" y="2204"/>
                    </a:cubicBezTo>
                    <a:cubicBezTo>
                      <a:pt x="649" y="2186"/>
                      <a:pt x="649" y="2186"/>
                      <a:pt x="649" y="2186"/>
                    </a:cubicBezTo>
                    <a:cubicBezTo>
                      <a:pt x="683" y="2158"/>
                      <a:pt x="683" y="2158"/>
                      <a:pt x="683" y="2158"/>
                    </a:cubicBezTo>
                    <a:cubicBezTo>
                      <a:pt x="711" y="2168"/>
                      <a:pt x="711" y="2168"/>
                      <a:pt x="711" y="2168"/>
                    </a:cubicBezTo>
                    <a:cubicBezTo>
                      <a:pt x="715" y="2191"/>
                      <a:pt x="715" y="2191"/>
                      <a:pt x="715" y="2191"/>
                    </a:cubicBezTo>
                    <a:cubicBezTo>
                      <a:pt x="740" y="2179"/>
                      <a:pt x="740" y="2179"/>
                      <a:pt x="740" y="2179"/>
                    </a:cubicBezTo>
                    <a:cubicBezTo>
                      <a:pt x="738" y="2156"/>
                      <a:pt x="738" y="2156"/>
                      <a:pt x="738" y="2156"/>
                    </a:cubicBezTo>
                    <a:cubicBezTo>
                      <a:pt x="752" y="2135"/>
                      <a:pt x="752" y="2135"/>
                      <a:pt x="752" y="2135"/>
                    </a:cubicBezTo>
                    <a:cubicBezTo>
                      <a:pt x="743" y="2117"/>
                      <a:pt x="743" y="2117"/>
                      <a:pt x="743" y="2117"/>
                    </a:cubicBezTo>
                    <a:cubicBezTo>
                      <a:pt x="678" y="2122"/>
                      <a:pt x="678" y="2122"/>
                      <a:pt x="678" y="2122"/>
                    </a:cubicBezTo>
                    <a:cubicBezTo>
                      <a:pt x="665" y="2133"/>
                      <a:pt x="665" y="2133"/>
                      <a:pt x="665" y="2133"/>
                    </a:cubicBezTo>
                    <a:cubicBezTo>
                      <a:pt x="665" y="2133"/>
                      <a:pt x="665" y="2133"/>
                      <a:pt x="639" y="2135"/>
                    </a:cubicBezTo>
                    <a:cubicBezTo>
                      <a:pt x="614" y="2138"/>
                      <a:pt x="612" y="2119"/>
                      <a:pt x="612" y="2119"/>
                    </a:cubicBezTo>
                    <a:cubicBezTo>
                      <a:pt x="607" y="2089"/>
                      <a:pt x="607" y="2089"/>
                      <a:pt x="607" y="2089"/>
                    </a:cubicBezTo>
                    <a:cubicBezTo>
                      <a:pt x="607" y="2089"/>
                      <a:pt x="623" y="2073"/>
                      <a:pt x="635" y="2064"/>
                    </a:cubicBezTo>
                    <a:cubicBezTo>
                      <a:pt x="646" y="2055"/>
                      <a:pt x="637" y="2034"/>
                      <a:pt x="655" y="2020"/>
                    </a:cubicBezTo>
                    <a:cubicBezTo>
                      <a:pt x="674" y="2007"/>
                      <a:pt x="711" y="2004"/>
                      <a:pt x="711" y="2004"/>
                    </a:cubicBezTo>
                    <a:cubicBezTo>
                      <a:pt x="704" y="1977"/>
                      <a:pt x="704" y="1977"/>
                      <a:pt x="704" y="1977"/>
                    </a:cubicBezTo>
                    <a:cubicBezTo>
                      <a:pt x="757" y="1991"/>
                      <a:pt x="757" y="1991"/>
                      <a:pt x="757" y="1991"/>
                    </a:cubicBezTo>
                    <a:cubicBezTo>
                      <a:pt x="757" y="2018"/>
                      <a:pt x="757" y="2018"/>
                      <a:pt x="757" y="2018"/>
                    </a:cubicBezTo>
                    <a:cubicBezTo>
                      <a:pt x="780" y="2000"/>
                      <a:pt x="780" y="2000"/>
                      <a:pt x="780" y="2000"/>
                    </a:cubicBezTo>
                    <a:cubicBezTo>
                      <a:pt x="821" y="2034"/>
                      <a:pt x="821" y="2034"/>
                      <a:pt x="821" y="2034"/>
                    </a:cubicBezTo>
                    <a:cubicBezTo>
                      <a:pt x="821" y="2034"/>
                      <a:pt x="816" y="2048"/>
                      <a:pt x="821" y="2060"/>
                    </a:cubicBezTo>
                    <a:cubicBezTo>
                      <a:pt x="826" y="2071"/>
                      <a:pt x="862" y="2106"/>
                      <a:pt x="862" y="2106"/>
                    </a:cubicBezTo>
                    <a:cubicBezTo>
                      <a:pt x="881" y="2092"/>
                      <a:pt x="881" y="2092"/>
                      <a:pt x="881" y="2092"/>
                    </a:cubicBezTo>
                    <a:cubicBezTo>
                      <a:pt x="860" y="2064"/>
                      <a:pt x="860" y="2064"/>
                      <a:pt x="860" y="2064"/>
                    </a:cubicBezTo>
                    <a:cubicBezTo>
                      <a:pt x="867" y="2050"/>
                      <a:pt x="867" y="2050"/>
                      <a:pt x="867" y="2050"/>
                    </a:cubicBezTo>
                    <a:cubicBezTo>
                      <a:pt x="901" y="2083"/>
                      <a:pt x="901" y="2083"/>
                      <a:pt x="901" y="2083"/>
                    </a:cubicBezTo>
                    <a:cubicBezTo>
                      <a:pt x="918" y="2131"/>
                      <a:pt x="918" y="2131"/>
                      <a:pt x="918" y="2131"/>
                    </a:cubicBezTo>
                    <a:cubicBezTo>
                      <a:pt x="945" y="2145"/>
                      <a:pt x="945" y="2145"/>
                      <a:pt x="945" y="2145"/>
                    </a:cubicBezTo>
                    <a:cubicBezTo>
                      <a:pt x="945" y="2145"/>
                      <a:pt x="984" y="2103"/>
                      <a:pt x="1021" y="2106"/>
                    </a:cubicBezTo>
                    <a:cubicBezTo>
                      <a:pt x="1058" y="2108"/>
                      <a:pt x="1134" y="2149"/>
                      <a:pt x="1168" y="2149"/>
                    </a:cubicBezTo>
                    <a:cubicBezTo>
                      <a:pt x="1203" y="2149"/>
                      <a:pt x="1242" y="2163"/>
                      <a:pt x="1283" y="2191"/>
                    </a:cubicBezTo>
                    <a:cubicBezTo>
                      <a:pt x="1325" y="2218"/>
                      <a:pt x="1343" y="2253"/>
                      <a:pt x="1343" y="2253"/>
                    </a:cubicBezTo>
                    <a:cubicBezTo>
                      <a:pt x="1343" y="2253"/>
                      <a:pt x="1384" y="2264"/>
                      <a:pt x="1412" y="2266"/>
                    </a:cubicBezTo>
                    <a:cubicBezTo>
                      <a:pt x="1437" y="2269"/>
                      <a:pt x="1487" y="2271"/>
                      <a:pt x="1496" y="2271"/>
                    </a:cubicBezTo>
                    <a:cubicBezTo>
                      <a:pt x="1495" y="2271"/>
                      <a:pt x="1494" y="2271"/>
                      <a:pt x="1493" y="2271"/>
                    </a:cubicBezTo>
                    <a:cubicBezTo>
                      <a:pt x="1481" y="2263"/>
                      <a:pt x="1414" y="2222"/>
                      <a:pt x="1414" y="2222"/>
                    </a:cubicBezTo>
                    <a:cubicBezTo>
                      <a:pt x="1437" y="2193"/>
                      <a:pt x="1437" y="2193"/>
                      <a:pt x="1437" y="2193"/>
                    </a:cubicBezTo>
                    <a:cubicBezTo>
                      <a:pt x="1437" y="2193"/>
                      <a:pt x="1462" y="2193"/>
                      <a:pt x="1475" y="2193"/>
                    </a:cubicBezTo>
                    <a:cubicBezTo>
                      <a:pt x="1488" y="2193"/>
                      <a:pt x="1525" y="2173"/>
                      <a:pt x="1541" y="2168"/>
                    </a:cubicBezTo>
                    <a:cubicBezTo>
                      <a:pt x="1557" y="2163"/>
                      <a:pt x="1566" y="2130"/>
                      <a:pt x="1566" y="2130"/>
                    </a:cubicBezTo>
                    <a:cubicBezTo>
                      <a:pt x="1656" y="2145"/>
                      <a:pt x="1656" y="2145"/>
                      <a:pt x="1656" y="2145"/>
                    </a:cubicBezTo>
                    <a:cubicBezTo>
                      <a:pt x="1670" y="2118"/>
                      <a:pt x="1670" y="2118"/>
                      <a:pt x="1670" y="2118"/>
                    </a:cubicBezTo>
                    <a:cubicBezTo>
                      <a:pt x="1704" y="2125"/>
                      <a:pt x="1704" y="2125"/>
                      <a:pt x="1704" y="2125"/>
                    </a:cubicBezTo>
                    <a:cubicBezTo>
                      <a:pt x="1729" y="2157"/>
                      <a:pt x="1729" y="2157"/>
                      <a:pt x="1729" y="2157"/>
                    </a:cubicBezTo>
                    <a:cubicBezTo>
                      <a:pt x="1729" y="2157"/>
                      <a:pt x="1772" y="2116"/>
                      <a:pt x="1776" y="2104"/>
                    </a:cubicBezTo>
                    <a:cubicBezTo>
                      <a:pt x="1780" y="2091"/>
                      <a:pt x="1762" y="2050"/>
                      <a:pt x="1758" y="2043"/>
                    </a:cubicBezTo>
                    <a:cubicBezTo>
                      <a:pt x="1754" y="2035"/>
                      <a:pt x="1728" y="2010"/>
                      <a:pt x="1728" y="2010"/>
                    </a:cubicBezTo>
                    <a:cubicBezTo>
                      <a:pt x="1767" y="1982"/>
                      <a:pt x="1767" y="1982"/>
                      <a:pt x="1767" y="1982"/>
                    </a:cubicBezTo>
                    <a:cubicBezTo>
                      <a:pt x="1742" y="1939"/>
                      <a:pt x="1742" y="1939"/>
                      <a:pt x="1742" y="1939"/>
                    </a:cubicBezTo>
                    <a:cubicBezTo>
                      <a:pt x="1742" y="1939"/>
                      <a:pt x="1751" y="1928"/>
                      <a:pt x="1760" y="1915"/>
                    </a:cubicBezTo>
                    <a:cubicBezTo>
                      <a:pt x="1769" y="1903"/>
                      <a:pt x="1760" y="1867"/>
                      <a:pt x="1760" y="1867"/>
                    </a:cubicBezTo>
                    <a:cubicBezTo>
                      <a:pt x="1742" y="1849"/>
                      <a:pt x="1742" y="1849"/>
                      <a:pt x="1742" y="1849"/>
                    </a:cubicBezTo>
                    <a:cubicBezTo>
                      <a:pt x="1767" y="1813"/>
                      <a:pt x="1767" y="1813"/>
                      <a:pt x="1767" y="1813"/>
                    </a:cubicBezTo>
                    <a:cubicBezTo>
                      <a:pt x="1763" y="1772"/>
                      <a:pt x="1763" y="1772"/>
                      <a:pt x="1763" y="1772"/>
                    </a:cubicBezTo>
                    <a:cubicBezTo>
                      <a:pt x="1792" y="1733"/>
                      <a:pt x="1792" y="1733"/>
                      <a:pt x="1792" y="1733"/>
                    </a:cubicBezTo>
                    <a:cubicBezTo>
                      <a:pt x="1769" y="1724"/>
                      <a:pt x="1769" y="1724"/>
                      <a:pt x="1769" y="1724"/>
                    </a:cubicBezTo>
                    <a:cubicBezTo>
                      <a:pt x="1789" y="1697"/>
                      <a:pt x="1789" y="1697"/>
                      <a:pt x="1789" y="1697"/>
                    </a:cubicBezTo>
                    <a:cubicBezTo>
                      <a:pt x="1789" y="1697"/>
                      <a:pt x="1749" y="1616"/>
                      <a:pt x="1742" y="1588"/>
                    </a:cubicBezTo>
                    <a:cubicBezTo>
                      <a:pt x="1735" y="1559"/>
                      <a:pt x="1720" y="1484"/>
                      <a:pt x="1715" y="1471"/>
                    </a:cubicBezTo>
                    <a:cubicBezTo>
                      <a:pt x="1710" y="1459"/>
                      <a:pt x="1686" y="1446"/>
                      <a:pt x="1686" y="1446"/>
                    </a:cubicBezTo>
                    <a:cubicBezTo>
                      <a:pt x="1686" y="1408"/>
                      <a:pt x="1686" y="1408"/>
                      <a:pt x="1686" y="1408"/>
                    </a:cubicBezTo>
                    <a:cubicBezTo>
                      <a:pt x="1717" y="1369"/>
                      <a:pt x="1717" y="1369"/>
                      <a:pt x="1717" y="1369"/>
                    </a:cubicBezTo>
                    <a:cubicBezTo>
                      <a:pt x="1708" y="1337"/>
                      <a:pt x="1708" y="1337"/>
                      <a:pt x="1708" y="1337"/>
                    </a:cubicBezTo>
                    <a:cubicBezTo>
                      <a:pt x="1756" y="1333"/>
                      <a:pt x="1756" y="1333"/>
                      <a:pt x="1756" y="1333"/>
                    </a:cubicBezTo>
                    <a:cubicBezTo>
                      <a:pt x="1787" y="1348"/>
                      <a:pt x="1787" y="1348"/>
                      <a:pt x="1787" y="1348"/>
                    </a:cubicBezTo>
                    <a:cubicBezTo>
                      <a:pt x="1801" y="1339"/>
                      <a:pt x="1801" y="1339"/>
                      <a:pt x="1801" y="1339"/>
                    </a:cubicBezTo>
                    <a:cubicBezTo>
                      <a:pt x="1810" y="1319"/>
                      <a:pt x="1810" y="1319"/>
                      <a:pt x="1810" y="1319"/>
                    </a:cubicBezTo>
                    <a:cubicBezTo>
                      <a:pt x="1844" y="1305"/>
                      <a:pt x="1844" y="1305"/>
                      <a:pt x="1844" y="1305"/>
                    </a:cubicBezTo>
                    <a:cubicBezTo>
                      <a:pt x="1839" y="1285"/>
                      <a:pt x="1839" y="1285"/>
                      <a:pt x="1839" y="1285"/>
                    </a:cubicBezTo>
                    <a:cubicBezTo>
                      <a:pt x="1839" y="1285"/>
                      <a:pt x="1858" y="1278"/>
                      <a:pt x="1864" y="1278"/>
                    </a:cubicBezTo>
                    <a:cubicBezTo>
                      <a:pt x="1869" y="1278"/>
                      <a:pt x="1894" y="1265"/>
                      <a:pt x="1894" y="1265"/>
                    </a:cubicBezTo>
                    <a:cubicBezTo>
                      <a:pt x="1898" y="1202"/>
                      <a:pt x="1898" y="1202"/>
                      <a:pt x="1898" y="1202"/>
                    </a:cubicBezTo>
                    <a:cubicBezTo>
                      <a:pt x="1910" y="1183"/>
                      <a:pt x="1910" y="1183"/>
                      <a:pt x="1910" y="1183"/>
                    </a:cubicBezTo>
                    <a:cubicBezTo>
                      <a:pt x="1866" y="1154"/>
                      <a:pt x="1866" y="1154"/>
                      <a:pt x="1866" y="1154"/>
                    </a:cubicBezTo>
                    <a:cubicBezTo>
                      <a:pt x="1866" y="1154"/>
                      <a:pt x="1864" y="1134"/>
                      <a:pt x="1860" y="1124"/>
                    </a:cubicBezTo>
                    <a:cubicBezTo>
                      <a:pt x="1857" y="1113"/>
                      <a:pt x="1878" y="1100"/>
                      <a:pt x="1885" y="1100"/>
                    </a:cubicBezTo>
                    <a:cubicBezTo>
                      <a:pt x="1892" y="1100"/>
                      <a:pt x="1934" y="1133"/>
                      <a:pt x="1934" y="1133"/>
                    </a:cubicBezTo>
                    <a:cubicBezTo>
                      <a:pt x="1953" y="1124"/>
                      <a:pt x="1953" y="1124"/>
                      <a:pt x="1953" y="1124"/>
                    </a:cubicBezTo>
                    <a:cubicBezTo>
                      <a:pt x="1959" y="1102"/>
                      <a:pt x="1959" y="1102"/>
                      <a:pt x="1959" y="1102"/>
                    </a:cubicBezTo>
                    <a:cubicBezTo>
                      <a:pt x="1975" y="1107"/>
                      <a:pt x="1975" y="1107"/>
                      <a:pt x="1975" y="1107"/>
                    </a:cubicBezTo>
                    <a:cubicBezTo>
                      <a:pt x="1969" y="1149"/>
                      <a:pt x="1969" y="1149"/>
                      <a:pt x="1969" y="1149"/>
                    </a:cubicBezTo>
                    <a:lnTo>
                      <a:pt x="2018" y="1115"/>
                    </a:lnTo>
                    <a:close/>
                    <a:moveTo>
                      <a:pt x="793" y="2069"/>
                    </a:moveTo>
                    <a:cubicBezTo>
                      <a:pt x="774" y="2109"/>
                      <a:pt x="774" y="2109"/>
                      <a:pt x="774" y="2109"/>
                    </a:cubicBezTo>
                    <a:cubicBezTo>
                      <a:pt x="828" y="2114"/>
                      <a:pt x="828" y="2114"/>
                      <a:pt x="828" y="2114"/>
                    </a:cubicBezTo>
                    <a:cubicBezTo>
                      <a:pt x="817" y="2080"/>
                      <a:pt x="817" y="2080"/>
                      <a:pt x="817" y="2080"/>
                    </a:cubicBezTo>
                    <a:lnTo>
                      <a:pt x="793" y="2069"/>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04" name="Freeform 267"/>
              <p:cNvSpPr>
                <a:spLocks noEditPoints="1"/>
              </p:cNvSpPr>
              <p:nvPr/>
            </p:nvSpPr>
            <p:spPr bwMode="gray">
              <a:xfrm>
                <a:off x="8972" y="-27"/>
                <a:ext cx="1854" cy="1308"/>
              </a:xfrm>
              <a:custGeom>
                <a:avLst/>
                <a:gdLst>
                  <a:gd name="T0" fmla="*/ 2201 w 2285"/>
                  <a:gd name="T1" fmla="*/ 1017 h 1615"/>
                  <a:gd name="T2" fmla="*/ 2031 w 2285"/>
                  <a:gd name="T3" fmla="*/ 926 h 1615"/>
                  <a:gd name="T4" fmla="*/ 1918 w 2285"/>
                  <a:gd name="T5" fmla="*/ 719 h 1615"/>
                  <a:gd name="T6" fmla="*/ 1759 w 2285"/>
                  <a:gd name="T7" fmla="*/ 558 h 1615"/>
                  <a:gd name="T8" fmla="*/ 1620 w 2285"/>
                  <a:gd name="T9" fmla="*/ 528 h 1615"/>
                  <a:gd name="T10" fmla="*/ 1467 w 2285"/>
                  <a:gd name="T11" fmla="*/ 395 h 1615"/>
                  <a:gd name="T12" fmla="*/ 1405 w 2285"/>
                  <a:gd name="T13" fmla="*/ 272 h 1615"/>
                  <a:gd name="T14" fmla="*/ 1258 w 2285"/>
                  <a:gd name="T15" fmla="*/ 334 h 1615"/>
                  <a:gd name="T16" fmla="*/ 1136 w 2285"/>
                  <a:gd name="T17" fmla="*/ 380 h 1615"/>
                  <a:gd name="T18" fmla="*/ 1051 w 2285"/>
                  <a:gd name="T19" fmla="*/ 431 h 1615"/>
                  <a:gd name="T20" fmla="*/ 1129 w 2285"/>
                  <a:gd name="T21" fmla="*/ 341 h 1615"/>
                  <a:gd name="T22" fmla="*/ 1226 w 2285"/>
                  <a:gd name="T23" fmla="*/ 299 h 1615"/>
                  <a:gd name="T24" fmla="*/ 1311 w 2285"/>
                  <a:gd name="T25" fmla="*/ 258 h 1615"/>
                  <a:gd name="T26" fmla="*/ 1012 w 2285"/>
                  <a:gd name="T27" fmla="*/ 428 h 1615"/>
                  <a:gd name="T28" fmla="*/ 598 w 2285"/>
                  <a:gd name="T29" fmla="*/ 608 h 1615"/>
                  <a:gd name="T30" fmla="*/ 540 w 2285"/>
                  <a:gd name="T31" fmla="*/ 702 h 1615"/>
                  <a:gd name="T32" fmla="*/ 389 w 2285"/>
                  <a:gd name="T33" fmla="*/ 743 h 1615"/>
                  <a:gd name="T34" fmla="*/ 228 w 2285"/>
                  <a:gd name="T35" fmla="*/ 810 h 1615"/>
                  <a:gd name="T36" fmla="*/ 148 w 2285"/>
                  <a:gd name="T37" fmla="*/ 1025 h 1615"/>
                  <a:gd name="T38" fmla="*/ 98 w 2285"/>
                  <a:gd name="T39" fmla="*/ 1254 h 1615"/>
                  <a:gd name="T40" fmla="*/ 4 w 2285"/>
                  <a:gd name="T41" fmla="*/ 1365 h 1615"/>
                  <a:gd name="T42" fmla="*/ 238 w 2285"/>
                  <a:gd name="T43" fmla="*/ 1441 h 1615"/>
                  <a:gd name="T44" fmla="*/ 403 w 2285"/>
                  <a:gd name="T45" fmla="*/ 1605 h 1615"/>
                  <a:gd name="T46" fmla="*/ 576 w 2285"/>
                  <a:gd name="T47" fmla="*/ 1509 h 1615"/>
                  <a:gd name="T48" fmla="*/ 766 w 2285"/>
                  <a:gd name="T49" fmla="*/ 1468 h 1615"/>
                  <a:gd name="T50" fmla="*/ 884 w 2285"/>
                  <a:gd name="T51" fmla="*/ 1350 h 1615"/>
                  <a:gd name="T52" fmla="*/ 1118 w 2285"/>
                  <a:gd name="T53" fmla="*/ 1456 h 1615"/>
                  <a:gd name="T54" fmla="*/ 1303 w 2285"/>
                  <a:gd name="T55" fmla="*/ 1492 h 1615"/>
                  <a:gd name="T56" fmla="*/ 1481 w 2285"/>
                  <a:gd name="T57" fmla="*/ 1514 h 1615"/>
                  <a:gd name="T58" fmla="*/ 1655 w 2285"/>
                  <a:gd name="T59" fmla="*/ 1418 h 1615"/>
                  <a:gd name="T60" fmla="*/ 1770 w 2285"/>
                  <a:gd name="T61" fmla="*/ 1329 h 1615"/>
                  <a:gd name="T62" fmla="*/ 1924 w 2285"/>
                  <a:gd name="T63" fmla="*/ 1167 h 1615"/>
                  <a:gd name="T64" fmla="*/ 2110 w 2285"/>
                  <a:gd name="T65" fmla="*/ 1240 h 1615"/>
                  <a:gd name="T66" fmla="*/ 2143 w 2285"/>
                  <a:gd name="T67" fmla="*/ 1408 h 1615"/>
                  <a:gd name="T68" fmla="*/ 2272 w 2285"/>
                  <a:gd name="T69" fmla="*/ 1307 h 1615"/>
                  <a:gd name="T70" fmla="*/ 1624 w 2285"/>
                  <a:gd name="T71" fmla="*/ 93 h 1615"/>
                  <a:gd name="T72" fmla="*/ 1652 w 2285"/>
                  <a:gd name="T73" fmla="*/ 182 h 1615"/>
                  <a:gd name="T74" fmla="*/ 1596 w 2285"/>
                  <a:gd name="T75" fmla="*/ 185 h 1615"/>
                  <a:gd name="T76" fmla="*/ 1564 w 2285"/>
                  <a:gd name="T77" fmla="*/ 226 h 1615"/>
                  <a:gd name="T78" fmla="*/ 1518 w 2285"/>
                  <a:gd name="T79" fmla="*/ 325 h 1615"/>
                  <a:gd name="T80" fmla="*/ 1531 w 2285"/>
                  <a:gd name="T81" fmla="*/ 416 h 1615"/>
                  <a:gd name="T82" fmla="*/ 1651 w 2285"/>
                  <a:gd name="T83" fmla="*/ 443 h 1615"/>
                  <a:gd name="T84" fmla="*/ 1795 w 2285"/>
                  <a:gd name="T85" fmla="*/ 345 h 1615"/>
                  <a:gd name="T86" fmla="*/ 1862 w 2285"/>
                  <a:gd name="T87" fmla="*/ 348 h 1615"/>
                  <a:gd name="T88" fmla="*/ 1661 w 2285"/>
                  <a:gd name="T89" fmla="*/ 115 h 1615"/>
                  <a:gd name="T90" fmla="*/ 1522 w 2285"/>
                  <a:gd name="T91" fmla="*/ 126 h 1615"/>
                  <a:gd name="T92" fmla="*/ 1911 w 2285"/>
                  <a:gd name="T93" fmla="*/ 648 h 1615"/>
                  <a:gd name="T94" fmla="*/ 2023 w 2285"/>
                  <a:gd name="T95" fmla="*/ 665 h 1615"/>
                  <a:gd name="T96" fmla="*/ 1955 w 2285"/>
                  <a:gd name="T97" fmla="*/ 702 h 1615"/>
                  <a:gd name="T98" fmla="*/ 1964 w 2285"/>
                  <a:gd name="T99" fmla="*/ 840 h 1615"/>
                  <a:gd name="T100" fmla="*/ 2171 w 2285"/>
                  <a:gd name="T101" fmla="*/ 835 h 1615"/>
                  <a:gd name="T102" fmla="*/ 1924 w 2285"/>
                  <a:gd name="T103" fmla="*/ 582 h 1615"/>
                  <a:gd name="T104" fmla="*/ 1860 w 2285"/>
                  <a:gd name="T105" fmla="*/ 498 h 1615"/>
                  <a:gd name="T106" fmla="*/ 1933 w 2285"/>
                  <a:gd name="T107" fmla="*/ 430 h 1615"/>
                  <a:gd name="T108" fmla="*/ 521 w 2285"/>
                  <a:gd name="T109" fmla="*/ 735 h 1615"/>
                  <a:gd name="T110" fmla="*/ 1438 w 2285"/>
                  <a:gd name="T111" fmla="*/ 247 h 1615"/>
                  <a:gd name="T112" fmla="*/ 1464 w 2285"/>
                  <a:gd name="T113" fmla="*/ 172 h 1615"/>
                  <a:gd name="T114" fmla="*/ 1452 w 2285"/>
                  <a:gd name="T115" fmla="*/ 156 h 1615"/>
                  <a:gd name="T116" fmla="*/ 1518 w 2285"/>
                  <a:gd name="T117" fmla="*/ 2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5" h="1615">
                    <a:moveTo>
                      <a:pt x="2272" y="1307"/>
                    </a:moveTo>
                    <a:cubicBezTo>
                      <a:pt x="2260" y="1286"/>
                      <a:pt x="2265" y="1217"/>
                      <a:pt x="2265" y="1217"/>
                    </a:cubicBezTo>
                    <a:cubicBezTo>
                      <a:pt x="2265" y="1217"/>
                      <a:pt x="2244" y="1198"/>
                      <a:pt x="2244" y="1185"/>
                    </a:cubicBezTo>
                    <a:cubicBezTo>
                      <a:pt x="2244" y="1171"/>
                      <a:pt x="2240" y="1162"/>
                      <a:pt x="2233" y="1159"/>
                    </a:cubicBezTo>
                    <a:cubicBezTo>
                      <a:pt x="2226" y="1157"/>
                      <a:pt x="2224" y="1132"/>
                      <a:pt x="2224" y="1132"/>
                    </a:cubicBezTo>
                    <a:cubicBezTo>
                      <a:pt x="2224" y="1132"/>
                      <a:pt x="2219" y="1070"/>
                      <a:pt x="2219" y="1056"/>
                    </a:cubicBezTo>
                    <a:cubicBezTo>
                      <a:pt x="2219" y="1042"/>
                      <a:pt x="2201" y="1017"/>
                      <a:pt x="2201" y="1017"/>
                    </a:cubicBezTo>
                    <a:cubicBezTo>
                      <a:pt x="2191" y="980"/>
                      <a:pt x="2191" y="980"/>
                      <a:pt x="2191" y="980"/>
                    </a:cubicBezTo>
                    <a:cubicBezTo>
                      <a:pt x="2179" y="979"/>
                      <a:pt x="2179" y="979"/>
                      <a:pt x="2179" y="979"/>
                    </a:cubicBezTo>
                    <a:cubicBezTo>
                      <a:pt x="2179" y="979"/>
                      <a:pt x="2160" y="974"/>
                      <a:pt x="2151" y="970"/>
                    </a:cubicBezTo>
                    <a:cubicBezTo>
                      <a:pt x="2142" y="965"/>
                      <a:pt x="2160" y="954"/>
                      <a:pt x="2176" y="940"/>
                    </a:cubicBezTo>
                    <a:cubicBezTo>
                      <a:pt x="2191" y="926"/>
                      <a:pt x="2170" y="918"/>
                      <a:pt x="2156" y="915"/>
                    </a:cubicBezTo>
                    <a:cubicBezTo>
                      <a:pt x="2142" y="912"/>
                      <a:pt x="2120" y="946"/>
                      <a:pt x="2101" y="945"/>
                    </a:cubicBezTo>
                    <a:cubicBezTo>
                      <a:pt x="2083" y="943"/>
                      <a:pt x="2041" y="929"/>
                      <a:pt x="2031" y="926"/>
                    </a:cubicBezTo>
                    <a:cubicBezTo>
                      <a:pt x="2022" y="923"/>
                      <a:pt x="1977" y="887"/>
                      <a:pt x="1977" y="887"/>
                    </a:cubicBezTo>
                    <a:cubicBezTo>
                      <a:pt x="1957" y="884"/>
                      <a:pt x="1957" y="884"/>
                      <a:pt x="1957" y="884"/>
                    </a:cubicBezTo>
                    <a:cubicBezTo>
                      <a:pt x="1957" y="884"/>
                      <a:pt x="1946" y="869"/>
                      <a:pt x="1938" y="861"/>
                    </a:cubicBezTo>
                    <a:cubicBezTo>
                      <a:pt x="1930" y="853"/>
                      <a:pt x="1904" y="847"/>
                      <a:pt x="1901" y="833"/>
                    </a:cubicBezTo>
                    <a:cubicBezTo>
                      <a:pt x="1898" y="819"/>
                      <a:pt x="1943" y="783"/>
                      <a:pt x="1949" y="771"/>
                    </a:cubicBezTo>
                    <a:cubicBezTo>
                      <a:pt x="1955" y="758"/>
                      <a:pt x="1944" y="751"/>
                      <a:pt x="1933" y="747"/>
                    </a:cubicBezTo>
                    <a:cubicBezTo>
                      <a:pt x="1923" y="744"/>
                      <a:pt x="1919" y="732"/>
                      <a:pt x="1918" y="719"/>
                    </a:cubicBezTo>
                    <a:cubicBezTo>
                      <a:pt x="1916" y="707"/>
                      <a:pt x="1893" y="695"/>
                      <a:pt x="1874" y="684"/>
                    </a:cubicBezTo>
                    <a:cubicBezTo>
                      <a:pt x="1856" y="673"/>
                      <a:pt x="1853" y="656"/>
                      <a:pt x="1862" y="637"/>
                    </a:cubicBezTo>
                    <a:cubicBezTo>
                      <a:pt x="1871" y="618"/>
                      <a:pt x="1879" y="597"/>
                      <a:pt x="1874" y="589"/>
                    </a:cubicBezTo>
                    <a:cubicBezTo>
                      <a:pt x="1870" y="581"/>
                      <a:pt x="1836" y="558"/>
                      <a:pt x="1834" y="552"/>
                    </a:cubicBezTo>
                    <a:cubicBezTo>
                      <a:pt x="1832" y="545"/>
                      <a:pt x="1840" y="534"/>
                      <a:pt x="1831" y="530"/>
                    </a:cubicBezTo>
                    <a:cubicBezTo>
                      <a:pt x="1822" y="525"/>
                      <a:pt x="1797" y="536"/>
                      <a:pt x="1797" y="536"/>
                    </a:cubicBezTo>
                    <a:cubicBezTo>
                      <a:pt x="1797" y="536"/>
                      <a:pt x="1772" y="562"/>
                      <a:pt x="1759" y="558"/>
                    </a:cubicBezTo>
                    <a:cubicBezTo>
                      <a:pt x="1747" y="553"/>
                      <a:pt x="1713" y="573"/>
                      <a:pt x="1705" y="575"/>
                    </a:cubicBezTo>
                    <a:cubicBezTo>
                      <a:pt x="1697" y="576"/>
                      <a:pt x="1703" y="603"/>
                      <a:pt x="1696" y="604"/>
                    </a:cubicBezTo>
                    <a:cubicBezTo>
                      <a:pt x="1688" y="606"/>
                      <a:pt x="1680" y="578"/>
                      <a:pt x="1677" y="567"/>
                    </a:cubicBezTo>
                    <a:cubicBezTo>
                      <a:pt x="1674" y="556"/>
                      <a:pt x="1651" y="550"/>
                      <a:pt x="1651" y="550"/>
                    </a:cubicBezTo>
                    <a:cubicBezTo>
                      <a:pt x="1655" y="536"/>
                      <a:pt x="1655" y="536"/>
                      <a:pt x="1655" y="536"/>
                    </a:cubicBezTo>
                    <a:cubicBezTo>
                      <a:pt x="1644" y="519"/>
                      <a:pt x="1644" y="519"/>
                      <a:pt x="1644" y="519"/>
                    </a:cubicBezTo>
                    <a:cubicBezTo>
                      <a:pt x="1644" y="519"/>
                      <a:pt x="1629" y="539"/>
                      <a:pt x="1620" y="528"/>
                    </a:cubicBezTo>
                    <a:cubicBezTo>
                      <a:pt x="1610" y="517"/>
                      <a:pt x="1585" y="469"/>
                      <a:pt x="1585" y="469"/>
                    </a:cubicBezTo>
                    <a:cubicBezTo>
                      <a:pt x="1582" y="461"/>
                      <a:pt x="1556" y="461"/>
                      <a:pt x="1548" y="460"/>
                    </a:cubicBezTo>
                    <a:cubicBezTo>
                      <a:pt x="1540" y="458"/>
                      <a:pt x="1550" y="454"/>
                      <a:pt x="1537" y="446"/>
                    </a:cubicBezTo>
                    <a:cubicBezTo>
                      <a:pt x="1525" y="438"/>
                      <a:pt x="1509" y="444"/>
                      <a:pt x="1492" y="438"/>
                    </a:cubicBezTo>
                    <a:cubicBezTo>
                      <a:pt x="1482" y="434"/>
                      <a:pt x="1483" y="430"/>
                      <a:pt x="1485" y="426"/>
                    </a:cubicBezTo>
                    <a:cubicBezTo>
                      <a:pt x="1476" y="423"/>
                      <a:pt x="1476" y="423"/>
                      <a:pt x="1476" y="423"/>
                    </a:cubicBezTo>
                    <a:cubicBezTo>
                      <a:pt x="1467" y="395"/>
                      <a:pt x="1467" y="395"/>
                      <a:pt x="1467" y="395"/>
                    </a:cubicBezTo>
                    <a:cubicBezTo>
                      <a:pt x="1452" y="373"/>
                      <a:pt x="1452" y="373"/>
                      <a:pt x="1452" y="373"/>
                    </a:cubicBezTo>
                    <a:cubicBezTo>
                      <a:pt x="1449" y="338"/>
                      <a:pt x="1449" y="338"/>
                      <a:pt x="1449" y="338"/>
                    </a:cubicBezTo>
                    <a:cubicBezTo>
                      <a:pt x="1453" y="334"/>
                      <a:pt x="1453" y="334"/>
                      <a:pt x="1453" y="334"/>
                    </a:cubicBezTo>
                    <a:cubicBezTo>
                      <a:pt x="1452" y="329"/>
                      <a:pt x="1450" y="325"/>
                      <a:pt x="1446" y="322"/>
                    </a:cubicBezTo>
                    <a:cubicBezTo>
                      <a:pt x="1435" y="316"/>
                      <a:pt x="1423" y="311"/>
                      <a:pt x="1419" y="304"/>
                    </a:cubicBezTo>
                    <a:cubicBezTo>
                      <a:pt x="1414" y="297"/>
                      <a:pt x="1430" y="288"/>
                      <a:pt x="1423" y="272"/>
                    </a:cubicBezTo>
                    <a:cubicBezTo>
                      <a:pt x="1416" y="256"/>
                      <a:pt x="1423" y="272"/>
                      <a:pt x="1405" y="272"/>
                    </a:cubicBezTo>
                    <a:cubicBezTo>
                      <a:pt x="1387" y="272"/>
                      <a:pt x="1387" y="288"/>
                      <a:pt x="1375" y="293"/>
                    </a:cubicBezTo>
                    <a:cubicBezTo>
                      <a:pt x="1364" y="297"/>
                      <a:pt x="1357" y="306"/>
                      <a:pt x="1345" y="313"/>
                    </a:cubicBezTo>
                    <a:cubicBezTo>
                      <a:pt x="1334" y="320"/>
                      <a:pt x="1345" y="336"/>
                      <a:pt x="1338" y="341"/>
                    </a:cubicBezTo>
                    <a:cubicBezTo>
                      <a:pt x="1331" y="345"/>
                      <a:pt x="1313" y="362"/>
                      <a:pt x="1302" y="355"/>
                    </a:cubicBezTo>
                    <a:cubicBezTo>
                      <a:pt x="1290" y="348"/>
                      <a:pt x="1288" y="313"/>
                      <a:pt x="1279" y="318"/>
                    </a:cubicBezTo>
                    <a:cubicBezTo>
                      <a:pt x="1269" y="322"/>
                      <a:pt x="1269" y="336"/>
                      <a:pt x="1269" y="336"/>
                    </a:cubicBezTo>
                    <a:cubicBezTo>
                      <a:pt x="1258" y="334"/>
                      <a:pt x="1258" y="334"/>
                      <a:pt x="1258" y="334"/>
                    </a:cubicBezTo>
                    <a:cubicBezTo>
                      <a:pt x="1246" y="334"/>
                      <a:pt x="1246" y="334"/>
                      <a:pt x="1246" y="334"/>
                    </a:cubicBezTo>
                    <a:cubicBezTo>
                      <a:pt x="1246" y="334"/>
                      <a:pt x="1249" y="320"/>
                      <a:pt x="1237" y="320"/>
                    </a:cubicBezTo>
                    <a:cubicBezTo>
                      <a:pt x="1226" y="320"/>
                      <a:pt x="1187" y="339"/>
                      <a:pt x="1187" y="339"/>
                    </a:cubicBezTo>
                    <a:cubicBezTo>
                      <a:pt x="1177" y="359"/>
                      <a:pt x="1177" y="359"/>
                      <a:pt x="1177" y="359"/>
                    </a:cubicBezTo>
                    <a:cubicBezTo>
                      <a:pt x="1177" y="359"/>
                      <a:pt x="1157" y="343"/>
                      <a:pt x="1150" y="343"/>
                    </a:cubicBezTo>
                    <a:cubicBezTo>
                      <a:pt x="1143" y="343"/>
                      <a:pt x="1131" y="359"/>
                      <a:pt x="1131" y="359"/>
                    </a:cubicBezTo>
                    <a:cubicBezTo>
                      <a:pt x="1136" y="380"/>
                      <a:pt x="1136" y="380"/>
                      <a:pt x="1136" y="380"/>
                    </a:cubicBezTo>
                    <a:cubicBezTo>
                      <a:pt x="1136" y="380"/>
                      <a:pt x="1120" y="387"/>
                      <a:pt x="1108" y="394"/>
                    </a:cubicBezTo>
                    <a:cubicBezTo>
                      <a:pt x="1097" y="401"/>
                      <a:pt x="1104" y="412"/>
                      <a:pt x="1104" y="412"/>
                    </a:cubicBezTo>
                    <a:cubicBezTo>
                      <a:pt x="1081" y="419"/>
                      <a:pt x="1081" y="419"/>
                      <a:pt x="1081" y="419"/>
                    </a:cubicBezTo>
                    <a:cubicBezTo>
                      <a:pt x="1081" y="419"/>
                      <a:pt x="1062" y="444"/>
                      <a:pt x="1069" y="454"/>
                    </a:cubicBezTo>
                    <a:cubicBezTo>
                      <a:pt x="1076" y="463"/>
                      <a:pt x="1099" y="470"/>
                      <a:pt x="1085" y="470"/>
                    </a:cubicBezTo>
                    <a:cubicBezTo>
                      <a:pt x="1072" y="470"/>
                      <a:pt x="1060" y="463"/>
                      <a:pt x="1049" y="456"/>
                    </a:cubicBezTo>
                    <a:cubicBezTo>
                      <a:pt x="1037" y="449"/>
                      <a:pt x="1046" y="437"/>
                      <a:pt x="1051" y="431"/>
                    </a:cubicBezTo>
                    <a:cubicBezTo>
                      <a:pt x="1055" y="424"/>
                      <a:pt x="1046" y="414"/>
                      <a:pt x="1055" y="410"/>
                    </a:cubicBezTo>
                    <a:cubicBezTo>
                      <a:pt x="1065" y="405"/>
                      <a:pt x="1055" y="396"/>
                      <a:pt x="1058" y="387"/>
                    </a:cubicBezTo>
                    <a:cubicBezTo>
                      <a:pt x="1060" y="378"/>
                      <a:pt x="1065" y="387"/>
                      <a:pt x="1072" y="387"/>
                    </a:cubicBezTo>
                    <a:cubicBezTo>
                      <a:pt x="1078" y="387"/>
                      <a:pt x="1078" y="375"/>
                      <a:pt x="1078" y="368"/>
                    </a:cubicBezTo>
                    <a:cubicBezTo>
                      <a:pt x="1078" y="362"/>
                      <a:pt x="1074" y="348"/>
                      <a:pt x="1074" y="348"/>
                    </a:cubicBezTo>
                    <a:cubicBezTo>
                      <a:pt x="1074" y="348"/>
                      <a:pt x="1085" y="339"/>
                      <a:pt x="1104" y="339"/>
                    </a:cubicBezTo>
                    <a:cubicBezTo>
                      <a:pt x="1122" y="339"/>
                      <a:pt x="1120" y="341"/>
                      <a:pt x="1129" y="341"/>
                    </a:cubicBezTo>
                    <a:cubicBezTo>
                      <a:pt x="1138" y="341"/>
                      <a:pt x="1141" y="334"/>
                      <a:pt x="1150" y="332"/>
                    </a:cubicBezTo>
                    <a:cubicBezTo>
                      <a:pt x="1159" y="329"/>
                      <a:pt x="1168" y="329"/>
                      <a:pt x="1177" y="329"/>
                    </a:cubicBezTo>
                    <a:cubicBezTo>
                      <a:pt x="1187" y="329"/>
                      <a:pt x="1168" y="309"/>
                      <a:pt x="1168" y="309"/>
                    </a:cubicBezTo>
                    <a:cubicBezTo>
                      <a:pt x="1168" y="309"/>
                      <a:pt x="1184" y="293"/>
                      <a:pt x="1196" y="290"/>
                    </a:cubicBezTo>
                    <a:cubicBezTo>
                      <a:pt x="1207" y="288"/>
                      <a:pt x="1207" y="311"/>
                      <a:pt x="1207" y="311"/>
                    </a:cubicBezTo>
                    <a:cubicBezTo>
                      <a:pt x="1230" y="311"/>
                      <a:pt x="1230" y="311"/>
                      <a:pt x="1230" y="311"/>
                    </a:cubicBezTo>
                    <a:cubicBezTo>
                      <a:pt x="1226" y="299"/>
                      <a:pt x="1226" y="299"/>
                      <a:pt x="1226" y="299"/>
                    </a:cubicBezTo>
                    <a:cubicBezTo>
                      <a:pt x="1226" y="299"/>
                      <a:pt x="1256" y="299"/>
                      <a:pt x="1269" y="295"/>
                    </a:cubicBezTo>
                    <a:cubicBezTo>
                      <a:pt x="1283" y="290"/>
                      <a:pt x="1285" y="304"/>
                      <a:pt x="1295" y="304"/>
                    </a:cubicBezTo>
                    <a:cubicBezTo>
                      <a:pt x="1304" y="304"/>
                      <a:pt x="1304" y="293"/>
                      <a:pt x="1315" y="293"/>
                    </a:cubicBezTo>
                    <a:cubicBezTo>
                      <a:pt x="1327" y="293"/>
                      <a:pt x="1331" y="295"/>
                      <a:pt x="1343" y="295"/>
                    </a:cubicBezTo>
                    <a:cubicBezTo>
                      <a:pt x="1354" y="295"/>
                      <a:pt x="1357" y="281"/>
                      <a:pt x="1368" y="274"/>
                    </a:cubicBezTo>
                    <a:cubicBezTo>
                      <a:pt x="1380" y="267"/>
                      <a:pt x="1387" y="263"/>
                      <a:pt x="1368" y="260"/>
                    </a:cubicBezTo>
                    <a:cubicBezTo>
                      <a:pt x="1350" y="258"/>
                      <a:pt x="1331" y="260"/>
                      <a:pt x="1311" y="258"/>
                    </a:cubicBezTo>
                    <a:cubicBezTo>
                      <a:pt x="1290" y="256"/>
                      <a:pt x="1267" y="263"/>
                      <a:pt x="1214" y="263"/>
                    </a:cubicBezTo>
                    <a:cubicBezTo>
                      <a:pt x="1161" y="263"/>
                      <a:pt x="1136" y="253"/>
                      <a:pt x="1131" y="240"/>
                    </a:cubicBezTo>
                    <a:cubicBezTo>
                      <a:pt x="1127" y="226"/>
                      <a:pt x="1145" y="230"/>
                      <a:pt x="1131" y="226"/>
                    </a:cubicBezTo>
                    <a:cubicBezTo>
                      <a:pt x="1118" y="221"/>
                      <a:pt x="1111" y="237"/>
                      <a:pt x="1101" y="260"/>
                    </a:cubicBezTo>
                    <a:cubicBezTo>
                      <a:pt x="1092" y="283"/>
                      <a:pt x="1106" y="299"/>
                      <a:pt x="1090" y="316"/>
                    </a:cubicBezTo>
                    <a:cubicBezTo>
                      <a:pt x="1074" y="332"/>
                      <a:pt x="1055" y="341"/>
                      <a:pt x="1044" y="350"/>
                    </a:cubicBezTo>
                    <a:cubicBezTo>
                      <a:pt x="1033" y="359"/>
                      <a:pt x="1023" y="403"/>
                      <a:pt x="1012" y="428"/>
                    </a:cubicBezTo>
                    <a:cubicBezTo>
                      <a:pt x="1000" y="454"/>
                      <a:pt x="957" y="460"/>
                      <a:pt x="936" y="486"/>
                    </a:cubicBezTo>
                    <a:cubicBezTo>
                      <a:pt x="915" y="511"/>
                      <a:pt x="895" y="527"/>
                      <a:pt x="890" y="541"/>
                    </a:cubicBezTo>
                    <a:cubicBezTo>
                      <a:pt x="885" y="555"/>
                      <a:pt x="846" y="543"/>
                      <a:pt x="821" y="550"/>
                    </a:cubicBezTo>
                    <a:cubicBezTo>
                      <a:pt x="796" y="557"/>
                      <a:pt x="752" y="585"/>
                      <a:pt x="731" y="585"/>
                    </a:cubicBezTo>
                    <a:cubicBezTo>
                      <a:pt x="711" y="585"/>
                      <a:pt x="690" y="571"/>
                      <a:pt x="672" y="566"/>
                    </a:cubicBezTo>
                    <a:cubicBezTo>
                      <a:pt x="653" y="562"/>
                      <a:pt x="651" y="564"/>
                      <a:pt x="637" y="568"/>
                    </a:cubicBezTo>
                    <a:cubicBezTo>
                      <a:pt x="623" y="573"/>
                      <a:pt x="609" y="605"/>
                      <a:pt x="598" y="608"/>
                    </a:cubicBezTo>
                    <a:cubicBezTo>
                      <a:pt x="586" y="610"/>
                      <a:pt x="566" y="624"/>
                      <a:pt x="557" y="626"/>
                    </a:cubicBezTo>
                    <a:cubicBezTo>
                      <a:pt x="547" y="628"/>
                      <a:pt x="534" y="640"/>
                      <a:pt x="524" y="656"/>
                    </a:cubicBezTo>
                    <a:cubicBezTo>
                      <a:pt x="515" y="672"/>
                      <a:pt x="534" y="686"/>
                      <a:pt x="547" y="677"/>
                    </a:cubicBezTo>
                    <a:cubicBezTo>
                      <a:pt x="561" y="667"/>
                      <a:pt x="586" y="637"/>
                      <a:pt x="596" y="637"/>
                    </a:cubicBezTo>
                    <a:cubicBezTo>
                      <a:pt x="605" y="637"/>
                      <a:pt x="584" y="663"/>
                      <a:pt x="584" y="663"/>
                    </a:cubicBezTo>
                    <a:cubicBezTo>
                      <a:pt x="568" y="688"/>
                      <a:pt x="568" y="688"/>
                      <a:pt x="568" y="688"/>
                    </a:cubicBezTo>
                    <a:cubicBezTo>
                      <a:pt x="540" y="702"/>
                      <a:pt x="540" y="702"/>
                      <a:pt x="540" y="702"/>
                    </a:cubicBezTo>
                    <a:cubicBezTo>
                      <a:pt x="540" y="702"/>
                      <a:pt x="545" y="720"/>
                      <a:pt x="534" y="732"/>
                    </a:cubicBezTo>
                    <a:cubicBezTo>
                      <a:pt x="522" y="743"/>
                      <a:pt x="527" y="769"/>
                      <a:pt x="517" y="791"/>
                    </a:cubicBezTo>
                    <a:cubicBezTo>
                      <a:pt x="508" y="814"/>
                      <a:pt x="501" y="817"/>
                      <a:pt x="494" y="814"/>
                    </a:cubicBezTo>
                    <a:cubicBezTo>
                      <a:pt x="488" y="812"/>
                      <a:pt x="465" y="789"/>
                      <a:pt x="455" y="789"/>
                    </a:cubicBezTo>
                    <a:cubicBezTo>
                      <a:pt x="446" y="789"/>
                      <a:pt x="437" y="766"/>
                      <a:pt x="426" y="766"/>
                    </a:cubicBezTo>
                    <a:cubicBezTo>
                      <a:pt x="414" y="766"/>
                      <a:pt x="400" y="791"/>
                      <a:pt x="384" y="791"/>
                    </a:cubicBezTo>
                    <a:cubicBezTo>
                      <a:pt x="368" y="791"/>
                      <a:pt x="384" y="762"/>
                      <a:pt x="389" y="743"/>
                    </a:cubicBezTo>
                    <a:cubicBezTo>
                      <a:pt x="393" y="725"/>
                      <a:pt x="373" y="739"/>
                      <a:pt x="363" y="732"/>
                    </a:cubicBezTo>
                    <a:cubicBezTo>
                      <a:pt x="354" y="725"/>
                      <a:pt x="329" y="711"/>
                      <a:pt x="315" y="718"/>
                    </a:cubicBezTo>
                    <a:cubicBezTo>
                      <a:pt x="301" y="725"/>
                      <a:pt x="288" y="720"/>
                      <a:pt x="262" y="718"/>
                    </a:cubicBezTo>
                    <a:cubicBezTo>
                      <a:pt x="237" y="716"/>
                      <a:pt x="228" y="734"/>
                      <a:pt x="216" y="741"/>
                    </a:cubicBezTo>
                    <a:cubicBezTo>
                      <a:pt x="205" y="748"/>
                      <a:pt x="177" y="748"/>
                      <a:pt x="177" y="748"/>
                    </a:cubicBezTo>
                    <a:cubicBezTo>
                      <a:pt x="177" y="748"/>
                      <a:pt x="166" y="771"/>
                      <a:pt x="161" y="789"/>
                    </a:cubicBezTo>
                    <a:cubicBezTo>
                      <a:pt x="156" y="808"/>
                      <a:pt x="212" y="803"/>
                      <a:pt x="228" y="810"/>
                    </a:cubicBezTo>
                    <a:cubicBezTo>
                      <a:pt x="244" y="817"/>
                      <a:pt x="205" y="831"/>
                      <a:pt x="186" y="831"/>
                    </a:cubicBezTo>
                    <a:cubicBezTo>
                      <a:pt x="168" y="831"/>
                      <a:pt x="138" y="831"/>
                      <a:pt x="115" y="837"/>
                    </a:cubicBezTo>
                    <a:cubicBezTo>
                      <a:pt x="105" y="841"/>
                      <a:pt x="91" y="852"/>
                      <a:pt x="78" y="866"/>
                    </a:cubicBezTo>
                    <a:cubicBezTo>
                      <a:pt x="109" y="927"/>
                      <a:pt x="109" y="927"/>
                      <a:pt x="109" y="927"/>
                    </a:cubicBezTo>
                    <a:cubicBezTo>
                      <a:pt x="94" y="981"/>
                      <a:pt x="94" y="981"/>
                      <a:pt x="94" y="981"/>
                    </a:cubicBezTo>
                    <a:cubicBezTo>
                      <a:pt x="94" y="981"/>
                      <a:pt x="113" y="986"/>
                      <a:pt x="125" y="988"/>
                    </a:cubicBezTo>
                    <a:cubicBezTo>
                      <a:pt x="136" y="991"/>
                      <a:pt x="148" y="1025"/>
                      <a:pt x="148" y="1025"/>
                    </a:cubicBezTo>
                    <a:cubicBezTo>
                      <a:pt x="204" y="1031"/>
                      <a:pt x="204" y="1031"/>
                      <a:pt x="204" y="1031"/>
                    </a:cubicBezTo>
                    <a:cubicBezTo>
                      <a:pt x="211" y="1079"/>
                      <a:pt x="211" y="1079"/>
                      <a:pt x="211" y="1079"/>
                    </a:cubicBezTo>
                    <a:cubicBezTo>
                      <a:pt x="211" y="1079"/>
                      <a:pt x="188" y="1109"/>
                      <a:pt x="188" y="1118"/>
                    </a:cubicBezTo>
                    <a:cubicBezTo>
                      <a:pt x="188" y="1127"/>
                      <a:pt x="191" y="1150"/>
                      <a:pt x="191" y="1150"/>
                    </a:cubicBezTo>
                    <a:cubicBezTo>
                      <a:pt x="120" y="1154"/>
                      <a:pt x="120" y="1154"/>
                      <a:pt x="120" y="1154"/>
                    </a:cubicBezTo>
                    <a:cubicBezTo>
                      <a:pt x="141" y="1200"/>
                      <a:pt x="141" y="1200"/>
                      <a:pt x="141" y="1200"/>
                    </a:cubicBezTo>
                    <a:cubicBezTo>
                      <a:pt x="98" y="1254"/>
                      <a:pt x="98" y="1254"/>
                      <a:pt x="98" y="1254"/>
                    </a:cubicBezTo>
                    <a:cubicBezTo>
                      <a:pt x="57" y="1272"/>
                      <a:pt x="57" y="1272"/>
                      <a:pt x="57" y="1272"/>
                    </a:cubicBezTo>
                    <a:cubicBezTo>
                      <a:pt x="57" y="1272"/>
                      <a:pt x="48" y="1263"/>
                      <a:pt x="32" y="1261"/>
                    </a:cubicBezTo>
                    <a:cubicBezTo>
                      <a:pt x="16" y="1259"/>
                      <a:pt x="11" y="1291"/>
                      <a:pt x="11" y="1291"/>
                    </a:cubicBezTo>
                    <a:cubicBezTo>
                      <a:pt x="16" y="1338"/>
                      <a:pt x="16" y="1338"/>
                      <a:pt x="16" y="1338"/>
                    </a:cubicBezTo>
                    <a:cubicBezTo>
                      <a:pt x="0" y="1347"/>
                      <a:pt x="0" y="1347"/>
                      <a:pt x="0" y="1347"/>
                    </a:cubicBezTo>
                    <a:cubicBezTo>
                      <a:pt x="5" y="1365"/>
                      <a:pt x="5" y="1365"/>
                      <a:pt x="5" y="1365"/>
                    </a:cubicBezTo>
                    <a:cubicBezTo>
                      <a:pt x="4" y="1365"/>
                      <a:pt x="4" y="1365"/>
                      <a:pt x="4" y="1365"/>
                    </a:cubicBezTo>
                    <a:cubicBezTo>
                      <a:pt x="38" y="1356"/>
                      <a:pt x="38" y="1356"/>
                      <a:pt x="38" y="1356"/>
                    </a:cubicBezTo>
                    <a:cubicBezTo>
                      <a:pt x="83" y="1368"/>
                      <a:pt x="83" y="1368"/>
                      <a:pt x="83" y="1368"/>
                    </a:cubicBezTo>
                    <a:cubicBezTo>
                      <a:pt x="83" y="1415"/>
                      <a:pt x="83" y="1415"/>
                      <a:pt x="83" y="1415"/>
                    </a:cubicBezTo>
                    <a:cubicBezTo>
                      <a:pt x="153" y="1424"/>
                      <a:pt x="153" y="1424"/>
                      <a:pt x="153" y="1424"/>
                    </a:cubicBezTo>
                    <a:cubicBezTo>
                      <a:pt x="193" y="1386"/>
                      <a:pt x="193" y="1386"/>
                      <a:pt x="193" y="1386"/>
                    </a:cubicBezTo>
                    <a:cubicBezTo>
                      <a:pt x="235" y="1391"/>
                      <a:pt x="235" y="1391"/>
                      <a:pt x="235" y="1391"/>
                    </a:cubicBezTo>
                    <a:cubicBezTo>
                      <a:pt x="238" y="1441"/>
                      <a:pt x="238" y="1441"/>
                      <a:pt x="238" y="1441"/>
                    </a:cubicBezTo>
                    <a:cubicBezTo>
                      <a:pt x="238" y="1441"/>
                      <a:pt x="252" y="1450"/>
                      <a:pt x="261" y="1459"/>
                    </a:cubicBezTo>
                    <a:cubicBezTo>
                      <a:pt x="270" y="1467"/>
                      <a:pt x="314" y="1532"/>
                      <a:pt x="314" y="1532"/>
                    </a:cubicBezTo>
                    <a:cubicBezTo>
                      <a:pt x="365" y="1548"/>
                      <a:pt x="365" y="1548"/>
                      <a:pt x="365" y="1548"/>
                    </a:cubicBezTo>
                    <a:cubicBezTo>
                      <a:pt x="337" y="1577"/>
                      <a:pt x="337" y="1577"/>
                      <a:pt x="337" y="1577"/>
                    </a:cubicBezTo>
                    <a:cubicBezTo>
                      <a:pt x="345" y="1596"/>
                      <a:pt x="345" y="1596"/>
                      <a:pt x="345" y="1596"/>
                    </a:cubicBezTo>
                    <a:cubicBezTo>
                      <a:pt x="381" y="1580"/>
                      <a:pt x="381" y="1580"/>
                      <a:pt x="381" y="1580"/>
                    </a:cubicBezTo>
                    <a:cubicBezTo>
                      <a:pt x="403" y="1605"/>
                      <a:pt x="403" y="1605"/>
                      <a:pt x="403" y="1605"/>
                    </a:cubicBezTo>
                    <a:cubicBezTo>
                      <a:pt x="404" y="1608"/>
                      <a:pt x="404" y="1608"/>
                      <a:pt x="404" y="1608"/>
                    </a:cubicBezTo>
                    <a:cubicBezTo>
                      <a:pt x="415" y="1606"/>
                      <a:pt x="428" y="1603"/>
                      <a:pt x="434" y="1603"/>
                    </a:cubicBezTo>
                    <a:cubicBezTo>
                      <a:pt x="446" y="1603"/>
                      <a:pt x="479" y="1615"/>
                      <a:pt x="479" y="1615"/>
                    </a:cubicBezTo>
                    <a:cubicBezTo>
                      <a:pt x="487" y="1591"/>
                      <a:pt x="487" y="1591"/>
                      <a:pt x="487" y="1591"/>
                    </a:cubicBezTo>
                    <a:cubicBezTo>
                      <a:pt x="525" y="1579"/>
                      <a:pt x="525" y="1579"/>
                      <a:pt x="525" y="1579"/>
                    </a:cubicBezTo>
                    <a:cubicBezTo>
                      <a:pt x="525" y="1579"/>
                      <a:pt x="554" y="1610"/>
                      <a:pt x="566" y="1603"/>
                    </a:cubicBezTo>
                    <a:cubicBezTo>
                      <a:pt x="578" y="1596"/>
                      <a:pt x="576" y="1509"/>
                      <a:pt x="576" y="1509"/>
                    </a:cubicBezTo>
                    <a:cubicBezTo>
                      <a:pt x="576" y="1509"/>
                      <a:pt x="593" y="1502"/>
                      <a:pt x="602" y="1495"/>
                    </a:cubicBezTo>
                    <a:cubicBezTo>
                      <a:pt x="612" y="1488"/>
                      <a:pt x="622" y="1478"/>
                      <a:pt x="622" y="1478"/>
                    </a:cubicBezTo>
                    <a:cubicBezTo>
                      <a:pt x="677" y="1488"/>
                      <a:pt x="677" y="1488"/>
                      <a:pt x="677" y="1488"/>
                    </a:cubicBezTo>
                    <a:cubicBezTo>
                      <a:pt x="682" y="1507"/>
                      <a:pt x="682" y="1507"/>
                      <a:pt x="682" y="1507"/>
                    </a:cubicBezTo>
                    <a:cubicBezTo>
                      <a:pt x="732" y="1490"/>
                      <a:pt x="732" y="1490"/>
                      <a:pt x="732" y="1490"/>
                    </a:cubicBezTo>
                    <a:cubicBezTo>
                      <a:pt x="732" y="1473"/>
                      <a:pt x="732" y="1473"/>
                      <a:pt x="732" y="1473"/>
                    </a:cubicBezTo>
                    <a:cubicBezTo>
                      <a:pt x="732" y="1473"/>
                      <a:pt x="759" y="1473"/>
                      <a:pt x="766" y="1468"/>
                    </a:cubicBezTo>
                    <a:cubicBezTo>
                      <a:pt x="773" y="1464"/>
                      <a:pt x="788" y="1454"/>
                      <a:pt x="788" y="1454"/>
                    </a:cubicBezTo>
                    <a:cubicBezTo>
                      <a:pt x="812" y="1447"/>
                      <a:pt x="812" y="1447"/>
                      <a:pt x="812" y="1447"/>
                    </a:cubicBezTo>
                    <a:cubicBezTo>
                      <a:pt x="848" y="1425"/>
                      <a:pt x="848" y="1425"/>
                      <a:pt x="848" y="1425"/>
                    </a:cubicBezTo>
                    <a:cubicBezTo>
                      <a:pt x="850" y="1384"/>
                      <a:pt x="850" y="1384"/>
                      <a:pt x="850" y="1384"/>
                    </a:cubicBezTo>
                    <a:cubicBezTo>
                      <a:pt x="870" y="1372"/>
                      <a:pt x="870" y="1372"/>
                      <a:pt x="870" y="1372"/>
                    </a:cubicBezTo>
                    <a:cubicBezTo>
                      <a:pt x="872" y="1350"/>
                      <a:pt x="872" y="1350"/>
                      <a:pt x="872" y="1350"/>
                    </a:cubicBezTo>
                    <a:cubicBezTo>
                      <a:pt x="884" y="1350"/>
                      <a:pt x="884" y="1350"/>
                      <a:pt x="884" y="1350"/>
                    </a:cubicBezTo>
                    <a:cubicBezTo>
                      <a:pt x="905" y="1376"/>
                      <a:pt x="905" y="1376"/>
                      <a:pt x="905" y="1376"/>
                    </a:cubicBezTo>
                    <a:cubicBezTo>
                      <a:pt x="905" y="1376"/>
                      <a:pt x="915" y="1366"/>
                      <a:pt x="927" y="1366"/>
                    </a:cubicBezTo>
                    <a:cubicBezTo>
                      <a:pt x="951" y="1377"/>
                      <a:pt x="951" y="1377"/>
                      <a:pt x="951" y="1377"/>
                    </a:cubicBezTo>
                    <a:cubicBezTo>
                      <a:pt x="968" y="1355"/>
                      <a:pt x="968" y="1355"/>
                      <a:pt x="968" y="1355"/>
                    </a:cubicBezTo>
                    <a:cubicBezTo>
                      <a:pt x="1009" y="1399"/>
                      <a:pt x="1009" y="1399"/>
                      <a:pt x="1009" y="1399"/>
                    </a:cubicBezTo>
                    <a:cubicBezTo>
                      <a:pt x="1009" y="1399"/>
                      <a:pt x="1060" y="1403"/>
                      <a:pt x="1077" y="1415"/>
                    </a:cubicBezTo>
                    <a:cubicBezTo>
                      <a:pt x="1094" y="1427"/>
                      <a:pt x="1118" y="1456"/>
                      <a:pt x="1118" y="1456"/>
                    </a:cubicBezTo>
                    <a:cubicBezTo>
                      <a:pt x="1146" y="1461"/>
                      <a:pt x="1146" y="1461"/>
                      <a:pt x="1146" y="1461"/>
                    </a:cubicBezTo>
                    <a:cubicBezTo>
                      <a:pt x="1159" y="1447"/>
                      <a:pt x="1159" y="1447"/>
                      <a:pt x="1159" y="1447"/>
                    </a:cubicBezTo>
                    <a:cubicBezTo>
                      <a:pt x="1159" y="1447"/>
                      <a:pt x="1183" y="1449"/>
                      <a:pt x="1192" y="1452"/>
                    </a:cubicBezTo>
                    <a:cubicBezTo>
                      <a:pt x="1202" y="1454"/>
                      <a:pt x="1212" y="1471"/>
                      <a:pt x="1212" y="1471"/>
                    </a:cubicBezTo>
                    <a:cubicBezTo>
                      <a:pt x="1250" y="1461"/>
                      <a:pt x="1250" y="1461"/>
                      <a:pt x="1250" y="1461"/>
                    </a:cubicBezTo>
                    <a:cubicBezTo>
                      <a:pt x="1250" y="1461"/>
                      <a:pt x="1255" y="1478"/>
                      <a:pt x="1262" y="1480"/>
                    </a:cubicBezTo>
                    <a:cubicBezTo>
                      <a:pt x="1269" y="1483"/>
                      <a:pt x="1303" y="1492"/>
                      <a:pt x="1303" y="1492"/>
                    </a:cubicBezTo>
                    <a:cubicBezTo>
                      <a:pt x="1303" y="1521"/>
                      <a:pt x="1303" y="1521"/>
                      <a:pt x="1303" y="1521"/>
                    </a:cubicBezTo>
                    <a:cubicBezTo>
                      <a:pt x="1303" y="1521"/>
                      <a:pt x="1327" y="1526"/>
                      <a:pt x="1339" y="1524"/>
                    </a:cubicBezTo>
                    <a:cubicBezTo>
                      <a:pt x="1351" y="1521"/>
                      <a:pt x="1361" y="1514"/>
                      <a:pt x="1368" y="1514"/>
                    </a:cubicBezTo>
                    <a:cubicBezTo>
                      <a:pt x="1375" y="1514"/>
                      <a:pt x="1409" y="1521"/>
                      <a:pt x="1409" y="1521"/>
                    </a:cubicBezTo>
                    <a:cubicBezTo>
                      <a:pt x="1428" y="1500"/>
                      <a:pt x="1428" y="1500"/>
                      <a:pt x="1428" y="1500"/>
                    </a:cubicBezTo>
                    <a:cubicBezTo>
                      <a:pt x="1440" y="1536"/>
                      <a:pt x="1440" y="1536"/>
                      <a:pt x="1440" y="1536"/>
                    </a:cubicBezTo>
                    <a:cubicBezTo>
                      <a:pt x="1481" y="1514"/>
                      <a:pt x="1481" y="1514"/>
                      <a:pt x="1481" y="1514"/>
                    </a:cubicBezTo>
                    <a:cubicBezTo>
                      <a:pt x="1503" y="1492"/>
                      <a:pt x="1503" y="1492"/>
                      <a:pt x="1503" y="1492"/>
                    </a:cubicBezTo>
                    <a:cubicBezTo>
                      <a:pt x="1503" y="1464"/>
                      <a:pt x="1503" y="1464"/>
                      <a:pt x="1503" y="1464"/>
                    </a:cubicBezTo>
                    <a:cubicBezTo>
                      <a:pt x="1558" y="1454"/>
                      <a:pt x="1558" y="1454"/>
                      <a:pt x="1558" y="1454"/>
                    </a:cubicBezTo>
                    <a:cubicBezTo>
                      <a:pt x="1558" y="1454"/>
                      <a:pt x="1561" y="1485"/>
                      <a:pt x="1575" y="1483"/>
                    </a:cubicBezTo>
                    <a:cubicBezTo>
                      <a:pt x="1590" y="1480"/>
                      <a:pt x="1578" y="1461"/>
                      <a:pt x="1585" y="1459"/>
                    </a:cubicBezTo>
                    <a:cubicBezTo>
                      <a:pt x="1592" y="1456"/>
                      <a:pt x="1604" y="1439"/>
                      <a:pt x="1604" y="1439"/>
                    </a:cubicBezTo>
                    <a:cubicBezTo>
                      <a:pt x="1655" y="1418"/>
                      <a:pt x="1655" y="1418"/>
                      <a:pt x="1655" y="1418"/>
                    </a:cubicBezTo>
                    <a:cubicBezTo>
                      <a:pt x="1655" y="1418"/>
                      <a:pt x="1659" y="1456"/>
                      <a:pt x="1679" y="1456"/>
                    </a:cubicBezTo>
                    <a:cubicBezTo>
                      <a:pt x="1698" y="1456"/>
                      <a:pt x="1710" y="1399"/>
                      <a:pt x="1710" y="1399"/>
                    </a:cubicBezTo>
                    <a:cubicBezTo>
                      <a:pt x="1710" y="1399"/>
                      <a:pt x="1717" y="1420"/>
                      <a:pt x="1734" y="1415"/>
                    </a:cubicBezTo>
                    <a:cubicBezTo>
                      <a:pt x="1751" y="1411"/>
                      <a:pt x="1739" y="1379"/>
                      <a:pt x="1739" y="1379"/>
                    </a:cubicBezTo>
                    <a:cubicBezTo>
                      <a:pt x="1739" y="1379"/>
                      <a:pt x="1751" y="1379"/>
                      <a:pt x="1758" y="1377"/>
                    </a:cubicBezTo>
                    <a:cubicBezTo>
                      <a:pt x="1765" y="1374"/>
                      <a:pt x="1749" y="1329"/>
                      <a:pt x="1749" y="1329"/>
                    </a:cubicBezTo>
                    <a:cubicBezTo>
                      <a:pt x="1770" y="1329"/>
                      <a:pt x="1770" y="1329"/>
                      <a:pt x="1770" y="1329"/>
                    </a:cubicBezTo>
                    <a:cubicBezTo>
                      <a:pt x="1761" y="1290"/>
                      <a:pt x="1761" y="1290"/>
                      <a:pt x="1761" y="1290"/>
                    </a:cubicBezTo>
                    <a:cubicBezTo>
                      <a:pt x="1761" y="1290"/>
                      <a:pt x="1801" y="1288"/>
                      <a:pt x="1811" y="1278"/>
                    </a:cubicBezTo>
                    <a:cubicBezTo>
                      <a:pt x="1821" y="1268"/>
                      <a:pt x="1828" y="1223"/>
                      <a:pt x="1852" y="1218"/>
                    </a:cubicBezTo>
                    <a:cubicBezTo>
                      <a:pt x="1876" y="1213"/>
                      <a:pt x="1912" y="1220"/>
                      <a:pt x="1917" y="1211"/>
                    </a:cubicBezTo>
                    <a:cubicBezTo>
                      <a:pt x="1922" y="1201"/>
                      <a:pt x="1900" y="1187"/>
                      <a:pt x="1891" y="1179"/>
                    </a:cubicBezTo>
                    <a:cubicBezTo>
                      <a:pt x="1881" y="1172"/>
                      <a:pt x="1893" y="1134"/>
                      <a:pt x="1905" y="1131"/>
                    </a:cubicBezTo>
                    <a:cubicBezTo>
                      <a:pt x="1917" y="1129"/>
                      <a:pt x="1924" y="1167"/>
                      <a:pt x="1924" y="1167"/>
                    </a:cubicBezTo>
                    <a:cubicBezTo>
                      <a:pt x="1924" y="1167"/>
                      <a:pt x="1946" y="1170"/>
                      <a:pt x="1951" y="1179"/>
                    </a:cubicBezTo>
                    <a:cubicBezTo>
                      <a:pt x="1956" y="1189"/>
                      <a:pt x="1948" y="1201"/>
                      <a:pt x="1948" y="1201"/>
                    </a:cubicBezTo>
                    <a:cubicBezTo>
                      <a:pt x="1982" y="1230"/>
                      <a:pt x="1982" y="1230"/>
                      <a:pt x="1982" y="1230"/>
                    </a:cubicBezTo>
                    <a:cubicBezTo>
                      <a:pt x="1982" y="1259"/>
                      <a:pt x="1982" y="1259"/>
                      <a:pt x="1982" y="1259"/>
                    </a:cubicBezTo>
                    <a:cubicBezTo>
                      <a:pt x="2035" y="1249"/>
                      <a:pt x="2035" y="1249"/>
                      <a:pt x="2035" y="1249"/>
                    </a:cubicBezTo>
                    <a:cubicBezTo>
                      <a:pt x="2086" y="1271"/>
                      <a:pt x="2086" y="1271"/>
                      <a:pt x="2086" y="1271"/>
                    </a:cubicBezTo>
                    <a:cubicBezTo>
                      <a:pt x="2110" y="1240"/>
                      <a:pt x="2110" y="1240"/>
                      <a:pt x="2110" y="1240"/>
                    </a:cubicBezTo>
                    <a:cubicBezTo>
                      <a:pt x="2146" y="1249"/>
                      <a:pt x="2146" y="1249"/>
                      <a:pt x="2146" y="1249"/>
                    </a:cubicBezTo>
                    <a:cubicBezTo>
                      <a:pt x="2175" y="1242"/>
                      <a:pt x="2175" y="1242"/>
                      <a:pt x="2175" y="1242"/>
                    </a:cubicBezTo>
                    <a:cubicBezTo>
                      <a:pt x="2175" y="1242"/>
                      <a:pt x="2187" y="1278"/>
                      <a:pt x="2182" y="1295"/>
                    </a:cubicBezTo>
                    <a:cubicBezTo>
                      <a:pt x="2177" y="1312"/>
                      <a:pt x="2165" y="1336"/>
                      <a:pt x="2153" y="1350"/>
                    </a:cubicBezTo>
                    <a:cubicBezTo>
                      <a:pt x="2141" y="1365"/>
                      <a:pt x="2100" y="1406"/>
                      <a:pt x="2100" y="1406"/>
                    </a:cubicBezTo>
                    <a:cubicBezTo>
                      <a:pt x="2117" y="1425"/>
                      <a:pt x="2117" y="1425"/>
                      <a:pt x="2117" y="1425"/>
                    </a:cubicBezTo>
                    <a:cubicBezTo>
                      <a:pt x="2143" y="1408"/>
                      <a:pt x="2143" y="1408"/>
                      <a:pt x="2143" y="1408"/>
                    </a:cubicBezTo>
                    <a:cubicBezTo>
                      <a:pt x="2143" y="1408"/>
                      <a:pt x="2168" y="1420"/>
                      <a:pt x="2175" y="1420"/>
                    </a:cubicBezTo>
                    <a:cubicBezTo>
                      <a:pt x="2182" y="1420"/>
                      <a:pt x="2206" y="1420"/>
                      <a:pt x="2206" y="1420"/>
                    </a:cubicBezTo>
                    <a:cubicBezTo>
                      <a:pt x="2201" y="1391"/>
                      <a:pt x="2201" y="1391"/>
                      <a:pt x="2201" y="1391"/>
                    </a:cubicBezTo>
                    <a:cubicBezTo>
                      <a:pt x="2230" y="1379"/>
                      <a:pt x="2230" y="1379"/>
                      <a:pt x="2230" y="1379"/>
                    </a:cubicBezTo>
                    <a:cubicBezTo>
                      <a:pt x="2237" y="1362"/>
                      <a:pt x="2237" y="1362"/>
                      <a:pt x="2237" y="1362"/>
                    </a:cubicBezTo>
                    <a:cubicBezTo>
                      <a:pt x="2285" y="1336"/>
                      <a:pt x="2285" y="1336"/>
                      <a:pt x="2285" y="1336"/>
                    </a:cubicBezTo>
                    <a:cubicBezTo>
                      <a:pt x="2280" y="1324"/>
                      <a:pt x="2275" y="1313"/>
                      <a:pt x="2272" y="1307"/>
                    </a:cubicBezTo>
                    <a:close/>
                    <a:moveTo>
                      <a:pt x="1522" y="126"/>
                    </a:moveTo>
                    <a:cubicBezTo>
                      <a:pt x="1526" y="120"/>
                      <a:pt x="1534" y="109"/>
                      <a:pt x="1542" y="102"/>
                    </a:cubicBezTo>
                    <a:cubicBezTo>
                      <a:pt x="1550" y="96"/>
                      <a:pt x="1537" y="67"/>
                      <a:pt x="1551" y="60"/>
                    </a:cubicBezTo>
                    <a:cubicBezTo>
                      <a:pt x="1565" y="54"/>
                      <a:pt x="1567" y="76"/>
                      <a:pt x="1565" y="87"/>
                    </a:cubicBezTo>
                    <a:cubicBezTo>
                      <a:pt x="1564" y="98"/>
                      <a:pt x="1550" y="132"/>
                      <a:pt x="1556" y="133"/>
                    </a:cubicBezTo>
                    <a:cubicBezTo>
                      <a:pt x="1562" y="135"/>
                      <a:pt x="1598" y="112"/>
                      <a:pt x="1598" y="112"/>
                    </a:cubicBezTo>
                    <a:cubicBezTo>
                      <a:pt x="1598" y="112"/>
                      <a:pt x="1613" y="93"/>
                      <a:pt x="1624" y="93"/>
                    </a:cubicBezTo>
                    <a:cubicBezTo>
                      <a:pt x="1635" y="93"/>
                      <a:pt x="1624" y="109"/>
                      <a:pt x="1624" y="109"/>
                    </a:cubicBezTo>
                    <a:cubicBezTo>
                      <a:pt x="1652" y="133"/>
                      <a:pt x="1652" y="133"/>
                      <a:pt x="1652" y="133"/>
                    </a:cubicBezTo>
                    <a:cubicBezTo>
                      <a:pt x="1697" y="141"/>
                      <a:pt x="1697" y="141"/>
                      <a:pt x="1697" y="141"/>
                    </a:cubicBezTo>
                    <a:cubicBezTo>
                      <a:pt x="1697" y="141"/>
                      <a:pt x="1697" y="186"/>
                      <a:pt x="1697" y="197"/>
                    </a:cubicBezTo>
                    <a:cubicBezTo>
                      <a:pt x="1697" y="208"/>
                      <a:pt x="1682" y="210"/>
                      <a:pt x="1682" y="210"/>
                    </a:cubicBezTo>
                    <a:cubicBezTo>
                      <a:pt x="1665" y="213"/>
                      <a:pt x="1665" y="213"/>
                      <a:pt x="1665" y="213"/>
                    </a:cubicBezTo>
                    <a:cubicBezTo>
                      <a:pt x="1665" y="213"/>
                      <a:pt x="1652" y="194"/>
                      <a:pt x="1652" y="182"/>
                    </a:cubicBezTo>
                    <a:cubicBezTo>
                      <a:pt x="1652" y="169"/>
                      <a:pt x="1640" y="141"/>
                      <a:pt x="1627" y="144"/>
                    </a:cubicBezTo>
                    <a:cubicBezTo>
                      <a:pt x="1615" y="147"/>
                      <a:pt x="1632" y="174"/>
                      <a:pt x="1624" y="174"/>
                    </a:cubicBezTo>
                    <a:cubicBezTo>
                      <a:pt x="1616" y="174"/>
                      <a:pt x="1617" y="143"/>
                      <a:pt x="1617" y="143"/>
                    </a:cubicBezTo>
                    <a:cubicBezTo>
                      <a:pt x="1617" y="143"/>
                      <a:pt x="1619" y="122"/>
                      <a:pt x="1610" y="120"/>
                    </a:cubicBezTo>
                    <a:cubicBezTo>
                      <a:pt x="1600" y="118"/>
                      <a:pt x="1596" y="129"/>
                      <a:pt x="1589" y="139"/>
                    </a:cubicBezTo>
                    <a:cubicBezTo>
                      <a:pt x="1582" y="148"/>
                      <a:pt x="1580" y="157"/>
                      <a:pt x="1587" y="166"/>
                    </a:cubicBezTo>
                    <a:cubicBezTo>
                      <a:pt x="1594" y="175"/>
                      <a:pt x="1596" y="185"/>
                      <a:pt x="1596" y="185"/>
                    </a:cubicBezTo>
                    <a:cubicBezTo>
                      <a:pt x="1577" y="171"/>
                      <a:pt x="1577" y="171"/>
                      <a:pt x="1577" y="171"/>
                    </a:cubicBezTo>
                    <a:cubicBezTo>
                      <a:pt x="1577" y="171"/>
                      <a:pt x="1564" y="148"/>
                      <a:pt x="1550" y="148"/>
                    </a:cubicBezTo>
                    <a:cubicBezTo>
                      <a:pt x="1536" y="148"/>
                      <a:pt x="1520" y="148"/>
                      <a:pt x="1502" y="152"/>
                    </a:cubicBezTo>
                    <a:cubicBezTo>
                      <a:pt x="1483" y="157"/>
                      <a:pt x="1488" y="164"/>
                      <a:pt x="1502" y="182"/>
                    </a:cubicBezTo>
                    <a:cubicBezTo>
                      <a:pt x="1515" y="201"/>
                      <a:pt x="1529" y="196"/>
                      <a:pt x="1541" y="196"/>
                    </a:cubicBezTo>
                    <a:cubicBezTo>
                      <a:pt x="1552" y="196"/>
                      <a:pt x="1548" y="212"/>
                      <a:pt x="1548" y="212"/>
                    </a:cubicBezTo>
                    <a:cubicBezTo>
                      <a:pt x="1548" y="212"/>
                      <a:pt x="1561" y="217"/>
                      <a:pt x="1564" y="226"/>
                    </a:cubicBezTo>
                    <a:cubicBezTo>
                      <a:pt x="1566" y="235"/>
                      <a:pt x="1545" y="235"/>
                      <a:pt x="1538" y="242"/>
                    </a:cubicBezTo>
                    <a:cubicBezTo>
                      <a:pt x="1531" y="249"/>
                      <a:pt x="1513" y="251"/>
                      <a:pt x="1504" y="263"/>
                    </a:cubicBezTo>
                    <a:cubicBezTo>
                      <a:pt x="1495" y="274"/>
                      <a:pt x="1497" y="279"/>
                      <a:pt x="1508" y="276"/>
                    </a:cubicBezTo>
                    <a:cubicBezTo>
                      <a:pt x="1520" y="274"/>
                      <a:pt x="1531" y="272"/>
                      <a:pt x="1541" y="274"/>
                    </a:cubicBezTo>
                    <a:cubicBezTo>
                      <a:pt x="1550" y="276"/>
                      <a:pt x="1541" y="295"/>
                      <a:pt x="1552" y="304"/>
                    </a:cubicBezTo>
                    <a:cubicBezTo>
                      <a:pt x="1564" y="313"/>
                      <a:pt x="1557" y="322"/>
                      <a:pt x="1545" y="325"/>
                    </a:cubicBezTo>
                    <a:cubicBezTo>
                      <a:pt x="1534" y="327"/>
                      <a:pt x="1529" y="325"/>
                      <a:pt x="1518" y="325"/>
                    </a:cubicBezTo>
                    <a:cubicBezTo>
                      <a:pt x="1506" y="325"/>
                      <a:pt x="1502" y="329"/>
                      <a:pt x="1488" y="339"/>
                    </a:cubicBezTo>
                    <a:cubicBezTo>
                      <a:pt x="1480" y="344"/>
                      <a:pt x="1478" y="352"/>
                      <a:pt x="1478" y="361"/>
                    </a:cubicBezTo>
                    <a:cubicBezTo>
                      <a:pt x="1478" y="365"/>
                      <a:pt x="1478" y="365"/>
                      <a:pt x="1478" y="365"/>
                    </a:cubicBezTo>
                    <a:cubicBezTo>
                      <a:pt x="1486" y="401"/>
                      <a:pt x="1486" y="401"/>
                      <a:pt x="1486" y="401"/>
                    </a:cubicBezTo>
                    <a:cubicBezTo>
                      <a:pt x="1502" y="413"/>
                      <a:pt x="1502" y="413"/>
                      <a:pt x="1502" y="413"/>
                    </a:cubicBezTo>
                    <a:cubicBezTo>
                      <a:pt x="1510" y="418"/>
                      <a:pt x="1510" y="418"/>
                      <a:pt x="1510" y="418"/>
                    </a:cubicBezTo>
                    <a:cubicBezTo>
                      <a:pt x="1518" y="416"/>
                      <a:pt x="1526" y="415"/>
                      <a:pt x="1531" y="416"/>
                    </a:cubicBezTo>
                    <a:cubicBezTo>
                      <a:pt x="1542" y="419"/>
                      <a:pt x="1570" y="451"/>
                      <a:pt x="1570" y="451"/>
                    </a:cubicBezTo>
                    <a:cubicBezTo>
                      <a:pt x="1595" y="443"/>
                      <a:pt x="1595" y="443"/>
                      <a:pt x="1595" y="443"/>
                    </a:cubicBezTo>
                    <a:cubicBezTo>
                      <a:pt x="1595" y="443"/>
                      <a:pt x="1607" y="430"/>
                      <a:pt x="1606" y="441"/>
                    </a:cubicBezTo>
                    <a:cubicBezTo>
                      <a:pt x="1604" y="452"/>
                      <a:pt x="1602" y="468"/>
                      <a:pt x="1602" y="468"/>
                    </a:cubicBezTo>
                    <a:cubicBezTo>
                      <a:pt x="1602" y="468"/>
                      <a:pt x="1624" y="460"/>
                      <a:pt x="1640" y="472"/>
                    </a:cubicBezTo>
                    <a:cubicBezTo>
                      <a:pt x="1655" y="485"/>
                      <a:pt x="1663" y="471"/>
                      <a:pt x="1665" y="461"/>
                    </a:cubicBezTo>
                    <a:cubicBezTo>
                      <a:pt x="1666" y="452"/>
                      <a:pt x="1663" y="443"/>
                      <a:pt x="1651" y="443"/>
                    </a:cubicBezTo>
                    <a:cubicBezTo>
                      <a:pt x="1638" y="443"/>
                      <a:pt x="1627" y="443"/>
                      <a:pt x="1627" y="433"/>
                    </a:cubicBezTo>
                    <a:cubicBezTo>
                      <a:pt x="1627" y="424"/>
                      <a:pt x="1652" y="415"/>
                      <a:pt x="1652" y="415"/>
                    </a:cubicBezTo>
                    <a:cubicBezTo>
                      <a:pt x="1652" y="415"/>
                      <a:pt x="1679" y="384"/>
                      <a:pt x="1682" y="378"/>
                    </a:cubicBezTo>
                    <a:cubicBezTo>
                      <a:pt x="1685" y="371"/>
                      <a:pt x="1671" y="359"/>
                      <a:pt x="1671" y="359"/>
                    </a:cubicBezTo>
                    <a:cubicBezTo>
                      <a:pt x="1752" y="345"/>
                      <a:pt x="1752" y="345"/>
                      <a:pt x="1752" y="345"/>
                    </a:cubicBezTo>
                    <a:cubicBezTo>
                      <a:pt x="1773" y="354"/>
                      <a:pt x="1773" y="354"/>
                      <a:pt x="1773" y="354"/>
                    </a:cubicBezTo>
                    <a:cubicBezTo>
                      <a:pt x="1773" y="354"/>
                      <a:pt x="1787" y="336"/>
                      <a:pt x="1795" y="345"/>
                    </a:cubicBezTo>
                    <a:cubicBezTo>
                      <a:pt x="1803" y="354"/>
                      <a:pt x="1761" y="368"/>
                      <a:pt x="1769" y="373"/>
                    </a:cubicBezTo>
                    <a:cubicBezTo>
                      <a:pt x="1777" y="378"/>
                      <a:pt x="1804" y="357"/>
                      <a:pt x="1811" y="364"/>
                    </a:cubicBezTo>
                    <a:cubicBezTo>
                      <a:pt x="1817" y="370"/>
                      <a:pt x="1778" y="390"/>
                      <a:pt x="1786" y="398"/>
                    </a:cubicBezTo>
                    <a:cubicBezTo>
                      <a:pt x="1794" y="405"/>
                      <a:pt x="1809" y="402"/>
                      <a:pt x="1809" y="402"/>
                    </a:cubicBezTo>
                    <a:cubicBezTo>
                      <a:pt x="1809" y="402"/>
                      <a:pt x="1818" y="423"/>
                      <a:pt x="1834" y="419"/>
                    </a:cubicBezTo>
                    <a:cubicBezTo>
                      <a:pt x="1850" y="416"/>
                      <a:pt x="1826" y="391"/>
                      <a:pt x="1828" y="376"/>
                    </a:cubicBezTo>
                    <a:cubicBezTo>
                      <a:pt x="1829" y="360"/>
                      <a:pt x="1859" y="359"/>
                      <a:pt x="1862" y="348"/>
                    </a:cubicBezTo>
                    <a:cubicBezTo>
                      <a:pt x="1865" y="337"/>
                      <a:pt x="1837" y="329"/>
                      <a:pt x="1837" y="329"/>
                    </a:cubicBezTo>
                    <a:cubicBezTo>
                      <a:pt x="1829" y="326"/>
                      <a:pt x="1815" y="300"/>
                      <a:pt x="1801" y="292"/>
                    </a:cubicBezTo>
                    <a:cubicBezTo>
                      <a:pt x="1787" y="284"/>
                      <a:pt x="1770" y="287"/>
                      <a:pt x="1756" y="276"/>
                    </a:cubicBezTo>
                    <a:cubicBezTo>
                      <a:pt x="1742" y="266"/>
                      <a:pt x="1733" y="222"/>
                      <a:pt x="1752" y="199"/>
                    </a:cubicBezTo>
                    <a:cubicBezTo>
                      <a:pt x="1770" y="175"/>
                      <a:pt x="1794" y="168"/>
                      <a:pt x="1798" y="143"/>
                    </a:cubicBezTo>
                    <a:cubicBezTo>
                      <a:pt x="1803" y="118"/>
                      <a:pt x="1775" y="96"/>
                      <a:pt x="1745" y="102"/>
                    </a:cubicBezTo>
                    <a:cubicBezTo>
                      <a:pt x="1716" y="109"/>
                      <a:pt x="1689" y="127"/>
                      <a:pt x="1661" y="115"/>
                    </a:cubicBezTo>
                    <a:cubicBezTo>
                      <a:pt x="1634" y="102"/>
                      <a:pt x="1627" y="73"/>
                      <a:pt x="1629" y="56"/>
                    </a:cubicBezTo>
                    <a:cubicBezTo>
                      <a:pt x="1630" y="39"/>
                      <a:pt x="1672" y="31"/>
                      <a:pt x="1654" y="15"/>
                    </a:cubicBezTo>
                    <a:cubicBezTo>
                      <a:pt x="1635" y="0"/>
                      <a:pt x="1587" y="15"/>
                      <a:pt x="1568" y="25"/>
                    </a:cubicBezTo>
                    <a:cubicBezTo>
                      <a:pt x="1550" y="34"/>
                      <a:pt x="1528" y="48"/>
                      <a:pt x="1528" y="67"/>
                    </a:cubicBezTo>
                    <a:cubicBezTo>
                      <a:pt x="1528" y="85"/>
                      <a:pt x="1522" y="99"/>
                      <a:pt x="1514" y="109"/>
                    </a:cubicBezTo>
                    <a:cubicBezTo>
                      <a:pt x="1506" y="118"/>
                      <a:pt x="1495" y="138"/>
                      <a:pt x="1501" y="143"/>
                    </a:cubicBezTo>
                    <a:cubicBezTo>
                      <a:pt x="1508" y="147"/>
                      <a:pt x="1517" y="132"/>
                      <a:pt x="1522" y="126"/>
                    </a:cubicBezTo>
                    <a:close/>
                    <a:moveTo>
                      <a:pt x="1855" y="542"/>
                    </a:moveTo>
                    <a:cubicBezTo>
                      <a:pt x="1857" y="564"/>
                      <a:pt x="1866" y="558"/>
                      <a:pt x="1869" y="563"/>
                    </a:cubicBezTo>
                    <a:cubicBezTo>
                      <a:pt x="1871" y="567"/>
                      <a:pt x="1885" y="574"/>
                      <a:pt x="1891" y="587"/>
                    </a:cubicBezTo>
                    <a:cubicBezTo>
                      <a:pt x="1896" y="601"/>
                      <a:pt x="1889" y="615"/>
                      <a:pt x="1886" y="630"/>
                    </a:cubicBezTo>
                    <a:cubicBezTo>
                      <a:pt x="1883" y="645"/>
                      <a:pt x="1874" y="646"/>
                      <a:pt x="1873" y="655"/>
                    </a:cubicBezTo>
                    <a:cubicBezTo>
                      <a:pt x="1873" y="655"/>
                      <a:pt x="1885" y="676"/>
                      <a:pt x="1891" y="673"/>
                    </a:cubicBezTo>
                    <a:cubicBezTo>
                      <a:pt x="1896" y="670"/>
                      <a:pt x="1896" y="651"/>
                      <a:pt x="1911" y="648"/>
                    </a:cubicBezTo>
                    <a:cubicBezTo>
                      <a:pt x="1926" y="645"/>
                      <a:pt x="1933" y="642"/>
                      <a:pt x="1933" y="652"/>
                    </a:cubicBezTo>
                    <a:cubicBezTo>
                      <a:pt x="1933" y="662"/>
                      <a:pt x="1910" y="665"/>
                      <a:pt x="1913" y="678"/>
                    </a:cubicBezTo>
                    <a:cubicBezTo>
                      <a:pt x="1916" y="692"/>
                      <a:pt x="1932" y="678"/>
                      <a:pt x="1942" y="676"/>
                    </a:cubicBezTo>
                    <a:cubicBezTo>
                      <a:pt x="1952" y="673"/>
                      <a:pt x="1954" y="645"/>
                      <a:pt x="1954" y="630"/>
                    </a:cubicBezTo>
                    <a:cubicBezTo>
                      <a:pt x="1954" y="615"/>
                      <a:pt x="1960" y="623"/>
                      <a:pt x="1977" y="623"/>
                    </a:cubicBezTo>
                    <a:cubicBezTo>
                      <a:pt x="1995" y="623"/>
                      <a:pt x="2006" y="667"/>
                      <a:pt x="2006" y="667"/>
                    </a:cubicBezTo>
                    <a:cubicBezTo>
                      <a:pt x="2006" y="667"/>
                      <a:pt x="2017" y="668"/>
                      <a:pt x="2023" y="665"/>
                    </a:cubicBezTo>
                    <a:cubicBezTo>
                      <a:pt x="2028" y="662"/>
                      <a:pt x="2031" y="681"/>
                      <a:pt x="2031" y="681"/>
                    </a:cubicBezTo>
                    <a:cubicBezTo>
                      <a:pt x="2028" y="740"/>
                      <a:pt x="2028" y="740"/>
                      <a:pt x="2028" y="740"/>
                    </a:cubicBezTo>
                    <a:cubicBezTo>
                      <a:pt x="2028" y="740"/>
                      <a:pt x="2018" y="722"/>
                      <a:pt x="2006" y="725"/>
                    </a:cubicBezTo>
                    <a:cubicBezTo>
                      <a:pt x="1995" y="728"/>
                      <a:pt x="1982" y="744"/>
                      <a:pt x="1982" y="744"/>
                    </a:cubicBezTo>
                    <a:cubicBezTo>
                      <a:pt x="1982" y="744"/>
                      <a:pt x="1979" y="731"/>
                      <a:pt x="1984" y="714"/>
                    </a:cubicBezTo>
                    <a:cubicBezTo>
                      <a:pt x="1990" y="696"/>
                      <a:pt x="1979" y="689"/>
                      <a:pt x="1979" y="689"/>
                    </a:cubicBezTo>
                    <a:cubicBezTo>
                      <a:pt x="1979" y="689"/>
                      <a:pt x="1965" y="699"/>
                      <a:pt x="1955" y="702"/>
                    </a:cubicBezTo>
                    <a:cubicBezTo>
                      <a:pt x="1945" y="705"/>
                      <a:pt x="1948" y="717"/>
                      <a:pt x="1948" y="725"/>
                    </a:cubicBezTo>
                    <a:cubicBezTo>
                      <a:pt x="1948" y="734"/>
                      <a:pt x="1965" y="752"/>
                      <a:pt x="1970" y="759"/>
                    </a:cubicBezTo>
                    <a:cubicBezTo>
                      <a:pt x="1974" y="767"/>
                      <a:pt x="1964" y="781"/>
                      <a:pt x="1968" y="794"/>
                    </a:cubicBezTo>
                    <a:cubicBezTo>
                      <a:pt x="1973" y="808"/>
                      <a:pt x="1955" y="805"/>
                      <a:pt x="1955" y="805"/>
                    </a:cubicBezTo>
                    <a:cubicBezTo>
                      <a:pt x="1935" y="811"/>
                      <a:pt x="1921" y="821"/>
                      <a:pt x="1914" y="824"/>
                    </a:cubicBezTo>
                    <a:cubicBezTo>
                      <a:pt x="1907" y="827"/>
                      <a:pt x="1923" y="841"/>
                      <a:pt x="1923" y="841"/>
                    </a:cubicBezTo>
                    <a:cubicBezTo>
                      <a:pt x="1964" y="840"/>
                      <a:pt x="1964" y="840"/>
                      <a:pt x="1964" y="840"/>
                    </a:cubicBezTo>
                    <a:cubicBezTo>
                      <a:pt x="1964" y="840"/>
                      <a:pt x="1971" y="828"/>
                      <a:pt x="1976" y="827"/>
                    </a:cubicBezTo>
                    <a:cubicBezTo>
                      <a:pt x="1980" y="825"/>
                      <a:pt x="1977" y="838"/>
                      <a:pt x="1977" y="838"/>
                    </a:cubicBezTo>
                    <a:cubicBezTo>
                      <a:pt x="1977" y="838"/>
                      <a:pt x="1989" y="840"/>
                      <a:pt x="2001" y="840"/>
                    </a:cubicBezTo>
                    <a:cubicBezTo>
                      <a:pt x="2012" y="840"/>
                      <a:pt x="2036" y="809"/>
                      <a:pt x="2048" y="808"/>
                    </a:cubicBezTo>
                    <a:cubicBezTo>
                      <a:pt x="2059" y="806"/>
                      <a:pt x="2084" y="812"/>
                      <a:pt x="2102" y="811"/>
                    </a:cubicBezTo>
                    <a:cubicBezTo>
                      <a:pt x="2119" y="809"/>
                      <a:pt x="2121" y="803"/>
                      <a:pt x="2131" y="806"/>
                    </a:cubicBezTo>
                    <a:cubicBezTo>
                      <a:pt x="2141" y="809"/>
                      <a:pt x="2156" y="831"/>
                      <a:pt x="2171" y="835"/>
                    </a:cubicBezTo>
                    <a:cubicBezTo>
                      <a:pt x="2186" y="840"/>
                      <a:pt x="2174" y="824"/>
                      <a:pt x="2171" y="818"/>
                    </a:cubicBezTo>
                    <a:cubicBezTo>
                      <a:pt x="2168" y="812"/>
                      <a:pt x="2158" y="790"/>
                      <a:pt x="2153" y="781"/>
                    </a:cubicBezTo>
                    <a:cubicBezTo>
                      <a:pt x="2149" y="772"/>
                      <a:pt x="2147" y="747"/>
                      <a:pt x="2143" y="742"/>
                    </a:cubicBezTo>
                    <a:cubicBezTo>
                      <a:pt x="2139" y="736"/>
                      <a:pt x="2114" y="724"/>
                      <a:pt x="2106" y="717"/>
                    </a:cubicBezTo>
                    <a:cubicBezTo>
                      <a:pt x="2099" y="709"/>
                      <a:pt x="2073" y="676"/>
                      <a:pt x="2061" y="671"/>
                    </a:cubicBezTo>
                    <a:cubicBezTo>
                      <a:pt x="2049" y="667"/>
                      <a:pt x="2028" y="639"/>
                      <a:pt x="2006" y="620"/>
                    </a:cubicBezTo>
                    <a:cubicBezTo>
                      <a:pt x="1984" y="601"/>
                      <a:pt x="1939" y="590"/>
                      <a:pt x="1924" y="582"/>
                    </a:cubicBezTo>
                    <a:cubicBezTo>
                      <a:pt x="1910" y="573"/>
                      <a:pt x="1901" y="542"/>
                      <a:pt x="1901" y="542"/>
                    </a:cubicBezTo>
                    <a:cubicBezTo>
                      <a:pt x="1893" y="526"/>
                      <a:pt x="1885" y="517"/>
                      <a:pt x="1870" y="514"/>
                    </a:cubicBezTo>
                    <a:cubicBezTo>
                      <a:pt x="1855" y="511"/>
                      <a:pt x="1854" y="520"/>
                      <a:pt x="1855" y="542"/>
                    </a:cubicBezTo>
                    <a:close/>
                    <a:moveTo>
                      <a:pt x="1860" y="498"/>
                    </a:moveTo>
                    <a:cubicBezTo>
                      <a:pt x="1871" y="499"/>
                      <a:pt x="1871" y="499"/>
                      <a:pt x="1871" y="499"/>
                    </a:cubicBezTo>
                    <a:cubicBezTo>
                      <a:pt x="1879" y="492"/>
                      <a:pt x="1873" y="476"/>
                      <a:pt x="1864" y="483"/>
                    </a:cubicBezTo>
                    <a:cubicBezTo>
                      <a:pt x="1855" y="491"/>
                      <a:pt x="1860" y="498"/>
                      <a:pt x="1860" y="498"/>
                    </a:cubicBezTo>
                    <a:close/>
                    <a:moveTo>
                      <a:pt x="1912" y="507"/>
                    </a:moveTo>
                    <a:cubicBezTo>
                      <a:pt x="1905" y="498"/>
                      <a:pt x="1897" y="503"/>
                      <a:pt x="1897" y="503"/>
                    </a:cubicBezTo>
                    <a:cubicBezTo>
                      <a:pt x="1896" y="514"/>
                      <a:pt x="1896" y="514"/>
                      <a:pt x="1896" y="514"/>
                    </a:cubicBezTo>
                    <a:cubicBezTo>
                      <a:pt x="1903" y="522"/>
                      <a:pt x="1919" y="516"/>
                      <a:pt x="1912" y="507"/>
                    </a:cubicBezTo>
                    <a:close/>
                    <a:moveTo>
                      <a:pt x="1944" y="451"/>
                    </a:moveTo>
                    <a:cubicBezTo>
                      <a:pt x="1959" y="439"/>
                      <a:pt x="1959" y="439"/>
                      <a:pt x="1959" y="439"/>
                    </a:cubicBezTo>
                    <a:cubicBezTo>
                      <a:pt x="1960" y="422"/>
                      <a:pt x="1936" y="412"/>
                      <a:pt x="1933" y="430"/>
                    </a:cubicBezTo>
                    <a:cubicBezTo>
                      <a:pt x="1930" y="449"/>
                      <a:pt x="1944" y="451"/>
                      <a:pt x="1944" y="451"/>
                    </a:cubicBezTo>
                    <a:close/>
                    <a:moveTo>
                      <a:pt x="479" y="762"/>
                    </a:moveTo>
                    <a:cubicBezTo>
                      <a:pt x="486" y="760"/>
                      <a:pt x="489" y="739"/>
                      <a:pt x="497" y="739"/>
                    </a:cubicBezTo>
                    <a:cubicBezTo>
                      <a:pt x="505" y="739"/>
                      <a:pt x="505" y="739"/>
                      <a:pt x="505" y="739"/>
                    </a:cubicBezTo>
                    <a:cubicBezTo>
                      <a:pt x="505" y="739"/>
                      <a:pt x="494" y="760"/>
                      <a:pt x="498" y="762"/>
                    </a:cubicBezTo>
                    <a:cubicBezTo>
                      <a:pt x="503" y="765"/>
                      <a:pt x="510" y="758"/>
                      <a:pt x="510" y="758"/>
                    </a:cubicBezTo>
                    <a:cubicBezTo>
                      <a:pt x="510" y="750"/>
                      <a:pt x="519" y="747"/>
                      <a:pt x="521" y="735"/>
                    </a:cubicBezTo>
                    <a:cubicBezTo>
                      <a:pt x="522" y="722"/>
                      <a:pt x="537" y="701"/>
                      <a:pt x="522" y="699"/>
                    </a:cubicBezTo>
                    <a:cubicBezTo>
                      <a:pt x="507" y="696"/>
                      <a:pt x="497" y="703"/>
                      <a:pt x="486" y="711"/>
                    </a:cubicBezTo>
                    <a:cubicBezTo>
                      <a:pt x="475" y="719"/>
                      <a:pt x="476" y="704"/>
                      <a:pt x="464" y="719"/>
                    </a:cubicBezTo>
                    <a:cubicBezTo>
                      <a:pt x="451" y="735"/>
                      <a:pt x="444" y="740"/>
                      <a:pt x="454" y="751"/>
                    </a:cubicBezTo>
                    <a:cubicBezTo>
                      <a:pt x="464" y="762"/>
                      <a:pt x="472" y="765"/>
                      <a:pt x="479" y="762"/>
                    </a:cubicBezTo>
                    <a:close/>
                    <a:moveTo>
                      <a:pt x="1413" y="259"/>
                    </a:moveTo>
                    <a:cubicBezTo>
                      <a:pt x="1413" y="259"/>
                      <a:pt x="1433" y="254"/>
                      <a:pt x="1438" y="247"/>
                    </a:cubicBezTo>
                    <a:cubicBezTo>
                      <a:pt x="1442" y="240"/>
                      <a:pt x="1430" y="240"/>
                      <a:pt x="1423" y="241"/>
                    </a:cubicBezTo>
                    <a:cubicBezTo>
                      <a:pt x="1416" y="243"/>
                      <a:pt x="1394" y="254"/>
                      <a:pt x="1394" y="254"/>
                    </a:cubicBezTo>
                    <a:cubicBezTo>
                      <a:pt x="1398" y="262"/>
                      <a:pt x="1398" y="262"/>
                      <a:pt x="1398" y="262"/>
                    </a:cubicBezTo>
                    <a:lnTo>
                      <a:pt x="1413" y="259"/>
                    </a:lnTo>
                    <a:close/>
                    <a:moveTo>
                      <a:pt x="1452" y="238"/>
                    </a:moveTo>
                    <a:cubicBezTo>
                      <a:pt x="1455" y="234"/>
                      <a:pt x="1455" y="222"/>
                      <a:pt x="1455" y="209"/>
                    </a:cubicBezTo>
                    <a:cubicBezTo>
                      <a:pt x="1455" y="196"/>
                      <a:pt x="1455" y="175"/>
                      <a:pt x="1464" y="172"/>
                    </a:cubicBezTo>
                    <a:cubicBezTo>
                      <a:pt x="1472" y="169"/>
                      <a:pt x="1477" y="162"/>
                      <a:pt x="1477" y="158"/>
                    </a:cubicBezTo>
                    <a:cubicBezTo>
                      <a:pt x="1477" y="153"/>
                      <a:pt x="1471" y="136"/>
                      <a:pt x="1471" y="131"/>
                    </a:cubicBezTo>
                    <a:cubicBezTo>
                      <a:pt x="1471" y="127"/>
                      <a:pt x="1478" y="115"/>
                      <a:pt x="1478" y="115"/>
                    </a:cubicBezTo>
                    <a:cubicBezTo>
                      <a:pt x="1490" y="121"/>
                      <a:pt x="1490" y="121"/>
                      <a:pt x="1490" y="121"/>
                    </a:cubicBezTo>
                    <a:cubicBezTo>
                      <a:pt x="1490" y="121"/>
                      <a:pt x="1502" y="102"/>
                      <a:pt x="1491" y="97"/>
                    </a:cubicBezTo>
                    <a:cubicBezTo>
                      <a:pt x="1481" y="93"/>
                      <a:pt x="1459" y="97"/>
                      <a:pt x="1456" y="106"/>
                    </a:cubicBezTo>
                    <a:cubicBezTo>
                      <a:pt x="1453" y="115"/>
                      <a:pt x="1459" y="150"/>
                      <a:pt x="1452" y="156"/>
                    </a:cubicBezTo>
                    <a:cubicBezTo>
                      <a:pt x="1444" y="162"/>
                      <a:pt x="1434" y="202"/>
                      <a:pt x="1436" y="219"/>
                    </a:cubicBezTo>
                    <a:cubicBezTo>
                      <a:pt x="1437" y="237"/>
                      <a:pt x="1452" y="238"/>
                      <a:pt x="1452" y="238"/>
                    </a:cubicBezTo>
                    <a:close/>
                    <a:moveTo>
                      <a:pt x="1518" y="209"/>
                    </a:moveTo>
                    <a:cubicBezTo>
                      <a:pt x="1518" y="209"/>
                      <a:pt x="1512" y="204"/>
                      <a:pt x="1505" y="207"/>
                    </a:cubicBezTo>
                    <a:cubicBezTo>
                      <a:pt x="1497" y="210"/>
                      <a:pt x="1480" y="256"/>
                      <a:pt x="1480" y="256"/>
                    </a:cubicBezTo>
                    <a:cubicBezTo>
                      <a:pt x="1531" y="228"/>
                      <a:pt x="1531" y="228"/>
                      <a:pt x="1531" y="228"/>
                    </a:cubicBezTo>
                    <a:lnTo>
                      <a:pt x="1518" y="209"/>
                    </a:lnTo>
                    <a:close/>
                    <a:moveTo>
                      <a:pt x="1709" y="369"/>
                    </a:moveTo>
                    <a:cubicBezTo>
                      <a:pt x="1700" y="382"/>
                      <a:pt x="1713" y="385"/>
                      <a:pt x="1713" y="385"/>
                    </a:cubicBezTo>
                    <a:cubicBezTo>
                      <a:pt x="1713" y="385"/>
                      <a:pt x="1720" y="388"/>
                      <a:pt x="1725" y="376"/>
                    </a:cubicBezTo>
                    <a:cubicBezTo>
                      <a:pt x="1729" y="364"/>
                      <a:pt x="1717" y="356"/>
                      <a:pt x="1709" y="369"/>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05" name="Freeform 268"/>
              <p:cNvSpPr>
                <a:spLocks noEditPoints="1"/>
              </p:cNvSpPr>
              <p:nvPr/>
            </p:nvSpPr>
            <p:spPr bwMode="gray">
              <a:xfrm>
                <a:off x="7666" y="-320"/>
                <a:ext cx="1653" cy="1398"/>
              </a:xfrm>
              <a:custGeom>
                <a:avLst/>
                <a:gdLst>
                  <a:gd name="T0" fmla="*/ 1703 w 2039"/>
                  <a:gd name="T1" fmla="*/ 772 h 1725"/>
                  <a:gd name="T2" fmla="*/ 1390 w 2039"/>
                  <a:gd name="T3" fmla="*/ 687 h 1725"/>
                  <a:gd name="T4" fmla="*/ 1229 w 2039"/>
                  <a:gd name="T5" fmla="*/ 581 h 1725"/>
                  <a:gd name="T6" fmla="*/ 1269 w 2039"/>
                  <a:gd name="T7" fmla="*/ 361 h 1725"/>
                  <a:gd name="T8" fmla="*/ 1064 w 2039"/>
                  <a:gd name="T9" fmla="*/ 257 h 1725"/>
                  <a:gd name="T10" fmla="*/ 936 w 2039"/>
                  <a:gd name="T11" fmla="*/ 221 h 1725"/>
                  <a:gd name="T12" fmla="*/ 673 w 2039"/>
                  <a:gd name="T13" fmla="*/ 154 h 1725"/>
                  <a:gd name="T14" fmla="*/ 482 w 2039"/>
                  <a:gd name="T15" fmla="*/ 149 h 1725"/>
                  <a:gd name="T16" fmla="*/ 524 w 2039"/>
                  <a:gd name="T17" fmla="*/ 351 h 1725"/>
                  <a:gd name="T18" fmla="*/ 609 w 2039"/>
                  <a:gd name="T19" fmla="*/ 472 h 1725"/>
                  <a:gd name="T20" fmla="*/ 574 w 2039"/>
                  <a:gd name="T21" fmla="*/ 609 h 1725"/>
                  <a:gd name="T22" fmla="*/ 606 w 2039"/>
                  <a:gd name="T23" fmla="*/ 662 h 1725"/>
                  <a:gd name="T24" fmla="*/ 422 w 2039"/>
                  <a:gd name="T25" fmla="*/ 767 h 1725"/>
                  <a:gd name="T26" fmla="*/ 632 w 2039"/>
                  <a:gd name="T27" fmla="*/ 763 h 1725"/>
                  <a:gd name="T28" fmla="*/ 627 w 2039"/>
                  <a:gd name="T29" fmla="*/ 956 h 1725"/>
                  <a:gd name="T30" fmla="*/ 618 w 2039"/>
                  <a:gd name="T31" fmla="*/ 1149 h 1725"/>
                  <a:gd name="T32" fmla="*/ 1043 w 2039"/>
                  <a:gd name="T33" fmla="*/ 1480 h 1725"/>
                  <a:gd name="T34" fmla="*/ 1203 w 2039"/>
                  <a:gd name="T35" fmla="*/ 1436 h 1725"/>
                  <a:gd name="T36" fmla="*/ 1321 w 2039"/>
                  <a:gd name="T37" fmla="*/ 1372 h 1725"/>
                  <a:gd name="T38" fmla="*/ 1379 w 2039"/>
                  <a:gd name="T39" fmla="*/ 1432 h 1725"/>
                  <a:gd name="T40" fmla="*/ 1366 w 2039"/>
                  <a:gd name="T41" fmla="*/ 1568 h 1725"/>
                  <a:gd name="T42" fmla="*/ 1479 w 2039"/>
                  <a:gd name="T43" fmla="*/ 1649 h 1725"/>
                  <a:gd name="T44" fmla="*/ 1627 w 2039"/>
                  <a:gd name="T45" fmla="*/ 1698 h 1725"/>
                  <a:gd name="T46" fmla="*/ 1752 w 2039"/>
                  <a:gd name="T47" fmla="*/ 1560 h 1725"/>
                  <a:gd name="T48" fmla="*/ 1815 w 2039"/>
                  <a:gd name="T49" fmla="*/ 1391 h 1725"/>
                  <a:gd name="T50" fmla="*/ 1689 w 2039"/>
                  <a:gd name="T51" fmla="*/ 1226 h 1725"/>
                  <a:gd name="T52" fmla="*/ 1751 w 2039"/>
                  <a:gd name="T53" fmla="*/ 1140 h 1725"/>
                  <a:gd name="T54" fmla="*/ 1788 w 2039"/>
                  <a:gd name="T55" fmla="*/ 997 h 1725"/>
                  <a:gd name="T56" fmla="*/ 1926 w 2039"/>
                  <a:gd name="T57" fmla="*/ 705 h 1725"/>
                  <a:gd name="T58" fmla="*/ 520 w 2039"/>
                  <a:gd name="T59" fmla="*/ 442 h 1725"/>
                  <a:gd name="T60" fmla="*/ 513 w 2039"/>
                  <a:gd name="T61" fmla="*/ 605 h 1725"/>
                  <a:gd name="T62" fmla="*/ 400 w 2039"/>
                  <a:gd name="T63" fmla="*/ 389 h 1725"/>
                  <a:gd name="T64" fmla="*/ 404 w 2039"/>
                  <a:gd name="T65" fmla="*/ 306 h 1725"/>
                  <a:gd name="T66" fmla="*/ 400 w 2039"/>
                  <a:gd name="T67" fmla="*/ 389 h 1725"/>
                  <a:gd name="T68" fmla="*/ 312 w 2039"/>
                  <a:gd name="T69" fmla="*/ 357 h 1725"/>
                  <a:gd name="T70" fmla="*/ 286 w 2039"/>
                  <a:gd name="T71" fmla="*/ 429 h 1725"/>
                  <a:gd name="T72" fmla="*/ 331 w 2039"/>
                  <a:gd name="T73" fmla="*/ 422 h 1725"/>
                  <a:gd name="T74" fmla="*/ 484 w 2039"/>
                  <a:gd name="T75" fmla="*/ 583 h 1725"/>
                  <a:gd name="T76" fmla="*/ 236 w 2039"/>
                  <a:gd name="T77" fmla="*/ 399 h 1725"/>
                  <a:gd name="T78" fmla="*/ 39 w 2039"/>
                  <a:gd name="T79" fmla="*/ 865 h 1725"/>
                  <a:gd name="T80" fmla="*/ 288 w 2039"/>
                  <a:gd name="T81" fmla="*/ 205 h 1725"/>
                  <a:gd name="T82" fmla="*/ 336 w 2039"/>
                  <a:gd name="T83" fmla="*/ 167 h 1725"/>
                  <a:gd name="T84" fmla="*/ 363 w 2039"/>
                  <a:gd name="T85" fmla="*/ 23 h 1725"/>
                  <a:gd name="T86" fmla="*/ 291 w 2039"/>
                  <a:gd name="T87" fmla="*/ 120 h 1725"/>
                  <a:gd name="T88" fmla="*/ 12 w 2039"/>
                  <a:gd name="T89" fmla="*/ 849 h 1725"/>
                  <a:gd name="T90" fmla="*/ 467 w 2039"/>
                  <a:gd name="T91" fmla="*/ 1017 h 1725"/>
                  <a:gd name="T92" fmla="*/ 573 w 2039"/>
                  <a:gd name="T93" fmla="*/ 504 h 1725"/>
                  <a:gd name="T94" fmla="*/ 412 w 2039"/>
                  <a:gd name="T95" fmla="*/ 598 h 1725"/>
                  <a:gd name="T96" fmla="*/ 417 w 2039"/>
                  <a:gd name="T97" fmla="*/ 419 h 1725"/>
                  <a:gd name="T98" fmla="*/ 494 w 2039"/>
                  <a:gd name="T99" fmla="*/ 404 h 1725"/>
                  <a:gd name="T100" fmla="*/ 1857 w 2039"/>
                  <a:gd name="T101" fmla="*/ 644 h 1725"/>
                  <a:gd name="T102" fmla="*/ 2003 w 2039"/>
                  <a:gd name="T103" fmla="*/ 680 h 1725"/>
                  <a:gd name="T104" fmla="*/ 416 w 2039"/>
                  <a:gd name="T105" fmla="*/ 487 h 1725"/>
                  <a:gd name="T106" fmla="*/ 435 w 2039"/>
                  <a:gd name="T107" fmla="*/ 503 h 1725"/>
                  <a:gd name="T108" fmla="*/ 370 w 2039"/>
                  <a:gd name="T109" fmla="*/ 517 h 1725"/>
                  <a:gd name="T110" fmla="*/ 374 w 2039"/>
                  <a:gd name="T111" fmla="*/ 494 h 1725"/>
                  <a:gd name="T112" fmla="*/ 380 w 2039"/>
                  <a:gd name="T113" fmla="*/ 608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39" h="1725">
                    <a:moveTo>
                      <a:pt x="1894" y="696"/>
                    </a:moveTo>
                    <a:cubicBezTo>
                      <a:pt x="1880" y="701"/>
                      <a:pt x="1855" y="722"/>
                      <a:pt x="1846" y="724"/>
                    </a:cubicBezTo>
                    <a:cubicBezTo>
                      <a:pt x="1836" y="726"/>
                      <a:pt x="1855" y="712"/>
                      <a:pt x="1848" y="699"/>
                    </a:cubicBezTo>
                    <a:cubicBezTo>
                      <a:pt x="1841" y="685"/>
                      <a:pt x="1820" y="701"/>
                      <a:pt x="1793" y="710"/>
                    </a:cubicBezTo>
                    <a:cubicBezTo>
                      <a:pt x="1765" y="719"/>
                      <a:pt x="1733" y="768"/>
                      <a:pt x="1703" y="772"/>
                    </a:cubicBezTo>
                    <a:cubicBezTo>
                      <a:pt x="1673" y="777"/>
                      <a:pt x="1664" y="761"/>
                      <a:pt x="1646" y="740"/>
                    </a:cubicBezTo>
                    <a:cubicBezTo>
                      <a:pt x="1627" y="719"/>
                      <a:pt x="1609" y="712"/>
                      <a:pt x="1609" y="712"/>
                    </a:cubicBezTo>
                    <a:cubicBezTo>
                      <a:pt x="1595" y="699"/>
                      <a:pt x="1565" y="694"/>
                      <a:pt x="1542" y="685"/>
                    </a:cubicBezTo>
                    <a:cubicBezTo>
                      <a:pt x="1519" y="676"/>
                      <a:pt x="1508" y="664"/>
                      <a:pt x="1471" y="653"/>
                    </a:cubicBezTo>
                    <a:cubicBezTo>
                      <a:pt x="1434" y="641"/>
                      <a:pt x="1409" y="664"/>
                      <a:pt x="1390" y="687"/>
                    </a:cubicBezTo>
                    <a:cubicBezTo>
                      <a:pt x="1372" y="710"/>
                      <a:pt x="1367" y="751"/>
                      <a:pt x="1351" y="754"/>
                    </a:cubicBezTo>
                    <a:cubicBezTo>
                      <a:pt x="1335" y="756"/>
                      <a:pt x="1356" y="717"/>
                      <a:pt x="1356" y="705"/>
                    </a:cubicBezTo>
                    <a:cubicBezTo>
                      <a:pt x="1356" y="694"/>
                      <a:pt x="1379" y="676"/>
                      <a:pt x="1374" y="630"/>
                    </a:cubicBezTo>
                    <a:cubicBezTo>
                      <a:pt x="1370" y="584"/>
                      <a:pt x="1298" y="609"/>
                      <a:pt x="1225" y="618"/>
                    </a:cubicBezTo>
                    <a:cubicBezTo>
                      <a:pt x="1151" y="627"/>
                      <a:pt x="1177" y="602"/>
                      <a:pt x="1229" y="581"/>
                    </a:cubicBezTo>
                    <a:cubicBezTo>
                      <a:pt x="1282" y="561"/>
                      <a:pt x="1282" y="496"/>
                      <a:pt x="1282" y="496"/>
                    </a:cubicBezTo>
                    <a:cubicBezTo>
                      <a:pt x="1282" y="496"/>
                      <a:pt x="1289" y="425"/>
                      <a:pt x="1289" y="416"/>
                    </a:cubicBezTo>
                    <a:cubicBezTo>
                      <a:pt x="1289" y="407"/>
                      <a:pt x="1271" y="407"/>
                      <a:pt x="1255" y="395"/>
                    </a:cubicBezTo>
                    <a:cubicBezTo>
                      <a:pt x="1239" y="384"/>
                      <a:pt x="1273" y="390"/>
                      <a:pt x="1282" y="381"/>
                    </a:cubicBezTo>
                    <a:cubicBezTo>
                      <a:pt x="1292" y="372"/>
                      <a:pt x="1275" y="367"/>
                      <a:pt x="1269" y="361"/>
                    </a:cubicBezTo>
                    <a:cubicBezTo>
                      <a:pt x="1262" y="354"/>
                      <a:pt x="1259" y="344"/>
                      <a:pt x="1259" y="331"/>
                    </a:cubicBezTo>
                    <a:cubicBezTo>
                      <a:pt x="1259" y="317"/>
                      <a:pt x="1236" y="294"/>
                      <a:pt x="1220" y="287"/>
                    </a:cubicBezTo>
                    <a:cubicBezTo>
                      <a:pt x="1204" y="280"/>
                      <a:pt x="1218" y="315"/>
                      <a:pt x="1190" y="317"/>
                    </a:cubicBezTo>
                    <a:cubicBezTo>
                      <a:pt x="1163" y="319"/>
                      <a:pt x="1153" y="284"/>
                      <a:pt x="1153" y="284"/>
                    </a:cubicBezTo>
                    <a:cubicBezTo>
                      <a:pt x="1135" y="263"/>
                      <a:pt x="1075" y="264"/>
                      <a:pt x="1064" y="257"/>
                    </a:cubicBezTo>
                    <a:cubicBezTo>
                      <a:pt x="1052" y="250"/>
                      <a:pt x="1036" y="255"/>
                      <a:pt x="1034" y="236"/>
                    </a:cubicBezTo>
                    <a:cubicBezTo>
                      <a:pt x="1032" y="218"/>
                      <a:pt x="1039" y="211"/>
                      <a:pt x="1029" y="206"/>
                    </a:cubicBezTo>
                    <a:cubicBezTo>
                      <a:pt x="1020" y="202"/>
                      <a:pt x="1004" y="223"/>
                      <a:pt x="988" y="236"/>
                    </a:cubicBezTo>
                    <a:cubicBezTo>
                      <a:pt x="972" y="250"/>
                      <a:pt x="956" y="257"/>
                      <a:pt x="940" y="257"/>
                    </a:cubicBezTo>
                    <a:cubicBezTo>
                      <a:pt x="936" y="221"/>
                      <a:pt x="936" y="221"/>
                      <a:pt x="936" y="221"/>
                    </a:cubicBezTo>
                    <a:cubicBezTo>
                      <a:pt x="922" y="219"/>
                      <a:pt x="901" y="216"/>
                      <a:pt x="891" y="229"/>
                    </a:cubicBezTo>
                    <a:cubicBezTo>
                      <a:pt x="882" y="243"/>
                      <a:pt x="894" y="262"/>
                      <a:pt x="850" y="257"/>
                    </a:cubicBezTo>
                    <a:cubicBezTo>
                      <a:pt x="806" y="252"/>
                      <a:pt x="829" y="216"/>
                      <a:pt x="822" y="204"/>
                    </a:cubicBezTo>
                    <a:cubicBezTo>
                      <a:pt x="816" y="193"/>
                      <a:pt x="721" y="193"/>
                      <a:pt x="705" y="186"/>
                    </a:cubicBezTo>
                    <a:cubicBezTo>
                      <a:pt x="689" y="179"/>
                      <a:pt x="687" y="158"/>
                      <a:pt x="673" y="154"/>
                    </a:cubicBezTo>
                    <a:cubicBezTo>
                      <a:pt x="659" y="149"/>
                      <a:pt x="632" y="154"/>
                      <a:pt x="618" y="154"/>
                    </a:cubicBezTo>
                    <a:cubicBezTo>
                      <a:pt x="604" y="154"/>
                      <a:pt x="599" y="140"/>
                      <a:pt x="588" y="140"/>
                    </a:cubicBezTo>
                    <a:cubicBezTo>
                      <a:pt x="576" y="140"/>
                      <a:pt x="572" y="156"/>
                      <a:pt x="544" y="158"/>
                    </a:cubicBezTo>
                    <a:cubicBezTo>
                      <a:pt x="517" y="161"/>
                      <a:pt x="517" y="140"/>
                      <a:pt x="508" y="138"/>
                    </a:cubicBezTo>
                    <a:cubicBezTo>
                      <a:pt x="498" y="135"/>
                      <a:pt x="482" y="149"/>
                      <a:pt x="482" y="149"/>
                    </a:cubicBezTo>
                    <a:cubicBezTo>
                      <a:pt x="482" y="149"/>
                      <a:pt x="475" y="151"/>
                      <a:pt x="464" y="181"/>
                    </a:cubicBezTo>
                    <a:cubicBezTo>
                      <a:pt x="452" y="211"/>
                      <a:pt x="455" y="206"/>
                      <a:pt x="473" y="246"/>
                    </a:cubicBezTo>
                    <a:cubicBezTo>
                      <a:pt x="491" y="285"/>
                      <a:pt x="501" y="289"/>
                      <a:pt x="510" y="308"/>
                    </a:cubicBezTo>
                    <a:cubicBezTo>
                      <a:pt x="519" y="326"/>
                      <a:pt x="508" y="319"/>
                      <a:pt x="501" y="335"/>
                    </a:cubicBezTo>
                    <a:cubicBezTo>
                      <a:pt x="494" y="351"/>
                      <a:pt x="512" y="347"/>
                      <a:pt x="524" y="351"/>
                    </a:cubicBezTo>
                    <a:cubicBezTo>
                      <a:pt x="535" y="356"/>
                      <a:pt x="526" y="361"/>
                      <a:pt x="540" y="386"/>
                    </a:cubicBezTo>
                    <a:cubicBezTo>
                      <a:pt x="548" y="401"/>
                      <a:pt x="561" y="392"/>
                      <a:pt x="570" y="401"/>
                    </a:cubicBezTo>
                    <a:cubicBezTo>
                      <a:pt x="574" y="404"/>
                      <a:pt x="583" y="430"/>
                      <a:pt x="582" y="449"/>
                    </a:cubicBezTo>
                    <a:cubicBezTo>
                      <a:pt x="581" y="460"/>
                      <a:pt x="569" y="467"/>
                      <a:pt x="572" y="471"/>
                    </a:cubicBezTo>
                    <a:cubicBezTo>
                      <a:pt x="579" y="480"/>
                      <a:pt x="603" y="460"/>
                      <a:pt x="609" y="472"/>
                    </a:cubicBezTo>
                    <a:cubicBezTo>
                      <a:pt x="618" y="489"/>
                      <a:pt x="625" y="505"/>
                      <a:pt x="629" y="510"/>
                    </a:cubicBezTo>
                    <a:cubicBezTo>
                      <a:pt x="636" y="519"/>
                      <a:pt x="652" y="531"/>
                      <a:pt x="648" y="540"/>
                    </a:cubicBezTo>
                    <a:cubicBezTo>
                      <a:pt x="643" y="549"/>
                      <a:pt x="622" y="547"/>
                      <a:pt x="609" y="544"/>
                    </a:cubicBezTo>
                    <a:cubicBezTo>
                      <a:pt x="595" y="542"/>
                      <a:pt x="583" y="551"/>
                      <a:pt x="572" y="565"/>
                    </a:cubicBezTo>
                    <a:cubicBezTo>
                      <a:pt x="560" y="579"/>
                      <a:pt x="565" y="602"/>
                      <a:pt x="574" y="609"/>
                    </a:cubicBezTo>
                    <a:cubicBezTo>
                      <a:pt x="583" y="616"/>
                      <a:pt x="627" y="613"/>
                      <a:pt x="645" y="588"/>
                    </a:cubicBezTo>
                    <a:cubicBezTo>
                      <a:pt x="664" y="563"/>
                      <a:pt x="664" y="556"/>
                      <a:pt x="673" y="570"/>
                    </a:cubicBezTo>
                    <a:cubicBezTo>
                      <a:pt x="682" y="584"/>
                      <a:pt x="680" y="588"/>
                      <a:pt x="668" y="600"/>
                    </a:cubicBezTo>
                    <a:cubicBezTo>
                      <a:pt x="657" y="611"/>
                      <a:pt x="643" y="618"/>
                      <a:pt x="636" y="636"/>
                    </a:cubicBezTo>
                    <a:cubicBezTo>
                      <a:pt x="629" y="655"/>
                      <a:pt x="620" y="655"/>
                      <a:pt x="606" y="662"/>
                    </a:cubicBezTo>
                    <a:cubicBezTo>
                      <a:pt x="593" y="669"/>
                      <a:pt x="567" y="650"/>
                      <a:pt x="544" y="653"/>
                    </a:cubicBezTo>
                    <a:cubicBezTo>
                      <a:pt x="521" y="655"/>
                      <a:pt x="485" y="662"/>
                      <a:pt x="464" y="671"/>
                    </a:cubicBezTo>
                    <a:cubicBezTo>
                      <a:pt x="443" y="680"/>
                      <a:pt x="462" y="694"/>
                      <a:pt x="478" y="699"/>
                    </a:cubicBezTo>
                    <a:cubicBezTo>
                      <a:pt x="494" y="703"/>
                      <a:pt x="471" y="710"/>
                      <a:pt x="452" y="712"/>
                    </a:cubicBezTo>
                    <a:cubicBezTo>
                      <a:pt x="434" y="715"/>
                      <a:pt x="418" y="740"/>
                      <a:pt x="422" y="767"/>
                    </a:cubicBezTo>
                    <a:cubicBezTo>
                      <a:pt x="427" y="795"/>
                      <a:pt x="443" y="774"/>
                      <a:pt x="443" y="774"/>
                    </a:cubicBezTo>
                    <a:cubicBezTo>
                      <a:pt x="443" y="774"/>
                      <a:pt x="480" y="802"/>
                      <a:pt x="496" y="802"/>
                    </a:cubicBezTo>
                    <a:cubicBezTo>
                      <a:pt x="512" y="802"/>
                      <a:pt x="498" y="779"/>
                      <a:pt x="498" y="779"/>
                    </a:cubicBezTo>
                    <a:cubicBezTo>
                      <a:pt x="498" y="779"/>
                      <a:pt x="558" y="772"/>
                      <a:pt x="581" y="788"/>
                    </a:cubicBezTo>
                    <a:cubicBezTo>
                      <a:pt x="604" y="804"/>
                      <a:pt x="611" y="784"/>
                      <a:pt x="632" y="763"/>
                    </a:cubicBezTo>
                    <a:cubicBezTo>
                      <a:pt x="652" y="742"/>
                      <a:pt x="645" y="772"/>
                      <a:pt x="629" y="790"/>
                    </a:cubicBezTo>
                    <a:cubicBezTo>
                      <a:pt x="613" y="809"/>
                      <a:pt x="609" y="804"/>
                      <a:pt x="581" y="820"/>
                    </a:cubicBezTo>
                    <a:cubicBezTo>
                      <a:pt x="553" y="836"/>
                      <a:pt x="553" y="887"/>
                      <a:pt x="567" y="919"/>
                    </a:cubicBezTo>
                    <a:cubicBezTo>
                      <a:pt x="581" y="951"/>
                      <a:pt x="599" y="935"/>
                      <a:pt x="616" y="928"/>
                    </a:cubicBezTo>
                    <a:cubicBezTo>
                      <a:pt x="632" y="922"/>
                      <a:pt x="627" y="945"/>
                      <a:pt x="627" y="956"/>
                    </a:cubicBezTo>
                    <a:cubicBezTo>
                      <a:pt x="627" y="968"/>
                      <a:pt x="643" y="984"/>
                      <a:pt x="655" y="1000"/>
                    </a:cubicBezTo>
                    <a:cubicBezTo>
                      <a:pt x="666" y="1016"/>
                      <a:pt x="652" y="1034"/>
                      <a:pt x="625" y="1030"/>
                    </a:cubicBezTo>
                    <a:cubicBezTo>
                      <a:pt x="597" y="1025"/>
                      <a:pt x="586" y="1023"/>
                      <a:pt x="572" y="1041"/>
                    </a:cubicBezTo>
                    <a:cubicBezTo>
                      <a:pt x="558" y="1060"/>
                      <a:pt x="586" y="1071"/>
                      <a:pt x="597" y="1082"/>
                    </a:cubicBezTo>
                    <a:cubicBezTo>
                      <a:pt x="609" y="1094"/>
                      <a:pt x="588" y="1087"/>
                      <a:pt x="618" y="1149"/>
                    </a:cubicBezTo>
                    <a:cubicBezTo>
                      <a:pt x="648" y="1211"/>
                      <a:pt x="696" y="1172"/>
                      <a:pt x="749" y="1168"/>
                    </a:cubicBezTo>
                    <a:cubicBezTo>
                      <a:pt x="802" y="1163"/>
                      <a:pt x="843" y="1184"/>
                      <a:pt x="878" y="1214"/>
                    </a:cubicBezTo>
                    <a:cubicBezTo>
                      <a:pt x="912" y="1243"/>
                      <a:pt x="919" y="1322"/>
                      <a:pt x="942" y="1335"/>
                    </a:cubicBezTo>
                    <a:cubicBezTo>
                      <a:pt x="965" y="1349"/>
                      <a:pt x="979" y="1370"/>
                      <a:pt x="988" y="1409"/>
                    </a:cubicBezTo>
                    <a:cubicBezTo>
                      <a:pt x="997" y="1448"/>
                      <a:pt x="1020" y="1469"/>
                      <a:pt x="1043" y="1480"/>
                    </a:cubicBezTo>
                    <a:cubicBezTo>
                      <a:pt x="1053" y="1485"/>
                      <a:pt x="1074" y="1493"/>
                      <a:pt x="1095" y="1502"/>
                    </a:cubicBezTo>
                    <a:cubicBezTo>
                      <a:pt x="1097" y="1494"/>
                      <a:pt x="1100" y="1484"/>
                      <a:pt x="1101" y="1481"/>
                    </a:cubicBezTo>
                    <a:cubicBezTo>
                      <a:pt x="1103" y="1474"/>
                      <a:pt x="1116" y="1465"/>
                      <a:pt x="1116" y="1465"/>
                    </a:cubicBezTo>
                    <a:cubicBezTo>
                      <a:pt x="1116" y="1465"/>
                      <a:pt x="1136" y="1496"/>
                      <a:pt x="1152" y="1494"/>
                    </a:cubicBezTo>
                    <a:cubicBezTo>
                      <a:pt x="1168" y="1492"/>
                      <a:pt x="1203" y="1436"/>
                      <a:pt x="1203" y="1436"/>
                    </a:cubicBezTo>
                    <a:cubicBezTo>
                      <a:pt x="1252" y="1430"/>
                      <a:pt x="1252" y="1430"/>
                      <a:pt x="1252" y="1430"/>
                    </a:cubicBezTo>
                    <a:cubicBezTo>
                      <a:pt x="1254" y="1398"/>
                      <a:pt x="1254" y="1398"/>
                      <a:pt x="1254" y="1398"/>
                    </a:cubicBezTo>
                    <a:cubicBezTo>
                      <a:pt x="1297" y="1401"/>
                      <a:pt x="1297" y="1401"/>
                      <a:pt x="1297" y="1401"/>
                    </a:cubicBezTo>
                    <a:cubicBezTo>
                      <a:pt x="1310" y="1369"/>
                      <a:pt x="1310" y="1369"/>
                      <a:pt x="1310" y="1369"/>
                    </a:cubicBezTo>
                    <a:cubicBezTo>
                      <a:pt x="1321" y="1372"/>
                      <a:pt x="1321" y="1372"/>
                      <a:pt x="1321" y="1372"/>
                    </a:cubicBezTo>
                    <a:cubicBezTo>
                      <a:pt x="1375" y="1340"/>
                      <a:pt x="1375" y="1340"/>
                      <a:pt x="1375" y="1340"/>
                    </a:cubicBezTo>
                    <a:cubicBezTo>
                      <a:pt x="1386" y="1354"/>
                      <a:pt x="1386" y="1354"/>
                      <a:pt x="1386" y="1354"/>
                    </a:cubicBezTo>
                    <a:cubicBezTo>
                      <a:pt x="1355" y="1378"/>
                      <a:pt x="1355" y="1378"/>
                      <a:pt x="1355" y="1378"/>
                    </a:cubicBezTo>
                    <a:cubicBezTo>
                      <a:pt x="1353" y="1414"/>
                      <a:pt x="1353" y="1414"/>
                      <a:pt x="1353" y="1414"/>
                    </a:cubicBezTo>
                    <a:cubicBezTo>
                      <a:pt x="1379" y="1432"/>
                      <a:pt x="1379" y="1432"/>
                      <a:pt x="1379" y="1432"/>
                    </a:cubicBezTo>
                    <a:cubicBezTo>
                      <a:pt x="1377" y="1472"/>
                      <a:pt x="1377" y="1472"/>
                      <a:pt x="1377" y="1472"/>
                    </a:cubicBezTo>
                    <a:cubicBezTo>
                      <a:pt x="1390" y="1488"/>
                      <a:pt x="1390" y="1488"/>
                      <a:pt x="1390" y="1488"/>
                    </a:cubicBezTo>
                    <a:cubicBezTo>
                      <a:pt x="1370" y="1503"/>
                      <a:pt x="1370" y="1503"/>
                      <a:pt x="1370" y="1503"/>
                    </a:cubicBezTo>
                    <a:cubicBezTo>
                      <a:pt x="1370" y="1503"/>
                      <a:pt x="1353" y="1528"/>
                      <a:pt x="1355" y="1537"/>
                    </a:cubicBezTo>
                    <a:cubicBezTo>
                      <a:pt x="1357" y="1546"/>
                      <a:pt x="1366" y="1568"/>
                      <a:pt x="1366" y="1568"/>
                    </a:cubicBezTo>
                    <a:cubicBezTo>
                      <a:pt x="1393" y="1572"/>
                      <a:pt x="1393" y="1572"/>
                      <a:pt x="1393" y="1572"/>
                    </a:cubicBezTo>
                    <a:cubicBezTo>
                      <a:pt x="1393" y="1572"/>
                      <a:pt x="1402" y="1615"/>
                      <a:pt x="1419" y="1619"/>
                    </a:cubicBezTo>
                    <a:cubicBezTo>
                      <a:pt x="1437" y="1624"/>
                      <a:pt x="1468" y="1630"/>
                      <a:pt x="1468" y="1630"/>
                    </a:cubicBezTo>
                    <a:cubicBezTo>
                      <a:pt x="1477" y="1649"/>
                      <a:pt x="1477" y="1649"/>
                      <a:pt x="1477" y="1649"/>
                    </a:cubicBezTo>
                    <a:cubicBezTo>
                      <a:pt x="1478" y="1649"/>
                      <a:pt x="1479" y="1649"/>
                      <a:pt x="1479" y="1649"/>
                    </a:cubicBezTo>
                    <a:cubicBezTo>
                      <a:pt x="1511" y="1689"/>
                      <a:pt x="1511" y="1689"/>
                      <a:pt x="1511" y="1689"/>
                    </a:cubicBezTo>
                    <a:cubicBezTo>
                      <a:pt x="1615" y="1725"/>
                      <a:pt x="1615" y="1725"/>
                      <a:pt x="1615" y="1725"/>
                    </a:cubicBezTo>
                    <a:cubicBezTo>
                      <a:pt x="1616" y="1725"/>
                      <a:pt x="1616" y="1725"/>
                      <a:pt x="1616" y="1725"/>
                    </a:cubicBezTo>
                    <a:cubicBezTo>
                      <a:pt x="1611" y="1707"/>
                      <a:pt x="1611" y="1707"/>
                      <a:pt x="1611" y="1707"/>
                    </a:cubicBezTo>
                    <a:cubicBezTo>
                      <a:pt x="1627" y="1698"/>
                      <a:pt x="1627" y="1698"/>
                      <a:pt x="1627" y="1698"/>
                    </a:cubicBezTo>
                    <a:cubicBezTo>
                      <a:pt x="1622" y="1651"/>
                      <a:pt x="1622" y="1651"/>
                      <a:pt x="1622" y="1651"/>
                    </a:cubicBezTo>
                    <a:cubicBezTo>
                      <a:pt x="1622" y="1651"/>
                      <a:pt x="1627" y="1619"/>
                      <a:pt x="1643" y="1621"/>
                    </a:cubicBezTo>
                    <a:cubicBezTo>
                      <a:pt x="1659" y="1623"/>
                      <a:pt x="1668" y="1632"/>
                      <a:pt x="1668" y="1632"/>
                    </a:cubicBezTo>
                    <a:cubicBezTo>
                      <a:pt x="1709" y="1614"/>
                      <a:pt x="1709" y="1614"/>
                      <a:pt x="1709" y="1614"/>
                    </a:cubicBezTo>
                    <a:cubicBezTo>
                      <a:pt x="1752" y="1560"/>
                      <a:pt x="1752" y="1560"/>
                      <a:pt x="1752" y="1560"/>
                    </a:cubicBezTo>
                    <a:cubicBezTo>
                      <a:pt x="1731" y="1514"/>
                      <a:pt x="1731" y="1514"/>
                      <a:pt x="1731" y="1514"/>
                    </a:cubicBezTo>
                    <a:cubicBezTo>
                      <a:pt x="1802" y="1510"/>
                      <a:pt x="1802" y="1510"/>
                      <a:pt x="1802" y="1510"/>
                    </a:cubicBezTo>
                    <a:cubicBezTo>
                      <a:pt x="1802" y="1510"/>
                      <a:pt x="1799" y="1487"/>
                      <a:pt x="1799" y="1478"/>
                    </a:cubicBezTo>
                    <a:cubicBezTo>
                      <a:pt x="1799" y="1469"/>
                      <a:pt x="1822" y="1439"/>
                      <a:pt x="1822" y="1439"/>
                    </a:cubicBezTo>
                    <a:cubicBezTo>
                      <a:pt x="1815" y="1391"/>
                      <a:pt x="1815" y="1391"/>
                      <a:pt x="1815" y="1391"/>
                    </a:cubicBezTo>
                    <a:cubicBezTo>
                      <a:pt x="1759" y="1385"/>
                      <a:pt x="1759" y="1385"/>
                      <a:pt x="1759" y="1385"/>
                    </a:cubicBezTo>
                    <a:cubicBezTo>
                      <a:pt x="1759" y="1385"/>
                      <a:pt x="1747" y="1351"/>
                      <a:pt x="1736" y="1348"/>
                    </a:cubicBezTo>
                    <a:cubicBezTo>
                      <a:pt x="1724" y="1346"/>
                      <a:pt x="1705" y="1341"/>
                      <a:pt x="1705" y="1341"/>
                    </a:cubicBezTo>
                    <a:cubicBezTo>
                      <a:pt x="1720" y="1287"/>
                      <a:pt x="1720" y="1287"/>
                      <a:pt x="1720" y="1287"/>
                    </a:cubicBezTo>
                    <a:cubicBezTo>
                      <a:pt x="1689" y="1226"/>
                      <a:pt x="1689" y="1226"/>
                      <a:pt x="1689" y="1226"/>
                    </a:cubicBezTo>
                    <a:cubicBezTo>
                      <a:pt x="1673" y="1242"/>
                      <a:pt x="1659" y="1261"/>
                      <a:pt x="1653" y="1271"/>
                    </a:cubicBezTo>
                    <a:cubicBezTo>
                      <a:pt x="1641" y="1289"/>
                      <a:pt x="1620" y="1289"/>
                      <a:pt x="1627" y="1269"/>
                    </a:cubicBezTo>
                    <a:cubicBezTo>
                      <a:pt x="1634" y="1248"/>
                      <a:pt x="1680" y="1207"/>
                      <a:pt x="1694" y="1197"/>
                    </a:cubicBezTo>
                    <a:cubicBezTo>
                      <a:pt x="1708" y="1188"/>
                      <a:pt x="1733" y="1174"/>
                      <a:pt x="1744" y="1172"/>
                    </a:cubicBezTo>
                    <a:cubicBezTo>
                      <a:pt x="1756" y="1170"/>
                      <a:pt x="1754" y="1156"/>
                      <a:pt x="1751" y="1140"/>
                    </a:cubicBezTo>
                    <a:cubicBezTo>
                      <a:pt x="1749" y="1124"/>
                      <a:pt x="1761" y="1117"/>
                      <a:pt x="1761" y="1101"/>
                    </a:cubicBezTo>
                    <a:cubicBezTo>
                      <a:pt x="1761" y="1085"/>
                      <a:pt x="1722" y="1089"/>
                      <a:pt x="1722" y="1089"/>
                    </a:cubicBezTo>
                    <a:cubicBezTo>
                      <a:pt x="1722" y="1089"/>
                      <a:pt x="1705" y="1057"/>
                      <a:pt x="1699" y="1048"/>
                    </a:cubicBezTo>
                    <a:cubicBezTo>
                      <a:pt x="1692" y="1039"/>
                      <a:pt x="1719" y="1004"/>
                      <a:pt x="1733" y="995"/>
                    </a:cubicBezTo>
                    <a:cubicBezTo>
                      <a:pt x="1747" y="986"/>
                      <a:pt x="1770" y="1009"/>
                      <a:pt x="1788" y="997"/>
                    </a:cubicBezTo>
                    <a:cubicBezTo>
                      <a:pt x="1807" y="986"/>
                      <a:pt x="1818" y="935"/>
                      <a:pt x="1855" y="922"/>
                    </a:cubicBezTo>
                    <a:cubicBezTo>
                      <a:pt x="1892" y="908"/>
                      <a:pt x="1908" y="887"/>
                      <a:pt x="1903" y="876"/>
                    </a:cubicBezTo>
                    <a:cubicBezTo>
                      <a:pt x="1899" y="864"/>
                      <a:pt x="1892" y="827"/>
                      <a:pt x="1892" y="814"/>
                    </a:cubicBezTo>
                    <a:cubicBezTo>
                      <a:pt x="1892" y="800"/>
                      <a:pt x="1885" y="774"/>
                      <a:pt x="1882" y="747"/>
                    </a:cubicBezTo>
                    <a:cubicBezTo>
                      <a:pt x="1880" y="719"/>
                      <a:pt x="1922" y="728"/>
                      <a:pt x="1926" y="705"/>
                    </a:cubicBezTo>
                    <a:cubicBezTo>
                      <a:pt x="1931" y="682"/>
                      <a:pt x="1908" y="692"/>
                      <a:pt x="1894" y="696"/>
                    </a:cubicBezTo>
                    <a:close/>
                    <a:moveTo>
                      <a:pt x="536" y="420"/>
                    </a:moveTo>
                    <a:cubicBezTo>
                      <a:pt x="528" y="417"/>
                      <a:pt x="526" y="416"/>
                      <a:pt x="521" y="421"/>
                    </a:cubicBezTo>
                    <a:cubicBezTo>
                      <a:pt x="516" y="426"/>
                      <a:pt x="506" y="434"/>
                      <a:pt x="509" y="436"/>
                    </a:cubicBezTo>
                    <a:cubicBezTo>
                      <a:pt x="512" y="438"/>
                      <a:pt x="517" y="442"/>
                      <a:pt x="520" y="442"/>
                    </a:cubicBezTo>
                    <a:cubicBezTo>
                      <a:pt x="523" y="442"/>
                      <a:pt x="529" y="441"/>
                      <a:pt x="529" y="441"/>
                    </a:cubicBezTo>
                    <a:cubicBezTo>
                      <a:pt x="532" y="433"/>
                      <a:pt x="544" y="423"/>
                      <a:pt x="536" y="420"/>
                    </a:cubicBezTo>
                    <a:close/>
                    <a:moveTo>
                      <a:pt x="513" y="605"/>
                    </a:moveTo>
                    <a:cubicBezTo>
                      <a:pt x="529" y="605"/>
                      <a:pt x="516" y="588"/>
                      <a:pt x="516" y="588"/>
                    </a:cubicBezTo>
                    <a:cubicBezTo>
                      <a:pt x="503" y="590"/>
                      <a:pt x="498" y="605"/>
                      <a:pt x="513" y="605"/>
                    </a:cubicBezTo>
                    <a:close/>
                    <a:moveTo>
                      <a:pt x="521" y="374"/>
                    </a:moveTo>
                    <a:cubicBezTo>
                      <a:pt x="513" y="375"/>
                      <a:pt x="516" y="373"/>
                      <a:pt x="508" y="381"/>
                    </a:cubicBezTo>
                    <a:cubicBezTo>
                      <a:pt x="501" y="388"/>
                      <a:pt x="517" y="391"/>
                      <a:pt x="517" y="391"/>
                    </a:cubicBezTo>
                    <a:cubicBezTo>
                      <a:pt x="522" y="385"/>
                      <a:pt x="528" y="373"/>
                      <a:pt x="521" y="374"/>
                    </a:cubicBezTo>
                    <a:close/>
                    <a:moveTo>
                      <a:pt x="400" y="389"/>
                    </a:moveTo>
                    <a:cubicBezTo>
                      <a:pt x="411" y="388"/>
                      <a:pt x="436" y="386"/>
                      <a:pt x="439" y="380"/>
                    </a:cubicBezTo>
                    <a:cubicBezTo>
                      <a:pt x="442" y="373"/>
                      <a:pt x="438" y="370"/>
                      <a:pt x="440" y="364"/>
                    </a:cubicBezTo>
                    <a:cubicBezTo>
                      <a:pt x="442" y="358"/>
                      <a:pt x="451" y="357"/>
                      <a:pt x="454" y="350"/>
                    </a:cubicBezTo>
                    <a:cubicBezTo>
                      <a:pt x="457" y="342"/>
                      <a:pt x="459" y="331"/>
                      <a:pt x="442" y="317"/>
                    </a:cubicBezTo>
                    <a:cubicBezTo>
                      <a:pt x="426" y="302"/>
                      <a:pt x="429" y="302"/>
                      <a:pt x="404" y="306"/>
                    </a:cubicBezTo>
                    <a:cubicBezTo>
                      <a:pt x="379" y="310"/>
                      <a:pt x="377" y="307"/>
                      <a:pt x="363" y="309"/>
                    </a:cubicBezTo>
                    <a:cubicBezTo>
                      <a:pt x="348" y="311"/>
                      <a:pt x="339" y="323"/>
                      <a:pt x="335" y="335"/>
                    </a:cubicBezTo>
                    <a:cubicBezTo>
                      <a:pt x="331" y="348"/>
                      <a:pt x="334" y="363"/>
                      <a:pt x="334" y="363"/>
                    </a:cubicBezTo>
                    <a:cubicBezTo>
                      <a:pt x="334" y="363"/>
                      <a:pt x="360" y="371"/>
                      <a:pt x="375" y="379"/>
                    </a:cubicBezTo>
                    <a:cubicBezTo>
                      <a:pt x="391" y="386"/>
                      <a:pt x="389" y="390"/>
                      <a:pt x="400" y="389"/>
                    </a:cubicBezTo>
                    <a:close/>
                    <a:moveTo>
                      <a:pt x="331" y="422"/>
                    </a:moveTo>
                    <a:cubicBezTo>
                      <a:pt x="327" y="417"/>
                      <a:pt x="322" y="424"/>
                      <a:pt x="316" y="410"/>
                    </a:cubicBezTo>
                    <a:cubicBezTo>
                      <a:pt x="311" y="397"/>
                      <a:pt x="311" y="391"/>
                      <a:pt x="310" y="385"/>
                    </a:cubicBezTo>
                    <a:cubicBezTo>
                      <a:pt x="309" y="379"/>
                      <a:pt x="303" y="373"/>
                      <a:pt x="303" y="373"/>
                    </a:cubicBezTo>
                    <a:cubicBezTo>
                      <a:pt x="303" y="373"/>
                      <a:pt x="306" y="364"/>
                      <a:pt x="312" y="357"/>
                    </a:cubicBezTo>
                    <a:cubicBezTo>
                      <a:pt x="318" y="350"/>
                      <a:pt x="328" y="342"/>
                      <a:pt x="316" y="340"/>
                    </a:cubicBezTo>
                    <a:cubicBezTo>
                      <a:pt x="305" y="338"/>
                      <a:pt x="297" y="352"/>
                      <a:pt x="291" y="362"/>
                    </a:cubicBezTo>
                    <a:cubicBezTo>
                      <a:pt x="284" y="372"/>
                      <a:pt x="281" y="370"/>
                      <a:pt x="274" y="380"/>
                    </a:cubicBezTo>
                    <a:cubicBezTo>
                      <a:pt x="267" y="389"/>
                      <a:pt x="267" y="399"/>
                      <a:pt x="267" y="399"/>
                    </a:cubicBezTo>
                    <a:cubicBezTo>
                      <a:pt x="268" y="415"/>
                      <a:pt x="279" y="418"/>
                      <a:pt x="286" y="429"/>
                    </a:cubicBezTo>
                    <a:cubicBezTo>
                      <a:pt x="294" y="440"/>
                      <a:pt x="292" y="447"/>
                      <a:pt x="295" y="454"/>
                    </a:cubicBezTo>
                    <a:cubicBezTo>
                      <a:pt x="298" y="461"/>
                      <a:pt x="308" y="453"/>
                      <a:pt x="315" y="454"/>
                    </a:cubicBezTo>
                    <a:cubicBezTo>
                      <a:pt x="323" y="455"/>
                      <a:pt x="328" y="456"/>
                      <a:pt x="329" y="453"/>
                    </a:cubicBezTo>
                    <a:cubicBezTo>
                      <a:pt x="330" y="450"/>
                      <a:pt x="325" y="441"/>
                      <a:pt x="327" y="437"/>
                    </a:cubicBezTo>
                    <a:cubicBezTo>
                      <a:pt x="329" y="433"/>
                      <a:pt x="335" y="427"/>
                      <a:pt x="331" y="422"/>
                    </a:cubicBezTo>
                    <a:close/>
                    <a:moveTo>
                      <a:pt x="477" y="516"/>
                    </a:moveTo>
                    <a:cubicBezTo>
                      <a:pt x="462" y="531"/>
                      <a:pt x="462" y="524"/>
                      <a:pt x="452" y="527"/>
                    </a:cubicBezTo>
                    <a:cubicBezTo>
                      <a:pt x="441" y="530"/>
                      <a:pt x="433" y="533"/>
                      <a:pt x="438" y="546"/>
                    </a:cubicBezTo>
                    <a:cubicBezTo>
                      <a:pt x="443" y="558"/>
                      <a:pt x="436" y="565"/>
                      <a:pt x="452" y="574"/>
                    </a:cubicBezTo>
                    <a:cubicBezTo>
                      <a:pt x="467" y="582"/>
                      <a:pt x="479" y="583"/>
                      <a:pt x="484" y="583"/>
                    </a:cubicBezTo>
                    <a:cubicBezTo>
                      <a:pt x="488" y="583"/>
                      <a:pt x="489" y="558"/>
                      <a:pt x="489" y="558"/>
                    </a:cubicBezTo>
                    <a:cubicBezTo>
                      <a:pt x="501" y="547"/>
                      <a:pt x="508" y="546"/>
                      <a:pt x="509" y="530"/>
                    </a:cubicBezTo>
                    <a:cubicBezTo>
                      <a:pt x="510" y="515"/>
                      <a:pt x="493" y="500"/>
                      <a:pt x="477" y="516"/>
                    </a:cubicBezTo>
                    <a:close/>
                    <a:moveTo>
                      <a:pt x="252" y="381"/>
                    </a:moveTo>
                    <a:cubicBezTo>
                      <a:pt x="245" y="380"/>
                      <a:pt x="233" y="387"/>
                      <a:pt x="236" y="399"/>
                    </a:cubicBezTo>
                    <a:cubicBezTo>
                      <a:pt x="239" y="412"/>
                      <a:pt x="252" y="403"/>
                      <a:pt x="252" y="403"/>
                    </a:cubicBezTo>
                    <a:cubicBezTo>
                      <a:pt x="255" y="395"/>
                      <a:pt x="260" y="382"/>
                      <a:pt x="252" y="381"/>
                    </a:cubicBezTo>
                    <a:close/>
                    <a:moveTo>
                      <a:pt x="39" y="865"/>
                    </a:moveTo>
                    <a:cubicBezTo>
                      <a:pt x="39" y="865"/>
                      <a:pt x="26" y="879"/>
                      <a:pt x="39" y="879"/>
                    </a:cubicBezTo>
                    <a:cubicBezTo>
                      <a:pt x="52" y="879"/>
                      <a:pt x="56" y="865"/>
                      <a:pt x="39" y="865"/>
                    </a:cubicBezTo>
                    <a:close/>
                    <a:moveTo>
                      <a:pt x="278" y="328"/>
                    </a:moveTo>
                    <a:cubicBezTo>
                      <a:pt x="284" y="325"/>
                      <a:pt x="276" y="312"/>
                      <a:pt x="276" y="308"/>
                    </a:cubicBezTo>
                    <a:cubicBezTo>
                      <a:pt x="276" y="303"/>
                      <a:pt x="282" y="299"/>
                      <a:pt x="282" y="294"/>
                    </a:cubicBezTo>
                    <a:cubicBezTo>
                      <a:pt x="282" y="290"/>
                      <a:pt x="279" y="267"/>
                      <a:pt x="281" y="252"/>
                    </a:cubicBezTo>
                    <a:cubicBezTo>
                      <a:pt x="282" y="237"/>
                      <a:pt x="282" y="206"/>
                      <a:pt x="288" y="205"/>
                    </a:cubicBezTo>
                    <a:cubicBezTo>
                      <a:pt x="294" y="204"/>
                      <a:pt x="301" y="206"/>
                      <a:pt x="303" y="202"/>
                    </a:cubicBezTo>
                    <a:cubicBezTo>
                      <a:pt x="304" y="198"/>
                      <a:pt x="311" y="186"/>
                      <a:pt x="311" y="186"/>
                    </a:cubicBezTo>
                    <a:cubicBezTo>
                      <a:pt x="316" y="189"/>
                      <a:pt x="313" y="206"/>
                      <a:pt x="331" y="208"/>
                    </a:cubicBezTo>
                    <a:cubicBezTo>
                      <a:pt x="348" y="209"/>
                      <a:pt x="382" y="204"/>
                      <a:pt x="388" y="195"/>
                    </a:cubicBezTo>
                    <a:cubicBezTo>
                      <a:pt x="394" y="186"/>
                      <a:pt x="353" y="179"/>
                      <a:pt x="336" y="167"/>
                    </a:cubicBezTo>
                    <a:cubicBezTo>
                      <a:pt x="320" y="155"/>
                      <a:pt x="322" y="127"/>
                      <a:pt x="323" y="123"/>
                    </a:cubicBezTo>
                    <a:cubicBezTo>
                      <a:pt x="325" y="118"/>
                      <a:pt x="322" y="95"/>
                      <a:pt x="322" y="95"/>
                    </a:cubicBezTo>
                    <a:cubicBezTo>
                      <a:pt x="322" y="95"/>
                      <a:pt x="335" y="76"/>
                      <a:pt x="339" y="70"/>
                    </a:cubicBezTo>
                    <a:cubicBezTo>
                      <a:pt x="344" y="64"/>
                      <a:pt x="367" y="55"/>
                      <a:pt x="372" y="45"/>
                    </a:cubicBezTo>
                    <a:cubicBezTo>
                      <a:pt x="376" y="35"/>
                      <a:pt x="363" y="23"/>
                      <a:pt x="363" y="23"/>
                    </a:cubicBezTo>
                    <a:cubicBezTo>
                      <a:pt x="363" y="23"/>
                      <a:pt x="358" y="14"/>
                      <a:pt x="364" y="14"/>
                    </a:cubicBezTo>
                    <a:cubicBezTo>
                      <a:pt x="370" y="14"/>
                      <a:pt x="383" y="20"/>
                      <a:pt x="388" y="16"/>
                    </a:cubicBezTo>
                    <a:cubicBezTo>
                      <a:pt x="392" y="11"/>
                      <a:pt x="386" y="2"/>
                      <a:pt x="369" y="1"/>
                    </a:cubicBezTo>
                    <a:cubicBezTo>
                      <a:pt x="351" y="0"/>
                      <a:pt x="345" y="10"/>
                      <a:pt x="339" y="22"/>
                    </a:cubicBezTo>
                    <a:cubicBezTo>
                      <a:pt x="333" y="33"/>
                      <a:pt x="307" y="86"/>
                      <a:pt x="291" y="120"/>
                    </a:cubicBezTo>
                    <a:cubicBezTo>
                      <a:pt x="275" y="154"/>
                      <a:pt x="270" y="206"/>
                      <a:pt x="269" y="217"/>
                    </a:cubicBezTo>
                    <a:cubicBezTo>
                      <a:pt x="267" y="227"/>
                      <a:pt x="270" y="246"/>
                      <a:pt x="266" y="258"/>
                    </a:cubicBezTo>
                    <a:cubicBezTo>
                      <a:pt x="262" y="270"/>
                      <a:pt x="259" y="299"/>
                      <a:pt x="263" y="312"/>
                    </a:cubicBezTo>
                    <a:cubicBezTo>
                      <a:pt x="267" y="325"/>
                      <a:pt x="272" y="331"/>
                      <a:pt x="278" y="328"/>
                    </a:cubicBezTo>
                    <a:close/>
                    <a:moveTo>
                      <a:pt x="12" y="849"/>
                    </a:moveTo>
                    <a:cubicBezTo>
                      <a:pt x="0" y="851"/>
                      <a:pt x="4" y="856"/>
                      <a:pt x="4" y="868"/>
                    </a:cubicBezTo>
                    <a:cubicBezTo>
                      <a:pt x="4" y="880"/>
                      <a:pt x="7" y="889"/>
                      <a:pt x="13" y="889"/>
                    </a:cubicBezTo>
                    <a:cubicBezTo>
                      <a:pt x="20" y="889"/>
                      <a:pt x="18" y="871"/>
                      <a:pt x="18" y="867"/>
                    </a:cubicBezTo>
                    <a:cubicBezTo>
                      <a:pt x="18" y="863"/>
                      <a:pt x="12" y="849"/>
                      <a:pt x="12" y="849"/>
                    </a:cubicBezTo>
                    <a:close/>
                    <a:moveTo>
                      <a:pt x="467" y="1017"/>
                    </a:moveTo>
                    <a:cubicBezTo>
                      <a:pt x="489" y="1033"/>
                      <a:pt x="489" y="1033"/>
                      <a:pt x="489" y="1033"/>
                    </a:cubicBezTo>
                    <a:cubicBezTo>
                      <a:pt x="489" y="994"/>
                      <a:pt x="489" y="994"/>
                      <a:pt x="489" y="994"/>
                    </a:cubicBezTo>
                    <a:cubicBezTo>
                      <a:pt x="489" y="994"/>
                      <a:pt x="467" y="981"/>
                      <a:pt x="467" y="1017"/>
                    </a:cubicBezTo>
                    <a:close/>
                    <a:moveTo>
                      <a:pt x="591" y="518"/>
                    </a:moveTo>
                    <a:cubicBezTo>
                      <a:pt x="594" y="510"/>
                      <a:pt x="585" y="504"/>
                      <a:pt x="573" y="504"/>
                    </a:cubicBezTo>
                    <a:cubicBezTo>
                      <a:pt x="573" y="504"/>
                      <a:pt x="564" y="503"/>
                      <a:pt x="560" y="505"/>
                    </a:cubicBezTo>
                    <a:cubicBezTo>
                      <a:pt x="556" y="507"/>
                      <a:pt x="555" y="516"/>
                      <a:pt x="560" y="520"/>
                    </a:cubicBezTo>
                    <a:cubicBezTo>
                      <a:pt x="565" y="524"/>
                      <a:pt x="566" y="521"/>
                      <a:pt x="573" y="527"/>
                    </a:cubicBezTo>
                    <a:cubicBezTo>
                      <a:pt x="581" y="533"/>
                      <a:pt x="588" y="526"/>
                      <a:pt x="591" y="518"/>
                    </a:cubicBezTo>
                    <a:close/>
                    <a:moveTo>
                      <a:pt x="412" y="598"/>
                    </a:moveTo>
                    <a:cubicBezTo>
                      <a:pt x="410" y="612"/>
                      <a:pt x="429" y="597"/>
                      <a:pt x="429" y="597"/>
                    </a:cubicBezTo>
                    <a:cubicBezTo>
                      <a:pt x="431" y="577"/>
                      <a:pt x="414" y="585"/>
                      <a:pt x="412" y="598"/>
                    </a:cubicBezTo>
                    <a:close/>
                    <a:moveTo>
                      <a:pt x="487" y="385"/>
                    </a:moveTo>
                    <a:cubicBezTo>
                      <a:pt x="479" y="389"/>
                      <a:pt x="469" y="403"/>
                      <a:pt x="460" y="413"/>
                    </a:cubicBezTo>
                    <a:cubicBezTo>
                      <a:pt x="451" y="422"/>
                      <a:pt x="430" y="419"/>
                      <a:pt x="417" y="419"/>
                    </a:cubicBezTo>
                    <a:cubicBezTo>
                      <a:pt x="417" y="419"/>
                      <a:pt x="411" y="423"/>
                      <a:pt x="408" y="428"/>
                    </a:cubicBezTo>
                    <a:cubicBezTo>
                      <a:pt x="405" y="433"/>
                      <a:pt x="411" y="439"/>
                      <a:pt x="423" y="444"/>
                    </a:cubicBezTo>
                    <a:cubicBezTo>
                      <a:pt x="434" y="448"/>
                      <a:pt x="440" y="438"/>
                      <a:pt x="446" y="434"/>
                    </a:cubicBezTo>
                    <a:cubicBezTo>
                      <a:pt x="453" y="430"/>
                      <a:pt x="463" y="433"/>
                      <a:pt x="478" y="431"/>
                    </a:cubicBezTo>
                    <a:cubicBezTo>
                      <a:pt x="494" y="429"/>
                      <a:pt x="491" y="416"/>
                      <a:pt x="494" y="404"/>
                    </a:cubicBezTo>
                    <a:cubicBezTo>
                      <a:pt x="497" y="393"/>
                      <a:pt x="494" y="381"/>
                      <a:pt x="487" y="385"/>
                    </a:cubicBezTo>
                    <a:close/>
                    <a:moveTo>
                      <a:pt x="2025" y="660"/>
                    </a:moveTo>
                    <a:cubicBezTo>
                      <a:pt x="2012" y="647"/>
                      <a:pt x="1965" y="559"/>
                      <a:pt x="1926" y="557"/>
                    </a:cubicBezTo>
                    <a:cubicBezTo>
                      <a:pt x="1886" y="556"/>
                      <a:pt x="1849" y="575"/>
                      <a:pt x="1846" y="610"/>
                    </a:cubicBezTo>
                    <a:cubicBezTo>
                      <a:pt x="1843" y="645"/>
                      <a:pt x="1838" y="645"/>
                      <a:pt x="1857" y="644"/>
                    </a:cubicBezTo>
                    <a:cubicBezTo>
                      <a:pt x="1876" y="642"/>
                      <a:pt x="1890" y="639"/>
                      <a:pt x="1890" y="639"/>
                    </a:cubicBezTo>
                    <a:cubicBezTo>
                      <a:pt x="1901" y="648"/>
                      <a:pt x="1892" y="670"/>
                      <a:pt x="1918" y="679"/>
                    </a:cubicBezTo>
                    <a:cubicBezTo>
                      <a:pt x="1945" y="688"/>
                      <a:pt x="1942" y="669"/>
                      <a:pt x="1951" y="669"/>
                    </a:cubicBezTo>
                    <a:cubicBezTo>
                      <a:pt x="1959" y="669"/>
                      <a:pt x="1967" y="679"/>
                      <a:pt x="1973" y="679"/>
                    </a:cubicBezTo>
                    <a:cubicBezTo>
                      <a:pt x="1978" y="679"/>
                      <a:pt x="2003" y="680"/>
                      <a:pt x="2003" y="680"/>
                    </a:cubicBezTo>
                    <a:cubicBezTo>
                      <a:pt x="2022" y="688"/>
                      <a:pt x="2022" y="688"/>
                      <a:pt x="2022" y="688"/>
                    </a:cubicBezTo>
                    <a:cubicBezTo>
                      <a:pt x="2022" y="688"/>
                      <a:pt x="2039" y="673"/>
                      <a:pt x="2025" y="660"/>
                    </a:cubicBezTo>
                    <a:close/>
                    <a:moveTo>
                      <a:pt x="435" y="503"/>
                    </a:moveTo>
                    <a:cubicBezTo>
                      <a:pt x="444" y="498"/>
                      <a:pt x="437" y="491"/>
                      <a:pt x="433" y="484"/>
                    </a:cubicBezTo>
                    <a:cubicBezTo>
                      <a:pt x="429" y="477"/>
                      <a:pt x="423" y="486"/>
                      <a:pt x="416" y="487"/>
                    </a:cubicBezTo>
                    <a:cubicBezTo>
                      <a:pt x="410" y="488"/>
                      <a:pt x="408" y="482"/>
                      <a:pt x="401" y="479"/>
                    </a:cubicBezTo>
                    <a:cubicBezTo>
                      <a:pt x="394" y="476"/>
                      <a:pt x="389" y="482"/>
                      <a:pt x="390" y="491"/>
                    </a:cubicBezTo>
                    <a:cubicBezTo>
                      <a:pt x="391" y="500"/>
                      <a:pt x="397" y="495"/>
                      <a:pt x="408" y="501"/>
                    </a:cubicBezTo>
                    <a:cubicBezTo>
                      <a:pt x="415" y="505"/>
                      <a:pt x="415" y="505"/>
                      <a:pt x="415" y="505"/>
                    </a:cubicBezTo>
                    <a:cubicBezTo>
                      <a:pt x="415" y="505"/>
                      <a:pt x="426" y="509"/>
                      <a:pt x="435" y="503"/>
                    </a:cubicBezTo>
                    <a:close/>
                    <a:moveTo>
                      <a:pt x="363" y="570"/>
                    </a:moveTo>
                    <a:cubicBezTo>
                      <a:pt x="372" y="571"/>
                      <a:pt x="382" y="567"/>
                      <a:pt x="382" y="567"/>
                    </a:cubicBezTo>
                    <a:cubicBezTo>
                      <a:pt x="383" y="555"/>
                      <a:pt x="383" y="555"/>
                      <a:pt x="383" y="555"/>
                    </a:cubicBezTo>
                    <a:cubicBezTo>
                      <a:pt x="383" y="542"/>
                      <a:pt x="390" y="533"/>
                      <a:pt x="383" y="527"/>
                    </a:cubicBezTo>
                    <a:cubicBezTo>
                      <a:pt x="377" y="521"/>
                      <a:pt x="376" y="515"/>
                      <a:pt x="370" y="517"/>
                    </a:cubicBezTo>
                    <a:cubicBezTo>
                      <a:pt x="364" y="519"/>
                      <a:pt x="358" y="528"/>
                      <a:pt x="358" y="536"/>
                    </a:cubicBezTo>
                    <a:cubicBezTo>
                      <a:pt x="358" y="545"/>
                      <a:pt x="354" y="569"/>
                      <a:pt x="363" y="570"/>
                    </a:cubicBezTo>
                    <a:close/>
                    <a:moveTo>
                      <a:pt x="374" y="494"/>
                    </a:moveTo>
                    <a:cubicBezTo>
                      <a:pt x="372" y="477"/>
                      <a:pt x="355" y="477"/>
                      <a:pt x="356" y="495"/>
                    </a:cubicBezTo>
                    <a:cubicBezTo>
                      <a:pt x="357" y="514"/>
                      <a:pt x="374" y="494"/>
                      <a:pt x="374" y="494"/>
                    </a:cubicBezTo>
                    <a:close/>
                    <a:moveTo>
                      <a:pt x="380" y="608"/>
                    </a:moveTo>
                    <a:cubicBezTo>
                      <a:pt x="369" y="592"/>
                      <a:pt x="381" y="580"/>
                      <a:pt x="364" y="594"/>
                    </a:cubicBezTo>
                    <a:cubicBezTo>
                      <a:pt x="346" y="609"/>
                      <a:pt x="346" y="625"/>
                      <a:pt x="364" y="636"/>
                    </a:cubicBezTo>
                    <a:cubicBezTo>
                      <a:pt x="381" y="648"/>
                      <a:pt x="403" y="640"/>
                      <a:pt x="395" y="628"/>
                    </a:cubicBezTo>
                    <a:cubicBezTo>
                      <a:pt x="387" y="617"/>
                      <a:pt x="380" y="608"/>
                      <a:pt x="380" y="608"/>
                    </a:cubicBez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pPr>
                <a:endParaRPr lang="de-DE" kern="0" dirty="0">
                  <a:solidFill>
                    <a:schemeClr val="tx2">
                      <a:lumMod val="75000"/>
                    </a:schemeClr>
                  </a:solidFill>
                </a:endParaRPr>
              </a:p>
            </p:txBody>
          </p:sp>
        </p:grpSp>
        <p:grpSp>
          <p:nvGrpSpPr>
            <p:cNvPr id="57" name="Group 229" descr="© INSCALE GmbH, 18.06.2010"/>
            <p:cNvGrpSpPr>
              <a:grpSpLocks/>
            </p:cNvGrpSpPr>
            <p:nvPr/>
          </p:nvGrpSpPr>
          <p:grpSpPr bwMode="auto">
            <a:xfrm>
              <a:off x="1125538" y="952501"/>
              <a:ext cx="2859088" cy="3654423"/>
              <a:chOff x="709" y="600"/>
              <a:chExt cx="1801" cy="2302"/>
            </a:xfrm>
            <a:grpFill/>
          </p:grpSpPr>
          <p:sp>
            <p:nvSpPr>
              <p:cNvPr id="59" name="Freeform 173" descr="© INSCALE GmbH, 18.06.2010"/>
              <p:cNvSpPr>
                <a:spLocks/>
              </p:cNvSpPr>
              <p:nvPr>
                <p:custDataLst>
                  <p:tags r:id="rId1"/>
                </p:custDataLst>
              </p:nvPr>
            </p:nvSpPr>
            <p:spPr bwMode="gray">
              <a:xfrm>
                <a:off x="1127" y="961"/>
                <a:ext cx="114" cy="87"/>
              </a:xfrm>
              <a:custGeom>
                <a:avLst/>
                <a:gdLst>
                  <a:gd name="T0" fmla="*/ 0 w 302"/>
                  <a:gd name="T1" fmla="*/ 0 h 229"/>
                  <a:gd name="T2" fmla="*/ 74 w 302"/>
                  <a:gd name="T3" fmla="*/ 10 h 229"/>
                  <a:gd name="T4" fmla="*/ 80 w 302"/>
                  <a:gd name="T5" fmla="*/ 41 h 229"/>
                  <a:gd name="T6" fmla="*/ 130 w 302"/>
                  <a:gd name="T7" fmla="*/ 41 h 229"/>
                  <a:gd name="T8" fmla="*/ 146 w 302"/>
                  <a:gd name="T9" fmla="*/ 76 h 229"/>
                  <a:gd name="T10" fmla="*/ 193 w 302"/>
                  <a:gd name="T11" fmla="*/ 78 h 229"/>
                  <a:gd name="T12" fmla="*/ 220 w 302"/>
                  <a:gd name="T13" fmla="*/ 121 h 229"/>
                  <a:gd name="T14" fmla="*/ 295 w 302"/>
                  <a:gd name="T15" fmla="*/ 86 h 229"/>
                  <a:gd name="T16" fmla="*/ 277 w 302"/>
                  <a:gd name="T17" fmla="*/ 141 h 229"/>
                  <a:gd name="T18" fmla="*/ 289 w 302"/>
                  <a:gd name="T19" fmla="*/ 194 h 229"/>
                  <a:gd name="T20" fmla="*/ 252 w 302"/>
                  <a:gd name="T21" fmla="*/ 229 h 229"/>
                  <a:gd name="T22" fmla="*/ 162 w 302"/>
                  <a:gd name="T23" fmla="*/ 194 h 229"/>
                  <a:gd name="T24" fmla="*/ 121 w 302"/>
                  <a:gd name="T25" fmla="*/ 194 h 229"/>
                  <a:gd name="T26" fmla="*/ 109 w 302"/>
                  <a:gd name="T27" fmla="*/ 153 h 229"/>
                  <a:gd name="T28" fmla="*/ 48 w 302"/>
                  <a:gd name="T29" fmla="*/ 57 h 229"/>
                  <a:gd name="T30" fmla="*/ 19 w 302"/>
                  <a:gd name="T31" fmla="*/ 51 h 229"/>
                  <a:gd name="T32" fmla="*/ 0 w 302"/>
                  <a:gd name="T3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grpFill/>
              <a:ln w="1270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65" name="Oval 180" descr="© INSCALE GmbH, 18.06.2010"/>
              <p:cNvSpPr>
                <a:spLocks noChangeArrowheads="1"/>
              </p:cNvSpPr>
              <p:nvPr/>
            </p:nvSpPr>
            <p:spPr bwMode="gray">
              <a:xfrm>
                <a:off x="2277" y="1764"/>
                <a:ext cx="66" cy="66"/>
              </a:xfrm>
              <a:prstGeom prst="ellipse">
                <a:avLst/>
              </a:prstGeom>
              <a:grpFill/>
              <a:ln w="127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70" name="Oval 185" descr="© INSCALE GmbH, 18.06.2010"/>
              <p:cNvSpPr>
                <a:spLocks noChangeArrowheads="1"/>
              </p:cNvSpPr>
              <p:nvPr/>
            </p:nvSpPr>
            <p:spPr bwMode="gray">
              <a:xfrm>
                <a:off x="1767" y="787"/>
                <a:ext cx="66" cy="66"/>
              </a:xfrm>
              <a:prstGeom prst="ellipse">
                <a:avLst/>
              </a:prstGeom>
              <a:grpFill/>
              <a:ln w="127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75" name="Text Box 190"/>
              <p:cNvSpPr txBox="1">
                <a:spLocks noChangeArrowheads="1"/>
              </p:cNvSpPr>
              <p:nvPr/>
            </p:nvSpPr>
            <p:spPr bwMode="gray">
              <a:xfrm>
                <a:off x="1319" y="889"/>
                <a:ext cx="448"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Hamburg</a:t>
                </a:r>
              </a:p>
            </p:txBody>
          </p:sp>
          <p:sp>
            <p:nvSpPr>
              <p:cNvPr id="76" name="Text Box 191"/>
              <p:cNvSpPr txBox="1">
                <a:spLocks noChangeArrowheads="1"/>
              </p:cNvSpPr>
              <p:nvPr/>
            </p:nvSpPr>
            <p:spPr bwMode="gray">
              <a:xfrm>
                <a:off x="1642" y="1431"/>
                <a:ext cx="522"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Magdeburg</a:t>
                </a:r>
              </a:p>
            </p:txBody>
          </p:sp>
          <p:sp>
            <p:nvSpPr>
              <p:cNvPr id="77" name="Text Box 192"/>
              <p:cNvSpPr txBox="1">
                <a:spLocks noChangeArrowheads="1"/>
              </p:cNvSpPr>
              <p:nvPr/>
            </p:nvSpPr>
            <p:spPr bwMode="gray">
              <a:xfrm>
                <a:off x="776" y="2264"/>
                <a:ext cx="331"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Mainz</a:t>
                </a:r>
              </a:p>
            </p:txBody>
          </p:sp>
          <p:sp>
            <p:nvSpPr>
              <p:cNvPr id="78" name="Text Box 193"/>
              <p:cNvSpPr txBox="1">
                <a:spLocks noChangeArrowheads="1"/>
              </p:cNvSpPr>
              <p:nvPr/>
            </p:nvSpPr>
            <p:spPr bwMode="gray">
              <a:xfrm>
                <a:off x="1020" y="2691"/>
                <a:ext cx="419" cy="211"/>
              </a:xfrm>
              <a:prstGeom prst="rect">
                <a:avLst/>
              </a:prstGeom>
              <a:grp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Stuttgart</a:t>
                </a:r>
              </a:p>
            </p:txBody>
          </p:sp>
          <p:sp>
            <p:nvSpPr>
              <p:cNvPr id="79" name="Text Box 194"/>
              <p:cNvSpPr txBox="1">
                <a:spLocks noChangeArrowheads="1"/>
              </p:cNvSpPr>
              <p:nvPr/>
            </p:nvSpPr>
            <p:spPr bwMode="gray">
              <a:xfrm>
                <a:off x="846" y="1006"/>
                <a:ext cx="398"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Bremen</a:t>
                </a:r>
              </a:p>
            </p:txBody>
          </p:sp>
          <p:sp>
            <p:nvSpPr>
              <p:cNvPr id="80" name="Text Box 195"/>
              <p:cNvSpPr txBox="1">
                <a:spLocks noChangeArrowheads="1"/>
              </p:cNvSpPr>
              <p:nvPr/>
            </p:nvSpPr>
            <p:spPr bwMode="gray">
              <a:xfrm>
                <a:off x="2077" y="1314"/>
                <a:ext cx="433"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Potsdam</a:t>
                </a:r>
              </a:p>
            </p:txBody>
          </p:sp>
          <p:sp>
            <p:nvSpPr>
              <p:cNvPr id="81" name="Text Box 196"/>
              <p:cNvSpPr txBox="1">
                <a:spLocks noChangeArrowheads="1"/>
              </p:cNvSpPr>
              <p:nvPr/>
            </p:nvSpPr>
            <p:spPr bwMode="gray">
              <a:xfrm>
                <a:off x="1385" y="600"/>
                <a:ext cx="251" cy="211"/>
              </a:xfrm>
              <a:prstGeom prst="rect">
                <a:avLst/>
              </a:prstGeom>
              <a:grp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Kiel</a:t>
                </a:r>
              </a:p>
            </p:txBody>
          </p:sp>
          <p:sp>
            <p:nvSpPr>
              <p:cNvPr id="82" name="Text Box 197"/>
              <p:cNvSpPr txBox="1">
                <a:spLocks noChangeArrowheads="1"/>
              </p:cNvSpPr>
              <p:nvPr/>
            </p:nvSpPr>
            <p:spPr bwMode="gray">
              <a:xfrm>
                <a:off x="1782" y="746"/>
                <a:ext cx="448" cy="211"/>
              </a:xfrm>
              <a:prstGeom prst="rect">
                <a:avLst/>
              </a:prstGeom>
              <a:grp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Schwerin</a:t>
                </a:r>
              </a:p>
            </p:txBody>
          </p:sp>
          <p:sp>
            <p:nvSpPr>
              <p:cNvPr id="83" name="Text Box 198"/>
              <p:cNvSpPr txBox="1">
                <a:spLocks noChangeArrowheads="1"/>
              </p:cNvSpPr>
              <p:nvPr/>
            </p:nvSpPr>
            <p:spPr bwMode="gray">
              <a:xfrm>
                <a:off x="1232" y="1300"/>
                <a:ext cx="465"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Hannover</a:t>
                </a:r>
              </a:p>
            </p:txBody>
          </p:sp>
          <p:sp>
            <p:nvSpPr>
              <p:cNvPr id="84" name="Text Box 199"/>
              <p:cNvSpPr txBox="1">
                <a:spLocks noChangeArrowheads="1"/>
              </p:cNvSpPr>
              <p:nvPr/>
            </p:nvSpPr>
            <p:spPr bwMode="gray">
              <a:xfrm>
                <a:off x="1537" y="1878"/>
                <a:ext cx="313" cy="211"/>
              </a:xfrm>
              <a:prstGeom prst="rect">
                <a:avLst/>
              </a:prstGeom>
              <a:grp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Erfurt</a:t>
                </a:r>
              </a:p>
            </p:txBody>
          </p:sp>
          <p:sp>
            <p:nvSpPr>
              <p:cNvPr id="86" name="Text Box 201"/>
              <p:cNvSpPr txBox="1">
                <a:spLocks noChangeArrowheads="1"/>
              </p:cNvSpPr>
              <p:nvPr/>
            </p:nvSpPr>
            <p:spPr bwMode="gray">
              <a:xfrm>
                <a:off x="709" y="1600"/>
                <a:ext cx="501" cy="211"/>
              </a:xfrm>
              <a:prstGeom prst="rect">
                <a:avLst/>
              </a:prstGeom>
              <a:grp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Düsseldorf</a:t>
                </a:r>
              </a:p>
            </p:txBody>
          </p:sp>
          <p:sp>
            <p:nvSpPr>
              <p:cNvPr id="87" name="Text Box 202"/>
              <p:cNvSpPr txBox="1">
                <a:spLocks noChangeArrowheads="1"/>
              </p:cNvSpPr>
              <p:nvPr/>
            </p:nvSpPr>
            <p:spPr bwMode="gray">
              <a:xfrm>
                <a:off x="1792" y="1666"/>
                <a:ext cx="453" cy="224"/>
              </a:xfrm>
              <a:prstGeom prst="rect">
                <a:avLst/>
              </a:prstGeom>
              <a:solidFill>
                <a:schemeClr val="tx2">
                  <a:lumMod val="75000"/>
                </a:schemeClr>
              </a:solid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100" kern="0" dirty="0">
                    <a:solidFill>
                      <a:schemeClr val="bg1"/>
                    </a:solidFill>
                    <a:latin typeface="Agency FB" panose="020B0503020202020204" pitchFamily="34" charset="0"/>
                    <a:cs typeface="Arial" charset="0"/>
                  </a:rPr>
                  <a:t>Dresden</a:t>
                </a:r>
              </a:p>
            </p:txBody>
          </p:sp>
          <p:sp>
            <p:nvSpPr>
              <p:cNvPr id="88" name="Text Box 203"/>
              <p:cNvSpPr txBox="1">
                <a:spLocks noChangeArrowheads="1"/>
              </p:cNvSpPr>
              <p:nvPr/>
            </p:nvSpPr>
            <p:spPr bwMode="gray">
              <a:xfrm>
                <a:off x="1064" y="2064"/>
                <a:ext cx="518" cy="211"/>
              </a:xfrm>
              <a:prstGeom prst="rect">
                <a:avLst/>
              </a:prstGeom>
              <a:no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Aft>
                    <a:spcPts val="0"/>
                  </a:spcAft>
                  <a:defRPr/>
                </a:pPr>
                <a:r>
                  <a:rPr lang="de-DE" altLang="de-DE" sz="1000" b="0" kern="0" dirty="0">
                    <a:solidFill>
                      <a:schemeClr val="tx2">
                        <a:lumMod val="75000"/>
                      </a:schemeClr>
                    </a:solidFill>
                    <a:latin typeface="Arial" charset="0"/>
                    <a:cs typeface="Arial" charset="0"/>
                  </a:rPr>
                  <a:t>Wiesbaden</a:t>
                </a:r>
              </a:p>
            </p:txBody>
          </p:sp>
        </p:grpSp>
      </p:grpSp>
      <p:sp>
        <p:nvSpPr>
          <p:cNvPr id="108" name="Text Box 203"/>
          <p:cNvSpPr txBox="1">
            <a:spLocks noChangeArrowheads="1"/>
          </p:cNvSpPr>
          <p:nvPr/>
        </p:nvSpPr>
        <p:spPr bwMode="gray">
          <a:xfrm>
            <a:off x="755644" y="3098983"/>
            <a:ext cx="715262" cy="261610"/>
          </a:xfrm>
          <a:prstGeom prst="rect">
            <a:avLst/>
          </a:prstGeom>
          <a:solidFill>
            <a:schemeClr val="tx2">
              <a:lumMod val="75000"/>
            </a:schemeClr>
          </a:solidFill>
          <a:ln>
            <a:noFill/>
          </a:ln>
          <a:effectLst/>
        </p:spPr>
        <p:txBody>
          <a:bodyPr wrap="square">
            <a:spAutoFit/>
          </a:bodyPr>
          <a:lstStyle/>
          <a:p>
            <a:pPr algn="ctr" fontAlgn="auto">
              <a:spcAft>
                <a:spcPts val="0"/>
              </a:spcAft>
              <a:defRPr/>
            </a:pPr>
            <a:r>
              <a:rPr lang="de-DE" altLang="de-DE" sz="1100" kern="0" dirty="0">
                <a:solidFill>
                  <a:schemeClr val="bg1"/>
                </a:solidFill>
                <a:latin typeface="Agency FB" panose="020B0503020202020204" pitchFamily="34" charset="0"/>
                <a:cs typeface="Arial" charset="0"/>
              </a:rPr>
              <a:t>Koblenz</a:t>
            </a:r>
            <a:endParaRPr lang="de-DE" altLang="de-DE" sz="1000" kern="0" dirty="0">
              <a:solidFill>
                <a:schemeClr val="bg1"/>
              </a:solidFill>
              <a:latin typeface="Agency FB" panose="020B0503020202020204" pitchFamily="34" charset="0"/>
              <a:cs typeface="Arial" charset="0"/>
            </a:endParaRPr>
          </a:p>
        </p:txBody>
      </p:sp>
      <p:sp>
        <p:nvSpPr>
          <p:cNvPr id="110" name="Text Box 201"/>
          <p:cNvSpPr txBox="1">
            <a:spLocks noChangeArrowheads="1"/>
          </p:cNvSpPr>
          <p:nvPr/>
        </p:nvSpPr>
        <p:spPr bwMode="gray">
          <a:xfrm>
            <a:off x="320959" y="2449828"/>
            <a:ext cx="1010681" cy="261610"/>
          </a:xfrm>
          <a:prstGeom prst="rect">
            <a:avLst/>
          </a:prstGeom>
          <a:solidFill>
            <a:schemeClr val="tx2">
              <a:lumMod val="75000"/>
            </a:schemeClr>
          </a:solidFill>
          <a:ln>
            <a:noFill/>
          </a:ln>
          <a:effectLst/>
        </p:spPr>
        <p:txBody>
          <a:bodyPr wrap="square">
            <a:spAutoFit/>
          </a:bodyPr>
          <a:lstStyle/>
          <a:p>
            <a:pPr algn="ctr" fontAlgn="auto">
              <a:spcAft>
                <a:spcPts val="0"/>
              </a:spcAft>
              <a:defRPr/>
            </a:pPr>
            <a:r>
              <a:rPr lang="de-DE" altLang="de-DE" sz="1100" kern="0" dirty="0">
                <a:solidFill>
                  <a:schemeClr val="bg1"/>
                </a:solidFill>
                <a:latin typeface="Agency FB" panose="020B0503020202020204" pitchFamily="34" charset="0"/>
                <a:cs typeface="Arial" charset="0"/>
              </a:rPr>
              <a:t>Oberhausen</a:t>
            </a:r>
          </a:p>
        </p:txBody>
      </p:sp>
      <p:grpSp>
        <p:nvGrpSpPr>
          <p:cNvPr id="120" name="Group 427"/>
          <p:cNvGrpSpPr>
            <a:grpSpLocks/>
          </p:cNvGrpSpPr>
          <p:nvPr/>
        </p:nvGrpSpPr>
        <p:grpSpPr bwMode="auto">
          <a:xfrm>
            <a:off x="3386630" y="2365102"/>
            <a:ext cx="465290" cy="422672"/>
            <a:chOff x="741" y="2278"/>
            <a:chExt cx="370" cy="355"/>
          </a:xfrm>
        </p:grpSpPr>
        <p:sp>
          <p:nvSpPr>
            <p:cNvPr id="121" name="Freeform 121" descr="© INSCALE GmbH, 18.06.2010"/>
            <p:cNvSpPr>
              <a:spLocks/>
            </p:cNvSpPr>
            <p:nvPr/>
          </p:nvSpPr>
          <p:spPr bwMode="gray">
            <a:xfrm>
              <a:off x="806" y="2501"/>
              <a:ext cx="305" cy="132"/>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rgbClr val="0000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sz="1800" b="0" kern="0" dirty="0">
                <a:solidFill>
                  <a:srgbClr val="FFFFFF"/>
                </a:solidFill>
                <a:latin typeface="Arial" charset="0"/>
                <a:cs typeface="Arial" charset="0"/>
              </a:endParaRPr>
            </a:p>
          </p:txBody>
        </p:sp>
        <p:pic>
          <p:nvPicPr>
            <p:cNvPr id="122" name="Picture 122" descr="© INSCALE GmbH, 18.06.2010"/>
            <p:cNvPicPr>
              <a:picLocks noChangeAspect="1" noChangeArrowheads="1"/>
            </p:cNvPicPr>
            <p:nvPr/>
          </p:nvPicPr>
          <p:blipFill>
            <a:blip r:embed="rId4" cstate="print">
              <a:extLst>
                <a:ext uri="{28A0092B-C50C-407E-A947-70E740481C1C}">
                  <a14:useLocalDpi xmlns:a14="http://schemas.microsoft.com/office/drawing/2010/main" val="0"/>
                </a:ext>
              </a:extLst>
            </a:blip>
            <a:srcRect b="17949"/>
            <a:stretch>
              <a:fillRect/>
            </a:stretch>
          </p:blipFill>
          <p:spPr bwMode="gray">
            <a:xfrm>
              <a:off x="741" y="2278"/>
              <a:ext cx="26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Oval 182" descr="© INSCALE GmbH, 18.06.2010"/>
          <p:cNvSpPr>
            <a:spLocks noChangeArrowheads="1"/>
          </p:cNvSpPr>
          <p:nvPr/>
        </p:nvSpPr>
        <p:spPr bwMode="gray">
          <a:xfrm>
            <a:off x="1366994" y="2491728"/>
            <a:ext cx="88588" cy="80402"/>
          </a:xfrm>
          <a:prstGeom prst="ellipse">
            <a:avLst/>
          </a:prstGeom>
          <a:solidFill>
            <a:schemeClr val="tx2">
              <a:lumMod val="20000"/>
              <a:lumOff val="80000"/>
            </a:schemeClr>
          </a:solidFill>
          <a:ln w="127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sp>
        <p:nvSpPr>
          <p:cNvPr id="148" name="Oval 182" descr="© INSCALE GmbH, 18.06.2010"/>
          <p:cNvSpPr>
            <a:spLocks noChangeArrowheads="1"/>
          </p:cNvSpPr>
          <p:nvPr/>
        </p:nvSpPr>
        <p:spPr bwMode="gray">
          <a:xfrm>
            <a:off x="1528826" y="3061489"/>
            <a:ext cx="88588" cy="80402"/>
          </a:xfrm>
          <a:prstGeom prst="ellipse">
            <a:avLst/>
          </a:prstGeom>
          <a:solidFill>
            <a:schemeClr val="tx2">
              <a:lumMod val="20000"/>
              <a:lumOff val="80000"/>
            </a:schemeClr>
          </a:solidFill>
          <a:ln w="127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de-DE" sz="1800" b="0" kern="0" dirty="0">
              <a:solidFill>
                <a:schemeClr val="tx2">
                  <a:lumMod val="75000"/>
                </a:schemeClr>
              </a:solidFill>
              <a:latin typeface="Arial" charset="0"/>
              <a:cs typeface="Arial" charset="0"/>
            </a:endParaRPr>
          </a:p>
        </p:txBody>
      </p:sp>
      <p:grpSp>
        <p:nvGrpSpPr>
          <p:cNvPr id="71" name="Group 427"/>
          <p:cNvGrpSpPr>
            <a:grpSpLocks/>
          </p:cNvGrpSpPr>
          <p:nvPr/>
        </p:nvGrpSpPr>
        <p:grpSpPr bwMode="auto">
          <a:xfrm>
            <a:off x="1475656" y="2702698"/>
            <a:ext cx="465290" cy="422672"/>
            <a:chOff x="741" y="2278"/>
            <a:chExt cx="370" cy="355"/>
          </a:xfrm>
        </p:grpSpPr>
        <p:sp>
          <p:nvSpPr>
            <p:cNvPr id="72" name="Freeform 121" descr="© INSCALE GmbH, 18.06.2010"/>
            <p:cNvSpPr>
              <a:spLocks/>
            </p:cNvSpPr>
            <p:nvPr/>
          </p:nvSpPr>
          <p:spPr bwMode="gray">
            <a:xfrm>
              <a:off x="806" y="2501"/>
              <a:ext cx="305" cy="132"/>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rgbClr val="0000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sz="1800" b="0" kern="0" dirty="0">
                <a:solidFill>
                  <a:srgbClr val="FFFFFF"/>
                </a:solidFill>
                <a:latin typeface="Arial" charset="0"/>
                <a:cs typeface="Arial" charset="0"/>
              </a:endParaRPr>
            </a:p>
          </p:txBody>
        </p:sp>
        <p:pic>
          <p:nvPicPr>
            <p:cNvPr id="73" name="Picture 122" descr="© INSCALE GmbH, 18.06.2010"/>
            <p:cNvPicPr>
              <a:picLocks noChangeAspect="1" noChangeArrowheads="1"/>
            </p:cNvPicPr>
            <p:nvPr/>
          </p:nvPicPr>
          <p:blipFill>
            <a:blip r:embed="rId4" cstate="print">
              <a:extLst>
                <a:ext uri="{28A0092B-C50C-407E-A947-70E740481C1C}">
                  <a14:useLocalDpi xmlns:a14="http://schemas.microsoft.com/office/drawing/2010/main" val="0"/>
                </a:ext>
              </a:extLst>
            </a:blip>
            <a:srcRect b="17949"/>
            <a:stretch>
              <a:fillRect/>
            </a:stretch>
          </p:blipFill>
          <p:spPr bwMode="gray">
            <a:xfrm>
              <a:off x="741" y="2278"/>
              <a:ext cx="26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Group 427"/>
          <p:cNvGrpSpPr>
            <a:grpSpLocks/>
          </p:cNvGrpSpPr>
          <p:nvPr/>
        </p:nvGrpSpPr>
        <p:grpSpPr bwMode="auto">
          <a:xfrm>
            <a:off x="1331640" y="2137363"/>
            <a:ext cx="465290" cy="422672"/>
            <a:chOff x="741" y="2278"/>
            <a:chExt cx="370" cy="355"/>
          </a:xfrm>
        </p:grpSpPr>
        <p:sp>
          <p:nvSpPr>
            <p:cNvPr id="106" name="Freeform 121" descr="© INSCALE GmbH, 18.06.2010"/>
            <p:cNvSpPr>
              <a:spLocks/>
            </p:cNvSpPr>
            <p:nvPr/>
          </p:nvSpPr>
          <p:spPr bwMode="gray">
            <a:xfrm>
              <a:off x="806" y="2501"/>
              <a:ext cx="305" cy="132"/>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rgbClr val="0000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sz="1800" b="0" kern="0" dirty="0">
                <a:solidFill>
                  <a:srgbClr val="FFFFFF"/>
                </a:solidFill>
                <a:latin typeface="Arial" charset="0"/>
                <a:cs typeface="Arial" charset="0"/>
              </a:endParaRPr>
            </a:p>
          </p:txBody>
        </p:sp>
        <p:pic>
          <p:nvPicPr>
            <p:cNvPr id="107" name="Picture 122" descr="© INSCALE GmbH, 18.06.2010"/>
            <p:cNvPicPr>
              <a:picLocks noChangeAspect="1" noChangeArrowheads="1"/>
            </p:cNvPicPr>
            <p:nvPr/>
          </p:nvPicPr>
          <p:blipFill>
            <a:blip r:embed="rId4" cstate="print">
              <a:extLst>
                <a:ext uri="{28A0092B-C50C-407E-A947-70E740481C1C}">
                  <a14:useLocalDpi xmlns:a14="http://schemas.microsoft.com/office/drawing/2010/main" val="0"/>
                </a:ext>
              </a:extLst>
            </a:blip>
            <a:srcRect b="17949"/>
            <a:stretch>
              <a:fillRect/>
            </a:stretch>
          </p:blipFill>
          <p:spPr bwMode="gray">
            <a:xfrm>
              <a:off x="741" y="2278"/>
              <a:ext cx="26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Text Box 193"/>
          <p:cNvSpPr txBox="1">
            <a:spLocks noChangeArrowheads="1"/>
          </p:cNvSpPr>
          <p:nvPr/>
        </p:nvSpPr>
        <p:spPr bwMode="gray">
          <a:xfrm>
            <a:off x="2524780" y="3595344"/>
            <a:ext cx="708848" cy="246221"/>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rgbClr val="0C3C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ts val="0"/>
              </a:spcAft>
              <a:defRPr/>
            </a:pPr>
            <a:r>
              <a:rPr lang="de-DE" altLang="de-DE" sz="1000" kern="0" dirty="0" smtClean="0">
                <a:solidFill>
                  <a:schemeClr val="tx2">
                    <a:lumMod val="75000"/>
                  </a:schemeClr>
                </a:solidFill>
                <a:latin typeface="Arial" charset="0"/>
                <a:cs typeface="Arial" charset="0"/>
              </a:rPr>
              <a:t>München</a:t>
            </a:r>
            <a:endParaRPr lang="de-DE" altLang="de-DE" sz="1000" b="0" kern="0" dirty="0">
              <a:solidFill>
                <a:schemeClr val="tx2">
                  <a:lumMod val="75000"/>
                </a:schemeClr>
              </a:solidFill>
              <a:latin typeface="Arial" charset="0"/>
              <a:cs typeface="Arial" charset="0"/>
            </a:endParaRPr>
          </a:p>
        </p:txBody>
      </p:sp>
    </p:spTree>
    <p:extLst>
      <p:ext uri="{BB962C8B-B14F-4D97-AF65-F5344CB8AC3E}">
        <p14:creationId xmlns:p14="http://schemas.microsoft.com/office/powerpoint/2010/main" val="3538616339"/>
      </p:ext>
    </p:extLst>
  </p:cSld>
  <p:clrMapOvr>
    <a:masterClrMapping/>
  </p:clrMapOvr>
  <mc:AlternateContent xmlns:mc="http://schemas.openxmlformats.org/markup-compatibility/2006" xmlns:p14="http://schemas.microsoft.com/office/powerpoint/2010/main">
    <mc:Choice Requires="p14">
      <p:transition spd="slow" p14:dur="2000" advTm="24261"/>
    </mc:Choice>
    <mc:Fallback xmlns="">
      <p:transition spd="slow" advTm="242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4" name="Textfeld 3"/>
          <p:cNvSpPr txBox="1"/>
          <p:nvPr/>
        </p:nvSpPr>
        <p:spPr>
          <a:xfrm>
            <a:off x="2123728" y="1491630"/>
            <a:ext cx="4536504" cy="707886"/>
          </a:xfrm>
          <a:prstGeom prst="rect">
            <a:avLst/>
          </a:prstGeom>
          <a:solidFill>
            <a:schemeClr val="tx2">
              <a:lumMod val="75000"/>
            </a:schemeClr>
          </a:solidFill>
        </p:spPr>
        <p:txBody>
          <a:bodyPr wrap="square" rtlCol="0">
            <a:spAutoFit/>
          </a:bodyPr>
          <a:lstStyle/>
          <a:p>
            <a:pPr algn="ctr"/>
            <a:r>
              <a:rPr lang="de-DE" altLang="de-DE" sz="2000" dirty="0" smtClean="0">
                <a:solidFill>
                  <a:schemeClr val="bg1"/>
                </a:solidFill>
                <a:latin typeface="Agency FB" panose="020B0503020202020204" pitchFamily="34" charset="0"/>
                <a:cs typeface="Arial" panose="020B0604020202020204" pitchFamily="34" charset="0"/>
              </a:rPr>
              <a:t>Dr. Schmidt und Partner – AKTUELL 2020</a:t>
            </a:r>
          </a:p>
          <a:p>
            <a:pPr algn="ctr"/>
            <a:r>
              <a:rPr lang="de-DE" altLang="de-DE" sz="2000" dirty="0" smtClean="0">
                <a:solidFill>
                  <a:schemeClr val="bg1"/>
                </a:solidFill>
                <a:latin typeface="Agency FB" panose="020B0503020202020204" pitchFamily="34" charset="0"/>
                <a:cs typeface="Arial" panose="020B0604020202020204" pitchFamily="34" charset="0"/>
              </a:rPr>
              <a:t>Umsatzsteuer-Absenkung im 2. Halbjahr</a:t>
            </a:r>
            <a:endParaRPr lang="de-DE" altLang="de-DE" sz="2000" dirty="0">
              <a:solidFill>
                <a:schemeClr val="bg1"/>
              </a:solidFill>
              <a:latin typeface="Agency FB" panose="020B0503020202020204" pitchFamily="34" charset="0"/>
              <a:cs typeface="Arial" panose="020B0604020202020204" pitchFamily="34" charset="0"/>
            </a:endParaRPr>
          </a:p>
        </p:txBody>
      </p:sp>
      <p:sp>
        <p:nvSpPr>
          <p:cNvPr id="2" name="Textfeld 1"/>
          <p:cNvSpPr txBox="1"/>
          <p:nvPr/>
        </p:nvSpPr>
        <p:spPr>
          <a:xfrm>
            <a:off x="3275856" y="2643758"/>
            <a:ext cx="1944216" cy="369332"/>
          </a:xfrm>
          <a:prstGeom prst="rect">
            <a:avLst/>
          </a:prstGeom>
          <a:noFill/>
        </p:spPr>
        <p:txBody>
          <a:bodyPr wrap="square" rtlCol="0">
            <a:spAutoFit/>
          </a:bodyPr>
          <a:lstStyle/>
          <a:p>
            <a:r>
              <a:rPr lang="de-DE" dirty="0" smtClean="0"/>
              <a:t>Stand: 15.06.2020</a:t>
            </a:r>
            <a:endParaRPr lang="de-DE" dirty="0"/>
          </a:p>
        </p:txBody>
      </p:sp>
    </p:spTree>
    <p:extLst>
      <p:ext uri="{BB962C8B-B14F-4D97-AF65-F5344CB8AC3E}">
        <p14:creationId xmlns:p14="http://schemas.microsoft.com/office/powerpoint/2010/main" val="3038535305"/>
      </p:ext>
    </p:extLst>
  </p:cSld>
  <p:clrMapOvr>
    <a:masterClrMapping/>
  </p:clrMapOvr>
  <mc:AlternateContent xmlns:mc="http://schemas.openxmlformats.org/markup-compatibility/2006" xmlns:p14="http://schemas.microsoft.com/office/powerpoint/2010/main">
    <mc:Choice Requires="p14">
      <p:transition spd="slow" p14:dur="2000" advTm="26412"/>
    </mc:Choice>
    <mc:Fallback xmlns="">
      <p:transition spd="slow" advTm="264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2" name="Rechteck 1"/>
          <p:cNvSpPr/>
          <p:nvPr/>
        </p:nvSpPr>
        <p:spPr>
          <a:xfrm>
            <a:off x="1296144" y="2841266"/>
            <a:ext cx="4572000" cy="646331"/>
          </a:xfrm>
          <a:prstGeom prst="rect">
            <a:avLst/>
          </a:prstGeom>
        </p:spPr>
        <p:txBody>
          <a:bodyPr>
            <a:spAutoFit/>
          </a:bodyPr>
          <a:lstStyle/>
          <a:p>
            <a:r>
              <a:rPr lang="de-DE" b="1" dirty="0">
                <a:solidFill>
                  <a:srgbClr val="252525"/>
                </a:solidFill>
                <a:latin typeface="TabletGothic"/>
              </a:rPr>
              <a:t>Die Mehrwertsteuer wird gesenkt – </a:t>
            </a:r>
            <a:endParaRPr lang="de-DE" b="1" dirty="0" smtClean="0">
              <a:solidFill>
                <a:srgbClr val="252525"/>
              </a:solidFill>
              <a:latin typeface="TabletGothic"/>
            </a:endParaRPr>
          </a:p>
          <a:p>
            <a:r>
              <a:rPr lang="de-DE" b="1" dirty="0" smtClean="0">
                <a:solidFill>
                  <a:srgbClr val="252525"/>
                </a:solidFill>
                <a:latin typeface="TabletGothic"/>
              </a:rPr>
              <a:t>wird </a:t>
            </a:r>
            <a:r>
              <a:rPr lang="de-DE" b="1" dirty="0">
                <a:solidFill>
                  <a:srgbClr val="252525"/>
                </a:solidFill>
                <a:latin typeface="TabletGothic"/>
              </a:rPr>
              <a:t>jetzt alles billiger?</a:t>
            </a:r>
            <a:endParaRPr lang="de-DE" dirty="0"/>
          </a:p>
        </p:txBody>
      </p:sp>
      <p:sp>
        <p:nvSpPr>
          <p:cNvPr id="7" name="Rechteck 6"/>
          <p:cNvSpPr/>
          <p:nvPr/>
        </p:nvSpPr>
        <p:spPr>
          <a:xfrm>
            <a:off x="917003" y="1640910"/>
            <a:ext cx="4572000" cy="646331"/>
          </a:xfrm>
          <a:prstGeom prst="rect">
            <a:avLst/>
          </a:prstGeom>
        </p:spPr>
        <p:txBody>
          <a:bodyPr>
            <a:spAutoFit/>
          </a:bodyPr>
          <a:lstStyle/>
          <a:p>
            <a:r>
              <a:rPr lang="de-DE" b="1" dirty="0">
                <a:solidFill>
                  <a:srgbClr val="252525"/>
                </a:solidFill>
                <a:latin typeface="TabletGothic"/>
              </a:rPr>
              <a:t>Koalition einigt sich auf Konjunkturpaket</a:t>
            </a:r>
            <a:endParaRPr lang="de-DE" dirty="0"/>
          </a:p>
        </p:txBody>
      </p:sp>
      <p:sp>
        <p:nvSpPr>
          <p:cNvPr id="8" name="Textfeld 7"/>
          <p:cNvSpPr txBox="1"/>
          <p:nvPr/>
        </p:nvSpPr>
        <p:spPr>
          <a:xfrm>
            <a:off x="3491880" y="1956975"/>
            <a:ext cx="2736304" cy="307777"/>
          </a:xfrm>
          <a:prstGeom prst="rect">
            <a:avLst/>
          </a:prstGeom>
          <a:noFill/>
        </p:spPr>
        <p:txBody>
          <a:bodyPr wrap="square" rtlCol="0">
            <a:spAutoFit/>
          </a:bodyPr>
          <a:lstStyle/>
          <a:p>
            <a:r>
              <a:rPr lang="de-DE" sz="1400" dirty="0" smtClean="0"/>
              <a:t>„Die Zeit“ – 03.06.2020 - abends</a:t>
            </a:r>
            <a:endParaRPr lang="de-DE" sz="1400" dirty="0"/>
          </a:p>
        </p:txBody>
      </p:sp>
      <p:sp>
        <p:nvSpPr>
          <p:cNvPr id="9" name="Textfeld 8"/>
          <p:cNvSpPr txBox="1"/>
          <p:nvPr/>
        </p:nvSpPr>
        <p:spPr>
          <a:xfrm>
            <a:off x="4560450" y="3164431"/>
            <a:ext cx="2376264" cy="307777"/>
          </a:xfrm>
          <a:prstGeom prst="rect">
            <a:avLst/>
          </a:prstGeom>
          <a:noFill/>
        </p:spPr>
        <p:txBody>
          <a:bodyPr wrap="square" rtlCol="0">
            <a:spAutoFit/>
          </a:bodyPr>
          <a:lstStyle/>
          <a:p>
            <a:r>
              <a:rPr lang="de-DE" sz="1400" dirty="0" smtClean="0"/>
              <a:t>„Die Zeit“ – 06.06.2020</a:t>
            </a:r>
            <a:endParaRPr lang="de-DE" sz="1400" dirty="0"/>
          </a:p>
        </p:txBody>
      </p:sp>
      <p:sp>
        <p:nvSpPr>
          <p:cNvPr id="10" name="Textfeld 9"/>
          <p:cNvSpPr txBox="1"/>
          <p:nvPr/>
        </p:nvSpPr>
        <p:spPr>
          <a:xfrm>
            <a:off x="395536" y="3909738"/>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pPr algn="r"/>
            <a:r>
              <a:rPr lang="de-DE" sz="2000" b="1" dirty="0" smtClean="0">
                <a:solidFill>
                  <a:schemeClr val="bg1"/>
                </a:solidFill>
              </a:rPr>
              <a:t>Was bedeutet das für Apotheken ?</a:t>
            </a:r>
            <a:endParaRPr lang="de-DE" sz="2000" b="1" dirty="0">
              <a:solidFill>
                <a:schemeClr val="bg1"/>
              </a:solidFill>
            </a:endParaRPr>
          </a:p>
        </p:txBody>
      </p:sp>
      <p:sp>
        <p:nvSpPr>
          <p:cNvPr id="11" name="Textfeld 10"/>
          <p:cNvSpPr txBox="1"/>
          <p:nvPr/>
        </p:nvSpPr>
        <p:spPr>
          <a:xfrm>
            <a:off x="323528" y="1059582"/>
            <a:ext cx="8424936"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Schlagzeilen</a:t>
            </a:r>
            <a:endParaRPr lang="de-DE" sz="2000" b="1" dirty="0">
              <a:solidFill>
                <a:schemeClr val="bg1"/>
              </a:solidFill>
            </a:endParaRPr>
          </a:p>
        </p:txBody>
      </p:sp>
      <p:sp>
        <p:nvSpPr>
          <p:cNvPr id="5" name="Rechteck 4"/>
          <p:cNvSpPr/>
          <p:nvPr/>
        </p:nvSpPr>
        <p:spPr>
          <a:xfrm>
            <a:off x="3491880" y="2604319"/>
            <a:ext cx="18002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870521251"/>
      </p:ext>
    </p:extLst>
  </p:cSld>
  <p:clrMapOvr>
    <a:masterClrMapping/>
  </p:clrMapOvr>
  <mc:AlternateContent xmlns:mc="http://schemas.openxmlformats.org/markup-compatibility/2006" xmlns:p14="http://schemas.microsoft.com/office/powerpoint/2010/main">
    <mc:Choice Requires="p14">
      <p:transition spd="slow" p14:dur="2000" advTm="12126"/>
    </mc:Choice>
    <mc:Fallback xmlns="">
      <p:transition spd="slow" advTm="12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424936"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Was ist überhaupt geplant ?</a:t>
            </a:r>
            <a:endParaRPr lang="de-DE" sz="2000" b="1" dirty="0">
              <a:solidFill>
                <a:schemeClr val="bg1"/>
              </a:solidFill>
            </a:endParaRPr>
          </a:p>
        </p:txBody>
      </p:sp>
      <p:sp>
        <p:nvSpPr>
          <p:cNvPr id="4" name="Rechteck 3"/>
          <p:cNvSpPr/>
          <p:nvPr/>
        </p:nvSpPr>
        <p:spPr>
          <a:xfrm>
            <a:off x="590058" y="1721154"/>
            <a:ext cx="7200800" cy="369332"/>
          </a:xfrm>
          <a:prstGeom prst="rect">
            <a:avLst/>
          </a:prstGeom>
        </p:spPr>
        <p:txBody>
          <a:bodyPr wrap="square">
            <a:spAutoFit/>
          </a:bodyPr>
          <a:lstStyle/>
          <a:p>
            <a:r>
              <a:rPr lang="de-DE" b="1" dirty="0" smtClean="0">
                <a:solidFill>
                  <a:srgbClr val="252525"/>
                </a:solidFill>
                <a:latin typeface="TabletGothic"/>
              </a:rPr>
              <a:t>In der Umsatzsteuer soll der Steuersatz gesenkt werden:</a:t>
            </a:r>
            <a:endParaRPr lang="de-DE" dirty="0"/>
          </a:p>
        </p:txBody>
      </p:sp>
      <p:sp>
        <p:nvSpPr>
          <p:cNvPr id="5" name="Rechteck 4"/>
          <p:cNvSpPr/>
          <p:nvPr/>
        </p:nvSpPr>
        <p:spPr>
          <a:xfrm>
            <a:off x="611560" y="2434121"/>
            <a:ext cx="8532440" cy="923330"/>
          </a:xfrm>
          <a:prstGeom prst="rect">
            <a:avLst/>
          </a:prstGeom>
          <a:solidFill>
            <a:schemeClr val="tx2">
              <a:lumMod val="75000"/>
            </a:schemeClr>
          </a:solidFill>
          <a:ln>
            <a:solidFill>
              <a:schemeClr val="tx2">
                <a:lumMod val="40000"/>
                <a:lumOff val="60000"/>
              </a:schemeClr>
            </a:solidFill>
          </a:ln>
        </p:spPr>
        <p:txBody>
          <a:bodyPr wrap="square">
            <a:spAutoFit/>
          </a:bodyPr>
          <a:lstStyle/>
          <a:p>
            <a:pPr marL="285750" indent="-285750">
              <a:buFontTx/>
              <a:buChar char="-"/>
            </a:pPr>
            <a:r>
              <a:rPr lang="de-DE" b="1" dirty="0">
                <a:solidFill>
                  <a:schemeClr val="bg1"/>
                </a:solidFill>
                <a:latin typeface="TabletGothic"/>
              </a:rPr>
              <a:t>d</a:t>
            </a:r>
            <a:r>
              <a:rPr lang="de-DE" b="1" dirty="0" smtClean="0">
                <a:solidFill>
                  <a:schemeClr val="bg1"/>
                </a:solidFill>
                <a:latin typeface="TabletGothic"/>
              </a:rPr>
              <a:t>er Regelsteuersatz von 	</a:t>
            </a:r>
            <a:r>
              <a:rPr lang="de-DE" b="1" dirty="0" smtClean="0">
                <a:solidFill>
                  <a:schemeClr val="tx2">
                    <a:lumMod val="40000"/>
                    <a:lumOff val="60000"/>
                  </a:schemeClr>
                </a:solidFill>
                <a:latin typeface="TabletGothic"/>
              </a:rPr>
              <a:t>19 %</a:t>
            </a:r>
            <a:r>
              <a:rPr lang="de-DE" b="1" dirty="0" smtClean="0">
                <a:solidFill>
                  <a:schemeClr val="bg1"/>
                </a:solidFill>
                <a:latin typeface="TabletGothic"/>
              </a:rPr>
              <a:t>	auf	</a:t>
            </a:r>
            <a:r>
              <a:rPr lang="de-DE" b="1" dirty="0" smtClean="0">
                <a:solidFill>
                  <a:schemeClr val="tx2">
                    <a:lumMod val="40000"/>
                    <a:lumOff val="60000"/>
                  </a:schemeClr>
                </a:solidFill>
                <a:latin typeface="TabletGothic"/>
              </a:rPr>
              <a:t>16 %</a:t>
            </a:r>
            <a:r>
              <a:rPr lang="de-DE" b="1" dirty="0" smtClean="0">
                <a:solidFill>
                  <a:schemeClr val="bg1"/>
                </a:solidFill>
                <a:latin typeface="TabletGothic"/>
              </a:rPr>
              <a:t>	des Netto-Preises</a:t>
            </a:r>
          </a:p>
          <a:p>
            <a:pPr marL="285750" indent="-285750">
              <a:buFontTx/>
              <a:buChar char="-"/>
            </a:pPr>
            <a:endParaRPr lang="de-DE" b="1" dirty="0">
              <a:solidFill>
                <a:schemeClr val="bg1"/>
              </a:solidFill>
              <a:latin typeface="TabletGothic"/>
            </a:endParaRPr>
          </a:p>
          <a:p>
            <a:pPr marL="285750" indent="-285750">
              <a:buFontTx/>
              <a:buChar char="-"/>
            </a:pPr>
            <a:r>
              <a:rPr lang="de-DE" b="1" dirty="0">
                <a:solidFill>
                  <a:schemeClr val="bg1"/>
                </a:solidFill>
                <a:latin typeface="TabletGothic"/>
              </a:rPr>
              <a:t>d</a:t>
            </a:r>
            <a:r>
              <a:rPr lang="de-DE" b="1" dirty="0" smtClean="0">
                <a:solidFill>
                  <a:schemeClr val="bg1"/>
                </a:solidFill>
                <a:latin typeface="TabletGothic"/>
              </a:rPr>
              <a:t>er ermäßigte Steuersatz von	  </a:t>
            </a:r>
            <a:r>
              <a:rPr lang="de-DE" b="1" dirty="0" smtClean="0">
                <a:solidFill>
                  <a:schemeClr val="tx2">
                    <a:lumMod val="40000"/>
                    <a:lumOff val="60000"/>
                  </a:schemeClr>
                </a:solidFill>
                <a:latin typeface="TabletGothic"/>
              </a:rPr>
              <a:t>7 %</a:t>
            </a:r>
            <a:r>
              <a:rPr lang="de-DE" b="1" dirty="0" smtClean="0">
                <a:solidFill>
                  <a:schemeClr val="bg1"/>
                </a:solidFill>
                <a:latin typeface="TabletGothic"/>
              </a:rPr>
              <a:t>	auf 	</a:t>
            </a:r>
            <a:r>
              <a:rPr lang="de-DE" b="1" dirty="0" smtClean="0">
                <a:solidFill>
                  <a:schemeClr val="tx2">
                    <a:lumMod val="40000"/>
                    <a:lumOff val="60000"/>
                  </a:schemeClr>
                </a:solidFill>
                <a:latin typeface="TabletGothic"/>
              </a:rPr>
              <a:t>  5 %</a:t>
            </a:r>
            <a:r>
              <a:rPr lang="de-DE" b="1" dirty="0" smtClean="0">
                <a:solidFill>
                  <a:schemeClr val="bg1"/>
                </a:solidFill>
                <a:latin typeface="TabletGothic"/>
              </a:rPr>
              <a:t>	des Netto-Preises</a:t>
            </a:r>
            <a:endParaRPr lang="de-DE" dirty="0">
              <a:solidFill>
                <a:schemeClr val="bg1"/>
              </a:solidFill>
            </a:endParaRPr>
          </a:p>
        </p:txBody>
      </p:sp>
      <p:sp>
        <p:nvSpPr>
          <p:cNvPr id="7" name="Rechteck 6"/>
          <p:cNvSpPr/>
          <p:nvPr/>
        </p:nvSpPr>
        <p:spPr>
          <a:xfrm>
            <a:off x="611560" y="3675388"/>
            <a:ext cx="6336704" cy="369332"/>
          </a:xfrm>
          <a:prstGeom prst="rect">
            <a:avLst/>
          </a:prstGeom>
        </p:spPr>
        <p:txBody>
          <a:bodyPr wrap="square">
            <a:spAutoFit/>
          </a:bodyPr>
          <a:lstStyle/>
          <a:p>
            <a:r>
              <a:rPr lang="de-DE" b="1" dirty="0" smtClean="0">
                <a:solidFill>
                  <a:srgbClr val="252525"/>
                </a:solidFill>
                <a:latin typeface="TabletGothic"/>
              </a:rPr>
              <a:t>für den Zeitraum </a:t>
            </a:r>
            <a:r>
              <a:rPr lang="de-DE" b="1" dirty="0" smtClean="0">
                <a:solidFill>
                  <a:schemeClr val="tx2">
                    <a:lumMod val="60000"/>
                    <a:lumOff val="40000"/>
                  </a:schemeClr>
                </a:solidFill>
                <a:latin typeface="TabletGothic"/>
              </a:rPr>
              <a:t>01.07.2020</a:t>
            </a:r>
            <a:r>
              <a:rPr lang="de-DE" b="1" dirty="0" smtClean="0">
                <a:solidFill>
                  <a:srgbClr val="252525"/>
                </a:solidFill>
                <a:latin typeface="TabletGothic"/>
              </a:rPr>
              <a:t> bis</a:t>
            </a:r>
            <a:r>
              <a:rPr lang="de-DE" b="1" dirty="0">
                <a:solidFill>
                  <a:srgbClr val="252525"/>
                </a:solidFill>
                <a:latin typeface="TabletGothic"/>
              </a:rPr>
              <a:t> </a:t>
            </a:r>
            <a:r>
              <a:rPr lang="de-DE" b="1" dirty="0" smtClean="0">
                <a:solidFill>
                  <a:schemeClr val="tx2">
                    <a:lumMod val="60000"/>
                    <a:lumOff val="40000"/>
                  </a:schemeClr>
                </a:solidFill>
                <a:latin typeface="TabletGothic"/>
              </a:rPr>
              <a:t>31.12.2020</a:t>
            </a:r>
            <a:endParaRPr lang="de-DE" dirty="0">
              <a:solidFill>
                <a:schemeClr val="tx2">
                  <a:lumMod val="60000"/>
                  <a:lumOff val="40000"/>
                </a:schemeClr>
              </a:solidFill>
            </a:endParaRPr>
          </a:p>
        </p:txBody>
      </p:sp>
    </p:spTree>
    <p:extLst>
      <p:ext uri="{BB962C8B-B14F-4D97-AF65-F5344CB8AC3E}">
        <p14:creationId xmlns:p14="http://schemas.microsoft.com/office/powerpoint/2010/main" val="264237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4" name="Textfeld 3"/>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Ein Rechenbeispiel:</a:t>
            </a:r>
            <a:endParaRPr lang="de-DE" sz="2000" b="1" dirty="0">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252789775"/>
              </p:ext>
            </p:extLst>
          </p:nvPr>
        </p:nvGraphicFramePr>
        <p:xfrm>
          <a:off x="899592" y="1707654"/>
          <a:ext cx="4392488" cy="1483360"/>
        </p:xfrm>
        <a:graphic>
          <a:graphicData uri="http://schemas.openxmlformats.org/drawingml/2006/table">
            <a:tbl>
              <a:tblPr firstRow="1" bandRow="1">
                <a:tableStyleId>{5C22544A-7EE6-4342-B048-85BDC9FD1C3A}</a:tableStyleId>
              </a:tblPr>
              <a:tblGrid>
                <a:gridCol w="2160240"/>
                <a:gridCol w="1152128"/>
                <a:gridCol w="1080120"/>
              </a:tblGrid>
              <a:tr h="370840">
                <a:tc>
                  <a:txBody>
                    <a:bodyPr/>
                    <a:lstStyle/>
                    <a:p>
                      <a:endParaRPr lang="de-DE" dirty="0"/>
                    </a:p>
                  </a:txBody>
                  <a:tcPr>
                    <a:solidFill>
                      <a:schemeClr val="tx2">
                        <a:lumMod val="75000"/>
                      </a:schemeClr>
                    </a:solidFill>
                  </a:tcPr>
                </a:tc>
                <a:tc>
                  <a:txBody>
                    <a:bodyPr/>
                    <a:lstStyle/>
                    <a:p>
                      <a:r>
                        <a:rPr lang="de-DE" dirty="0" smtClean="0"/>
                        <a:t>19 % </a:t>
                      </a:r>
                      <a:r>
                        <a:rPr lang="de-DE" dirty="0" err="1" smtClean="0"/>
                        <a:t>USt</a:t>
                      </a:r>
                      <a:endParaRPr lang="de-DE" dirty="0"/>
                    </a:p>
                  </a:txBody>
                  <a:tcPr>
                    <a:solidFill>
                      <a:schemeClr val="tx2">
                        <a:lumMod val="75000"/>
                      </a:schemeClr>
                    </a:solidFill>
                  </a:tcPr>
                </a:tc>
                <a:tc>
                  <a:txBody>
                    <a:bodyPr/>
                    <a:lstStyle/>
                    <a:p>
                      <a:r>
                        <a:rPr lang="de-DE" dirty="0" smtClean="0"/>
                        <a:t>16 % </a:t>
                      </a:r>
                      <a:r>
                        <a:rPr lang="de-DE" dirty="0" err="1" smtClean="0"/>
                        <a:t>USt</a:t>
                      </a:r>
                      <a:endParaRPr lang="de-DE" dirty="0"/>
                    </a:p>
                  </a:txBody>
                  <a:tcPr>
                    <a:solidFill>
                      <a:schemeClr val="tx2">
                        <a:lumMod val="75000"/>
                      </a:schemeClr>
                    </a:solidFill>
                  </a:tcPr>
                </a:tc>
              </a:tr>
              <a:tr h="370840">
                <a:tc>
                  <a:txBody>
                    <a:bodyPr/>
                    <a:lstStyle/>
                    <a:p>
                      <a:r>
                        <a:rPr lang="de-DE" dirty="0" smtClean="0"/>
                        <a:t>Netto-Verkaufspreis</a:t>
                      </a:r>
                      <a:endParaRPr lang="de-DE" dirty="0"/>
                    </a:p>
                  </a:txBody>
                  <a:tcPr/>
                </a:tc>
                <a:tc>
                  <a:txBody>
                    <a:bodyPr/>
                    <a:lstStyle/>
                    <a:p>
                      <a:pPr algn="r"/>
                      <a:r>
                        <a:rPr lang="de-DE" dirty="0" smtClean="0"/>
                        <a:t>100,00</a:t>
                      </a:r>
                      <a:endParaRPr lang="de-DE" dirty="0"/>
                    </a:p>
                  </a:txBody>
                  <a:tcPr/>
                </a:tc>
                <a:tc>
                  <a:txBody>
                    <a:bodyPr/>
                    <a:lstStyle/>
                    <a:p>
                      <a:pPr algn="r"/>
                      <a:r>
                        <a:rPr lang="de-DE" dirty="0" smtClean="0"/>
                        <a:t>100,00</a:t>
                      </a:r>
                      <a:endParaRPr lang="de-DE" dirty="0"/>
                    </a:p>
                  </a:txBody>
                  <a:tcPr/>
                </a:tc>
              </a:tr>
              <a:tr h="370840">
                <a:tc>
                  <a:txBody>
                    <a:bodyPr/>
                    <a:lstStyle/>
                    <a:p>
                      <a:r>
                        <a:rPr lang="de-DE" dirty="0" smtClean="0"/>
                        <a:t>Umsatzsteuer</a:t>
                      </a:r>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smtClean="0"/>
                        <a:t>19,00</a:t>
                      </a:r>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smtClean="0"/>
                        <a:t>16,00</a:t>
                      </a:r>
                      <a:endParaRPr lang="de-DE" dirty="0"/>
                    </a:p>
                  </a:txBody>
                  <a:tcPr>
                    <a:lnB w="12700" cap="flat" cmpd="sng" algn="ctr">
                      <a:solidFill>
                        <a:schemeClr val="tx1"/>
                      </a:solidFill>
                      <a:prstDash val="solid"/>
                      <a:round/>
                      <a:headEnd type="none" w="med" len="med"/>
                      <a:tailEnd type="none" w="med" len="med"/>
                    </a:lnB>
                  </a:tcPr>
                </a:tc>
              </a:tr>
              <a:tr h="370840">
                <a:tc>
                  <a:txBody>
                    <a:bodyPr/>
                    <a:lstStyle/>
                    <a:p>
                      <a:r>
                        <a:rPr lang="de-DE" dirty="0" smtClean="0"/>
                        <a:t>Brutto-Verkaufspreis</a:t>
                      </a:r>
                      <a:endParaRPr lang="de-DE" dirty="0"/>
                    </a:p>
                  </a:txBody>
                  <a:tcPr>
                    <a:lnT w="12700" cap="flat" cmpd="sng" algn="ctr">
                      <a:solidFill>
                        <a:schemeClr val="tx1"/>
                      </a:solidFill>
                      <a:prstDash val="solid"/>
                      <a:round/>
                      <a:headEnd type="none" w="med" len="med"/>
                      <a:tailEnd type="none" w="med" len="med"/>
                    </a:lnT>
                  </a:tcPr>
                </a:tc>
                <a:tc>
                  <a:txBody>
                    <a:bodyPr/>
                    <a:lstStyle/>
                    <a:p>
                      <a:pPr algn="r"/>
                      <a:r>
                        <a:rPr lang="de-DE" dirty="0" smtClean="0"/>
                        <a:t>119,00</a:t>
                      </a:r>
                      <a:endParaRPr lang="de-DE" dirty="0"/>
                    </a:p>
                  </a:txBody>
                  <a:tcPr>
                    <a:lnT w="12700" cap="flat" cmpd="sng" algn="ctr">
                      <a:solidFill>
                        <a:schemeClr val="tx1"/>
                      </a:solidFill>
                      <a:prstDash val="solid"/>
                      <a:round/>
                      <a:headEnd type="none" w="med" len="med"/>
                      <a:tailEnd type="none" w="med" len="med"/>
                    </a:lnT>
                  </a:tcPr>
                </a:tc>
                <a:tc>
                  <a:txBody>
                    <a:bodyPr/>
                    <a:lstStyle/>
                    <a:p>
                      <a:pPr algn="r"/>
                      <a:r>
                        <a:rPr lang="de-DE" dirty="0" smtClean="0"/>
                        <a:t>116,00</a:t>
                      </a:r>
                      <a:endParaRPr lang="de-DE"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532432839"/>
              </p:ext>
            </p:extLst>
          </p:nvPr>
        </p:nvGraphicFramePr>
        <p:xfrm>
          <a:off x="5508104" y="1707654"/>
          <a:ext cx="2287554" cy="1483360"/>
        </p:xfrm>
        <a:graphic>
          <a:graphicData uri="http://schemas.openxmlformats.org/drawingml/2006/table">
            <a:tbl>
              <a:tblPr firstRow="1" bandRow="1">
                <a:tableStyleId>{5C22544A-7EE6-4342-B048-85BDC9FD1C3A}</a:tableStyleId>
              </a:tblPr>
              <a:tblGrid>
                <a:gridCol w="1224136"/>
                <a:gridCol w="1063418"/>
              </a:tblGrid>
              <a:tr h="370840">
                <a:tc>
                  <a:txBody>
                    <a:bodyPr/>
                    <a:lstStyle/>
                    <a:p>
                      <a:pPr algn="ctr"/>
                      <a:r>
                        <a:rPr lang="de-DE" dirty="0" smtClean="0"/>
                        <a:t>7 % </a:t>
                      </a:r>
                      <a:r>
                        <a:rPr lang="de-DE" dirty="0" err="1" smtClean="0"/>
                        <a:t>USt</a:t>
                      </a:r>
                      <a:endParaRPr lang="de-DE" dirty="0"/>
                    </a:p>
                  </a:txBody>
                  <a:tcPr>
                    <a:solidFill>
                      <a:schemeClr val="tx2">
                        <a:lumMod val="75000"/>
                      </a:schemeClr>
                    </a:solidFill>
                  </a:tcPr>
                </a:tc>
                <a:tc>
                  <a:txBody>
                    <a:bodyPr/>
                    <a:lstStyle/>
                    <a:p>
                      <a:pPr algn="ctr"/>
                      <a:r>
                        <a:rPr lang="de-DE" dirty="0" smtClean="0"/>
                        <a:t>5% </a:t>
                      </a:r>
                      <a:r>
                        <a:rPr lang="de-DE" dirty="0" err="1" smtClean="0"/>
                        <a:t>USt</a:t>
                      </a:r>
                      <a:endParaRPr lang="de-DE" dirty="0"/>
                    </a:p>
                  </a:txBody>
                  <a:tcPr>
                    <a:solidFill>
                      <a:schemeClr val="tx2">
                        <a:lumMod val="75000"/>
                      </a:schemeClr>
                    </a:solidFill>
                  </a:tcPr>
                </a:tc>
              </a:tr>
              <a:tr h="370840">
                <a:tc>
                  <a:txBody>
                    <a:bodyPr/>
                    <a:lstStyle/>
                    <a:p>
                      <a:pPr algn="r"/>
                      <a:r>
                        <a:rPr lang="de-DE" dirty="0" smtClean="0"/>
                        <a:t>100,00</a:t>
                      </a:r>
                      <a:endParaRPr lang="de-DE" dirty="0"/>
                    </a:p>
                  </a:txBody>
                  <a:tcPr/>
                </a:tc>
                <a:tc>
                  <a:txBody>
                    <a:bodyPr/>
                    <a:lstStyle/>
                    <a:p>
                      <a:pPr algn="r"/>
                      <a:r>
                        <a:rPr lang="de-DE" dirty="0" smtClean="0"/>
                        <a:t>100,00</a:t>
                      </a:r>
                      <a:endParaRPr lang="de-DE" dirty="0"/>
                    </a:p>
                  </a:txBody>
                  <a:tcPr/>
                </a:tc>
              </a:tr>
              <a:tr h="370840">
                <a:tc>
                  <a:txBody>
                    <a:bodyPr/>
                    <a:lstStyle/>
                    <a:p>
                      <a:pPr algn="r"/>
                      <a:r>
                        <a:rPr lang="de-DE" dirty="0" smtClean="0"/>
                        <a:t>7,00</a:t>
                      </a:r>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smtClean="0"/>
                        <a:t>5,00</a:t>
                      </a:r>
                      <a:endParaRPr lang="de-DE" dirty="0"/>
                    </a:p>
                  </a:txBody>
                  <a:tcPr>
                    <a:lnB w="12700" cap="flat" cmpd="sng" algn="ctr">
                      <a:solidFill>
                        <a:schemeClr val="tx1"/>
                      </a:solidFill>
                      <a:prstDash val="solid"/>
                      <a:round/>
                      <a:headEnd type="none" w="med" len="med"/>
                      <a:tailEnd type="none" w="med" len="med"/>
                    </a:lnB>
                  </a:tcPr>
                </a:tc>
              </a:tr>
              <a:tr h="370840">
                <a:tc>
                  <a:txBody>
                    <a:bodyPr/>
                    <a:lstStyle/>
                    <a:p>
                      <a:pPr algn="r"/>
                      <a:r>
                        <a:rPr lang="de-DE" dirty="0" smtClean="0"/>
                        <a:t>107,00</a:t>
                      </a:r>
                      <a:endParaRPr lang="de-DE" dirty="0"/>
                    </a:p>
                  </a:txBody>
                  <a:tcPr>
                    <a:lnT w="12700" cap="flat" cmpd="sng" algn="ctr">
                      <a:solidFill>
                        <a:schemeClr val="tx1"/>
                      </a:solidFill>
                      <a:prstDash val="solid"/>
                      <a:round/>
                      <a:headEnd type="none" w="med" len="med"/>
                      <a:tailEnd type="none" w="med" len="med"/>
                    </a:lnT>
                  </a:tcPr>
                </a:tc>
                <a:tc>
                  <a:txBody>
                    <a:bodyPr/>
                    <a:lstStyle/>
                    <a:p>
                      <a:pPr algn="r"/>
                      <a:r>
                        <a:rPr lang="de-DE" dirty="0" smtClean="0"/>
                        <a:t>105,00</a:t>
                      </a:r>
                      <a:endParaRPr lang="de-DE"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800761837"/>
              </p:ext>
            </p:extLst>
          </p:nvPr>
        </p:nvGraphicFramePr>
        <p:xfrm>
          <a:off x="924181" y="3438976"/>
          <a:ext cx="4367898" cy="741680"/>
        </p:xfrm>
        <a:graphic>
          <a:graphicData uri="http://schemas.openxmlformats.org/drawingml/2006/table">
            <a:tbl>
              <a:tblPr firstRow="1" bandRow="1">
                <a:tableStyleId>{5C22544A-7EE6-4342-B048-85BDC9FD1C3A}</a:tableStyleId>
              </a:tblPr>
              <a:tblGrid>
                <a:gridCol w="2032923"/>
                <a:gridCol w="1254856"/>
                <a:gridCol w="1080119"/>
              </a:tblGrid>
              <a:tr h="370840">
                <a:tc>
                  <a:txBody>
                    <a:bodyPr/>
                    <a:lstStyle/>
                    <a:p>
                      <a:r>
                        <a:rPr lang="de-DE" b="0" dirty="0" smtClean="0"/>
                        <a:t>Einsparung in €</a:t>
                      </a:r>
                      <a:endParaRPr lang="de-DE" b="0" dirty="0"/>
                    </a:p>
                  </a:txBody>
                  <a:tcPr/>
                </a:tc>
                <a:tc>
                  <a:txBody>
                    <a:bodyPr/>
                    <a:lstStyle/>
                    <a:p>
                      <a:endParaRPr lang="de-DE" b="0" dirty="0"/>
                    </a:p>
                  </a:txBody>
                  <a:tcPr/>
                </a:tc>
                <a:tc>
                  <a:txBody>
                    <a:bodyPr/>
                    <a:lstStyle/>
                    <a:p>
                      <a:pPr algn="r"/>
                      <a:r>
                        <a:rPr lang="de-DE" b="0" dirty="0" smtClean="0"/>
                        <a:t>€ 3,00</a:t>
                      </a:r>
                      <a:endParaRPr lang="de-DE" b="0" dirty="0"/>
                    </a:p>
                  </a:txBody>
                  <a:tcPr/>
                </a:tc>
              </a:tr>
              <a:tr h="370840">
                <a:tc>
                  <a:txBody>
                    <a:bodyPr/>
                    <a:lstStyle/>
                    <a:p>
                      <a:r>
                        <a:rPr lang="de-DE" dirty="0" smtClean="0"/>
                        <a:t>Einsparung</a:t>
                      </a:r>
                      <a:r>
                        <a:rPr lang="de-DE" baseline="0" dirty="0" smtClean="0"/>
                        <a:t> in %</a:t>
                      </a:r>
                      <a:endParaRPr lang="de-DE" dirty="0"/>
                    </a:p>
                  </a:txBody>
                  <a:tcPr/>
                </a:tc>
                <a:tc>
                  <a:txBody>
                    <a:bodyPr/>
                    <a:lstStyle/>
                    <a:p>
                      <a:r>
                        <a:rPr lang="de-DE" dirty="0" smtClean="0"/>
                        <a:t>von 119,00</a:t>
                      </a:r>
                      <a:endParaRPr lang="de-DE" dirty="0"/>
                    </a:p>
                  </a:txBody>
                  <a:tcPr/>
                </a:tc>
                <a:tc>
                  <a:txBody>
                    <a:bodyPr/>
                    <a:lstStyle/>
                    <a:p>
                      <a:pPr algn="r"/>
                      <a:r>
                        <a:rPr lang="de-DE" dirty="0" smtClean="0"/>
                        <a:t>%</a:t>
                      </a:r>
                      <a:r>
                        <a:rPr lang="de-DE" baseline="0" dirty="0" smtClean="0"/>
                        <a:t> 2,52</a:t>
                      </a:r>
                      <a:endParaRPr lang="de-DE" dirty="0"/>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968089043"/>
              </p:ext>
            </p:extLst>
          </p:nvPr>
        </p:nvGraphicFramePr>
        <p:xfrm>
          <a:off x="5508104" y="3430068"/>
          <a:ext cx="2287554" cy="741680"/>
        </p:xfrm>
        <a:graphic>
          <a:graphicData uri="http://schemas.openxmlformats.org/drawingml/2006/table">
            <a:tbl>
              <a:tblPr firstRow="1" bandRow="1">
                <a:tableStyleId>{5C22544A-7EE6-4342-B048-85BDC9FD1C3A}</a:tableStyleId>
              </a:tblPr>
              <a:tblGrid>
                <a:gridCol w="1224136"/>
                <a:gridCol w="1063418"/>
              </a:tblGrid>
              <a:tr h="370840">
                <a:tc>
                  <a:txBody>
                    <a:bodyPr/>
                    <a:lstStyle/>
                    <a:p>
                      <a:endParaRPr lang="de-DE" dirty="0"/>
                    </a:p>
                  </a:txBody>
                  <a:tcPr/>
                </a:tc>
                <a:tc>
                  <a:txBody>
                    <a:bodyPr/>
                    <a:lstStyle/>
                    <a:p>
                      <a:pPr algn="r"/>
                      <a:r>
                        <a:rPr lang="de-DE" b="0" u="none" dirty="0" smtClean="0"/>
                        <a:t>€ 2,00</a:t>
                      </a:r>
                      <a:endParaRPr lang="de-DE" b="0" u="none" dirty="0"/>
                    </a:p>
                  </a:txBody>
                  <a:tcPr/>
                </a:tc>
              </a:tr>
              <a:tr h="370840">
                <a:tc>
                  <a:txBody>
                    <a:bodyPr/>
                    <a:lstStyle/>
                    <a:p>
                      <a:r>
                        <a:rPr lang="de-DE" dirty="0" smtClean="0"/>
                        <a:t>von 107,00</a:t>
                      </a:r>
                      <a:endParaRPr lang="de-DE" dirty="0"/>
                    </a:p>
                  </a:txBody>
                  <a:tcPr/>
                </a:tc>
                <a:tc>
                  <a:txBody>
                    <a:bodyPr/>
                    <a:lstStyle/>
                    <a:p>
                      <a:pPr algn="r"/>
                      <a:r>
                        <a:rPr lang="de-DE" dirty="0" smtClean="0"/>
                        <a:t>% 1,87</a:t>
                      </a:r>
                      <a:endParaRPr lang="de-DE" dirty="0"/>
                    </a:p>
                  </a:txBody>
                  <a:tcPr/>
                </a:tc>
              </a:tr>
            </a:tbl>
          </a:graphicData>
        </a:graphic>
      </p:graphicFrame>
    </p:spTree>
    <p:extLst>
      <p:ext uri="{BB962C8B-B14F-4D97-AF65-F5344CB8AC3E}">
        <p14:creationId xmlns:p14="http://schemas.microsoft.com/office/powerpoint/2010/main" val="198707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3" name="Textfeld 2"/>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Systematik der Umsatzsteuer :</a:t>
            </a:r>
            <a:endParaRPr lang="de-DE" sz="2000" b="1" dirty="0">
              <a:solidFill>
                <a:schemeClr val="bg1"/>
              </a:solidFill>
            </a:endParaRPr>
          </a:p>
        </p:txBody>
      </p:sp>
      <p:sp>
        <p:nvSpPr>
          <p:cNvPr id="4" name="Rechteck 3"/>
          <p:cNvSpPr/>
          <p:nvPr/>
        </p:nvSpPr>
        <p:spPr>
          <a:xfrm>
            <a:off x="590058" y="1721154"/>
            <a:ext cx="7200800" cy="923330"/>
          </a:xfrm>
          <a:prstGeom prst="rect">
            <a:avLst/>
          </a:prstGeom>
        </p:spPr>
        <p:txBody>
          <a:bodyPr wrap="square">
            <a:spAutoFit/>
          </a:bodyPr>
          <a:lstStyle/>
          <a:p>
            <a:r>
              <a:rPr lang="de-DE" b="1" dirty="0" smtClean="0">
                <a:solidFill>
                  <a:srgbClr val="252525"/>
                </a:solidFill>
                <a:latin typeface="TabletGothic"/>
              </a:rPr>
              <a:t>Ein Unternehmer, der umsatzsteuerpflichtige Umsätze ausführt hat zuzüglich zu seinen Entgelt die Umsatzsteuer einzubehalten und an das Finanzamt abzuführen (€ 100,-- + 19 % </a:t>
            </a:r>
            <a:r>
              <a:rPr lang="de-DE" b="1" dirty="0" err="1" smtClean="0">
                <a:solidFill>
                  <a:srgbClr val="252525"/>
                </a:solidFill>
                <a:latin typeface="TabletGothic"/>
              </a:rPr>
              <a:t>USt</a:t>
            </a:r>
            <a:r>
              <a:rPr lang="de-DE" b="1" dirty="0" smtClean="0">
                <a:solidFill>
                  <a:srgbClr val="252525"/>
                </a:solidFill>
                <a:latin typeface="TabletGothic"/>
              </a:rPr>
              <a:t> = €119,00)</a:t>
            </a:r>
            <a:endParaRPr lang="de-DE" dirty="0"/>
          </a:p>
        </p:txBody>
      </p:sp>
      <p:sp>
        <p:nvSpPr>
          <p:cNvPr id="5" name="Rechteck 4"/>
          <p:cNvSpPr/>
          <p:nvPr/>
        </p:nvSpPr>
        <p:spPr>
          <a:xfrm>
            <a:off x="564805" y="2766404"/>
            <a:ext cx="7654350" cy="1200329"/>
          </a:xfrm>
          <a:prstGeom prst="rect">
            <a:avLst/>
          </a:prstGeom>
        </p:spPr>
        <p:txBody>
          <a:bodyPr wrap="square">
            <a:spAutoFit/>
          </a:bodyPr>
          <a:lstStyle/>
          <a:p>
            <a:r>
              <a:rPr lang="de-DE" b="1" dirty="0" smtClean="0">
                <a:solidFill>
                  <a:srgbClr val="252525"/>
                </a:solidFill>
                <a:latin typeface="TabletGothic"/>
              </a:rPr>
              <a:t>Die geschuldete Umsatzsteuer darf um die, dem Unternehmer für sein Unternehmen in Rechnung gestellte Umsatzsteuer (= Vorsteuer) gemindert werden. Die Differenz (= Zahllast) hat der Unternehmer zu überweisen. </a:t>
            </a:r>
            <a:endParaRPr lang="de-DE" dirty="0"/>
          </a:p>
        </p:txBody>
      </p:sp>
      <p:sp>
        <p:nvSpPr>
          <p:cNvPr id="7" name="Rechteck 6"/>
          <p:cNvSpPr/>
          <p:nvPr/>
        </p:nvSpPr>
        <p:spPr>
          <a:xfrm>
            <a:off x="623153" y="4088654"/>
            <a:ext cx="7654350" cy="646331"/>
          </a:xfrm>
          <a:prstGeom prst="rect">
            <a:avLst/>
          </a:prstGeom>
        </p:spPr>
        <p:txBody>
          <a:bodyPr wrap="square">
            <a:spAutoFit/>
          </a:bodyPr>
          <a:lstStyle/>
          <a:p>
            <a:r>
              <a:rPr lang="de-DE" b="1" dirty="0" smtClean="0">
                <a:solidFill>
                  <a:srgbClr val="252525"/>
                </a:solidFill>
                <a:latin typeface="TabletGothic"/>
              </a:rPr>
              <a:t>Wirtschaftlich trägt die Umsatzsteuer immer nur der Endverbraucher, nie der umsatzsteuerpflichtige Unternehmer.  </a:t>
            </a:r>
            <a:endParaRPr lang="de-DE" dirty="0"/>
          </a:p>
        </p:txBody>
      </p:sp>
    </p:spTree>
    <p:extLst>
      <p:ext uri="{BB962C8B-B14F-4D97-AF65-F5344CB8AC3E}">
        <p14:creationId xmlns:p14="http://schemas.microsoft.com/office/powerpoint/2010/main" val="141092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7504" y="4731990"/>
            <a:ext cx="8568952" cy="338554"/>
          </a:xfrm>
          <a:prstGeom prst="rect">
            <a:avLst/>
          </a:prstGeom>
          <a:noFill/>
        </p:spPr>
        <p:txBody>
          <a:bodyPr wrap="square" rtlCol="0">
            <a:spAutoFit/>
          </a:bodyPr>
          <a:lstStyle/>
          <a:p>
            <a:r>
              <a:rPr lang="de-DE" sz="1600" dirty="0" err="1" smtClean="0">
                <a:solidFill>
                  <a:schemeClr val="bg1"/>
                </a:solidFill>
                <a:latin typeface="Agency FB" panose="020B0503020202020204" pitchFamily="34" charset="0"/>
                <a:cs typeface="Arial" panose="020B0604020202020204" pitchFamily="34" charset="0"/>
              </a:rPr>
              <a:t>SuP</a:t>
            </a:r>
            <a:r>
              <a:rPr lang="de-DE" sz="1600" dirty="0" smtClean="0">
                <a:solidFill>
                  <a:schemeClr val="bg1"/>
                </a:solidFill>
                <a:latin typeface="Agency FB" panose="020B0503020202020204" pitchFamily="34" charset="0"/>
                <a:cs typeface="Arial" panose="020B0604020202020204" pitchFamily="34" charset="0"/>
              </a:rPr>
              <a:t> – Aktuell	2020	Umsatzsteuer-Absenkung</a:t>
            </a:r>
          </a:p>
        </p:txBody>
      </p:sp>
      <p:sp>
        <p:nvSpPr>
          <p:cNvPr id="4" name="Textfeld 3"/>
          <p:cNvSpPr txBox="1"/>
          <p:nvPr/>
        </p:nvSpPr>
        <p:spPr>
          <a:xfrm>
            <a:off x="323528" y="1059582"/>
            <a:ext cx="8352928" cy="400110"/>
          </a:xfrm>
          <a:prstGeom prst="rect">
            <a:avLst/>
          </a:prstGeom>
          <a:solidFill>
            <a:schemeClr val="tx2">
              <a:lumMod val="75000"/>
            </a:schemeClr>
          </a:solidFill>
          <a:effectLst>
            <a:outerShdw blurRad="50800" dist="50800" dir="5400000" algn="ctr" rotWithShape="0">
              <a:schemeClr val="bg1"/>
            </a:outerShdw>
          </a:effectLst>
        </p:spPr>
        <p:txBody>
          <a:bodyPr wrap="square" rtlCol="0">
            <a:spAutoFit/>
          </a:bodyPr>
          <a:lstStyle/>
          <a:p>
            <a:r>
              <a:rPr lang="de-DE" sz="2000" b="1" dirty="0" smtClean="0">
                <a:solidFill>
                  <a:schemeClr val="bg1"/>
                </a:solidFill>
              </a:rPr>
              <a:t>Ein Rechenbeispiel :</a:t>
            </a:r>
            <a:endParaRPr lang="de-DE" sz="2000" b="1" dirty="0">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454557241"/>
              </p:ext>
            </p:extLst>
          </p:nvPr>
        </p:nvGraphicFramePr>
        <p:xfrm>
          <a:off x="899592" y="1707654"/>
          <a:ext cx="4392488" cy="1483360"/>
        </p:xfrm>
        <a:graphic>
          <a:graphicData uri="http://schemas.openxmlformats.org/drawingml/2006/table">
            <a:tbl>
              <a:tblPr firstRow="1" bandRow="1">
                <a:tableStyleId>{5C22544A-7EE6-4342-B048-85BDC9FD1C3A}</a:tableStyleId>
              </a:tblPr>
              <a:tblGrid>
                <a:gridCol w="2160240"/>
                <a:gridCol w="1152128"/>
                <a:gridCol w="1080120"/>
              </a:tblGrid>
              <a:tr h="370840">
                <a:tc>
                  <a:txBody>
                    <a:bodyPr/>
                    <a:lstStyle/>
                    <a:p>
                      <a:endParaRPr lang="de-DE" dirty="0"/>
                    </a:p>
                  </a:txBody>
                  <a:tcPr>
                    <a:solidFill>
                      <a:schemeClr val="tx2">
                        <a:lumMod val="75000"/>
                      </a:schemeClr>
                    </a:solidFill>
                  </a:tcPr>
                </a:tc>
                <a:tc>
                  <a:txBody>
                    <a:bodyPr/>
                    <a:lstStyle/>
                    <a:p>
                      <a:pPr algn="ctr"/>
                      <a:r>
                        <a:rPr lang="de-DE" dirty="0" smtClean="0"/>
                        <a:t>Einkauf</a:t>
                      </a:r>
                      <a:endParaRPr lang="de-DE" dirty="0"/>
                    </a:p>
                  </a:txBody>
                  <a:tcPr>
                    <a:solidFill>
                      <a:schemeClr val="tx2">
                        <a:lumMod val="75000"/>
                      </a:schemeClr>
                    </a:solidFill>
                  </a:tcPr>
                </a:tc>
                <a:tc>
                  <a:txBody>
                    <a:bodyPr/>
                    <a:lstStyle/>
                    <a:p>
                      <a:pPr algn="ctr"/>
                      <a:r>
                        <a:rPr lang="de-DE" dirty="0" smtClean="0"/>
                        <a:t>Verkauf</a:t>
                      </a:r>
                      <a:endParaRPr lang="de-DE" dirty="0"/>
                    </a:p>
                  </a:txBody>
                  <a:tcPr>
                    <a:solidFill>
                      <a:schemeClr val="tx2">
                        <a:lumMod val="75000"/>
                      </a:schemeClr>
                    </a:solidFill>
                  </a:tcPr>
                </a:tc>
              </a:tr>
              <a:tr h="370840">
                <a:tc>
                  <a:txBody>
                    <a:bodyPr/>
                    <a:lstStyle/>
                    <a:p>
                      <a:r>
                        <a:rPr lang="de-DE" dirty="0" smtClean="0"/>
                        <a:t>Netto-Preis</a:t>
                      </a:r>
                      <a:endParaRPr lang="de-DE" dirty="0"/>
                    </a:p>
                  </a:txBody>
                  <a:tcPr/>
                </a:tc>
                <a:tc>
                  <a:txBody>
                    <a:bodyPr/>
                    <a:lstStyle/>
                    <a:p>
                      <a:pPr algn="r"/>
                      <a:r>
                        <a:rPr lang="de-DE" dirty="0" smtClean="0"/>
                        <a:t>100,00</a:t>
                      </a:r>
                      <a:endParaRPr lang="de-DE" dirty="0"/>
                    </a:p>
                  </a:txBody>
                  <a:tcPr/>
                </a:tc>
                <a:tc>
                  <a:txBody>
                    <a:bodyPr/>
                    <a:lstStyle/>
                    <a:p>
                      <a:pPr algn="r"/>
                      <a:r>
                        <a:rPr lang="de-DE" dirty="0" smtClean="0"/>
                        <a:t>200,00</a:t>
                      </a:r>
                      <a:endParaRPr lang="de-DE" dirty="0"/>
                    </a:p>
                  </a:txBody>
                  <a:tcPr/>
                </a:tc>
              </a:tr>
              <a:tr h="370840">
                <a:tc>
                  <a:txBody>
                    <a:bodyPr/>
                    <a:lstStyle/>
                    <a:p>
                      <a:r>
                        <a:rPr lang="de-DE" dirty="0" err="1" smtClean="0"/>
                        <a:t>USt</a:t>
                      </a:r>
                      <a:r>
                        <a:rPr lang="de-DE" dirty="0" smtClean="0"/>
                        <a:t> 19 % / 16 %</a:t>
                      </a:r>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smtClean="0"/>
                        <a:t>19,00</a:t>
                      </a:r>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smtClean="0"/>
                        <a:t>38,00</a:t>
                      </a:r>
                      <a:endParaRPr lang="de-DE" dirty="0"/>
                    </a:p>
                  </a:txBody>
                  <a:tcPr>
                    <a:lnB w="12700" cap="flat" cmpd="sng" algn="ctr">
                      <a:solidFill>
                        <a:schemeClr val="tx1"/>
                      </a:solidFill>
                      <a:prstDash val="solid"/>
                      <a:round/>
                      <a:headEnd type="none" w="med" len="med"/>
                      <a:tailEnd type="none" w="med" len="med"/>
                    </a:lnB>
                  </a:tcPr>
                </a:tc>
              </a:tr>
              <a:tr h="370840">
                <a:tc>
                  <a:txBody>
                    <a:bodyPr/>
                    <a:lstStyle/>
                    <a:p>
                      <a:r>
                        <a:rPr lang="de-DE" dirty="0" smtClean="0"/>
                        <a:t>Brutto-Preis</a:t>
                      </a:r>
                      <a:endParaRPr lang="de-DE" dirty="0"/>
                    </a:p>
                  </a:txBody>
                  <a:tcPr>
                    <a:lnT w="12700" cap="flat" cmpd="sng" algn="ctr">
                      <a:solidFill>
                        <a:schemeClr val="tx1"/>
                      </a:solidFill>
                      <a:prstDash val="solid"/>
                      <a:round/>
                      <a:headEnd type="none" w="med" len="med"/>
                      <a:tailEnd type="none" w="med" len="med"/>
                    </a:lnT>
                  </a:tcPr>
                </a:tc>
                <a:tc>
                  <a:txBody>
                    <a:bodyPr/>
                    <a:lstStyle/>
                    <a:p>
                      <a:pPr algn="r"/>
                      <a:r>
                        <a:rPr lang="de-DE" dirty="0" smtClean="0"/>
                        <a:t>119,00</a:t>
                      </a:r>
                      <a:endParaRPr lang="de-DE" dirty="0"/>
                    </a:p>
                  </a:txBody>
                  <a:tcPr>
                    <a:lnT w="12700" cap="flat" cmpd="sng" algn="ctr">
                      <a:solidFill>
                        <a:schemeClr val="tx1"/>
                      </a:solidFill>
                      <a:prstDash val="solid"/>
                      <a:round/>
                      <a:headEnd type="none" w="med" len="med"/>
                      <a:tailEnd type="none" w="med" len="med"/>
                    </a:lnT>
                  </a:tcPr>
                </a:tc>
                <a:tc>
                  <a:txBody>
                    <a:bodyPr/>
                    <a:lstStyle/>
                    <a:p>
                      <a:pPr algn="r"/>
                      <a:r>
                        <a:rPr lang="de-DE" dirty="0" smtClean="0"/>
                        <a:t>238,00</a:t>
                      </a:r>
                      <a:endParaRPr lang="de-DE"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053824137"/>
              </p:ext>
            </p:extLst>
          </p:nvPr>
        </p:nvGraphicFramePr>
        <p:xfrm>
          <a:off x="5508104" y="1707654"/>
          <a:ext cx="2287554" cy="1483360"/>
        </p:xfrm>
        <a:graphic>
          <a:graphicData uri="http://schemas.openxmlformats.org/drawingml/2006/table">
            <a:tbl>
              <a:tblPr firstRow="1" bandRow="1">
                <a:tableStyleId>{5C22544A-7EE6-4342-B048-85BDC9FD1C3A}</a:tableStyleId>
              </a:tblPr>
              <a:tblGrid>
                <a:gridCol w="1224136"/>
                <a:gridCol w="1063418"/>
              </a:tblGrid>
              <a:tr h="370840">
                <a:tc>
                  <a:txBody>
                    <a:bodyPr/>
                    <a:lstStyle/>
                    <a:p>
                      <a:pPr algn="ctr"/>
                      <a:r>
                        <a:rPr lang="de-DE" dirty="0" smtClean="0"/>
                        <a:t>Einkauf</a:t>
                      </a:r>
                      <a:endParaRPr lang="de-DE" dirty="0"/>
                    </a:p>
                  </a:txBody>
                  <a:tcPr>
                    <a:solidFill>
                      <a:schemeClr val="tx2">
                        <a:lumMod val="75000"/>
                      </a:schemeClr>
                    </a:solidFill>
                  </a:tcPr>
                </a:tc>
                <a:tc>
                  <a:txBody>
                    <a:bodyPr/>
                    <a:lstStyle/>
                    <a:p>
                      <a:pPr algn="ctr"/>
                      <a:r>
                        <a:rPr lang="de-DE" dirty="0" smtClean="0"/>
                        <a:t>Verkauf</a:t>
                      </a:r>
                      <a:endParaRPr lang="de-DE" dirty="0"/>
                    </a:p>
                  </a:txBody>
                  <a:tcPr>
                    <a:solidFill>
                      <a:schemeClr val="tx2">
                        <a:lumMod val="75000"/>
                      </a:schemeClr>
                    </a:solidFill>
                  </a:tcPr>
                </a:tc>
              </a:tr>
              <a:tr h="370840">
                <a:tc>
                  <a:txBody>
                    <a:bodyPr/>
                    <a:lstStyle/>
                    <a:p>
                      <a:pPr algn="r"/>
                      <a:r>
                        <a:rPr lang="de-DE" dirty="0" smtClean="0"/>
                        <a:t>100,00</a:t>
                      </a:r>
                      <a:endParaRPr lang="de-DE" dirty="0"/>
                    </a:p>
                  </a:txBody>
                  <a:tcPr/>
                </a:tc>
                <a:tc>
                  <a:txBody>
                    <a:bodyPr/>
                    <a:lstStyle/>
                    <a:p>
                      <a:pPr algn="r"/>
                      <a:r>
                        <a:rPr lang="de-DE" dirty="0" smtClean="0"/>
                        <a:t>200,00</a:t>
                      </a:r>
                      <a:endParaRPr lang="de-DE" dirty="0"/>
                    </a:p>
                  </a:txBody>
                  <a:tcPr/>
                </a:tc>
              </a:tr>
              <a:tr h="370840">
                <a:tc>
                  <a:txBody>
                    <a:bodyPr/>
                    <a:lstStyle/>
                    <a:p>
                      <a:pPr algn="r"/>
                      <a:r>
                        <a:rPr lang="de-DE" dirty="0" smtClean="0"/>
                        <a:t>19,00</a:t>
                      </a:r>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smtClean="0"/>
                        <a:t>32,00</a:t>
                      </a:r>
                      <a:endParaRPr lang="de-DE" dirty="0"/>
                    </a:p>
                  </a:txBody>
                  <a:tcPr>
                    <a:lnB w="12700" cap="flat" cmpd="sng" algn="ctr">
                      <a:solidFill>
                        <a:schemeClr val="tx1"/>
                      </a:solidFill>
                      <a:prstDash val="solid"/>
                      <a:round/>
                      <a:headEnd type="none" w="med" len="med"/>
                      <a:tailEnd type="none" w="med" len="med"/>
                    </a:lnB>
                  </a:tcPr>
                </a:tc>
              </a:tr>
              <a:tr h="370840">
                <a:tc>
                  <a:txBody>
                    <a:bodyPr/>
                    <a:lstStyle/>
                    <a:p>
                      <a:pPr algn="r"/>
                      <a:r>
                        <a:rPr lang="de-DE" dirty="0" smtClean="0"/>
                        <a:t>119,00</a:t>
                      </a:r>
                      <a:endParaRPr lang="de-DE" dirty="0"/>
                    </a:p>
                  </a:txBody>
                  <a:tcPr>
                    <a:lnT w="12700" cap="flat" cmpd="sng" algn="ctr">
                      <a:solidFill>
                        <a:schemeClr val="tx1"/>
                      </a:solidFill>
                      <a:prstDash val="solid"/>
                      <a:round/>
                      <a:headEnd type="none" w="med" len="med"/>
                      <a:tailEnd type="none" w="med" len="med"/>
                    </a:lnT>
                  </a:tcPr>
                </a:tc>
                <a:tc>
                  <a:txBody>
                    <a:bodyPr/>
                    <a:lstStyle/>
                    <a:p>
                      <a:pPr algn="r"/>
                      <a:r>
                        <a:rPr lang="de-DE" dirty="0" smtClean="0"/>
                        <a:t>232,00</a:t>
                      </a:r>
                      <a:endParaRPr lang="de-DE"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847555928"/>
              </p:ext>
            </p:extLst>
          </p:nvPr>
        </p:nvGraphicFramePr>
        <p:xfrm>
          <a:off x="924181" y="3438976"/>
          <a:ext cx="4367898" cy="741680"/>
        </p:xfrm>
        <a:graphic>
          <a:graphicData uri="http://schemas.openxmlformats.org/drawingml/2006/table">
            <a:tbl>
              <a:tblPr firstRow="1" bandRow="1">
                <a:tableStyleId>{5C22544A-7EE6-4342-B048-85BDC9FD1C3A}</a:tableStyleId>
              </a:tblPr>
              <a:tblGrid>
                <a:gridCol w="2032923"/>
                <a:gridCol w="1254856"/>
                <a:gridCol w="1080119"/>
              </a:tblGrid>
              <a:tr h="370840">
                <a:tc>
                  <a:txBody>
                    <a:bodyPr/>
                    <a:lstStyle/>
                    <a:p>
                      <a:r>
                        <a:rPr lang="de-DE" b="0" dirty="0" err="1" smtClean="0"/>
                        <a:t>Ust</a:t>
                      </a:r>
                      <a:r>
                        <a:rPr lang="de-DE" b="0" dirty="0" smtClean="0"/>
                        <a:t>-Zahllast an FA</a:t>
                      </a:r>
                      <a:endParaRPr lang="de-DE" b="0" dirty="0"/>
                    </a:p>
                  </a:txBody>
                  <a:tcPr/>
                </a:tc>
                <a:tc>
                  <a:txBody>
                    <a:bodyPr/>
                    <a:lstStyle/>
                    <a:p>
                      <a:endParaRPr lang="de-DE" b="0" dirty="0"/>
                    </a:p>
                  </a:txBody>
                  <a:tcPr/>
                </a:tc>
                <a:tc>
                  <a:txBody>
                    <a:bodyPr/>
                    <a:lstStyle/>
                    <a:p>
                      <a:pPr algn="r"/>
                      <a:r>
                        <a:rPr lang="de-DE" b="1" dirty="0" smtClean="0"/>
                        <a:t>€   19,00</a:t>
                      </a:r>
                      <a:endParaRPr lang="de-DE" b="1" dirty="0"/>
                    </a:p>
                  </a:txBody>
                  <a:tcPr/>
                </a:tc>
              </a:tr>
              <a:tr h="370840">
                <a:tc>
                  <a:txBody>
                    <a:bodyPr/>
                    <a:lstStyle/>
                    <a:p>
                      <a:r>
                        <a:rPr lang="de-DE" dirty="0" smtClean="0"/>
                        <a:t>Gewinnauswirkung</a:t>
                      </a:r>
                      <a:endParaRPr lang="de-DE" dirty="0"/>
                    </a:p>
                  </a:txBody>
                  <a:tcPr/>
                </a:tc>
                <a:tc>
                  <a:txBody>
                    <a:bodyPr/>
                    <a:lstStyle/>
                    <a:p>
                      <a:pPr algn="ctr"/>
                      <a:r>
                        <a:rPr lang="de-DE" dirty="0" smtClean="0"/>
                        <a:t>(200 - 100)</a:t>
                      </a:r>
                      <a:endParaRPr lang="de-DE" dirty="0"/>
                    </a:p>
                  </a:txBody>
                  <a:tcPr/>
                </a:tc>
                <a:tc>
                  <a:txBody>
                    <a:bodyPr/>
                    <a:lstStyle/>
                    <a:p>
                      <a:pPr algn="r"/>
                      <a:r>
                        <a:rPr lang="de-DE" dirty="0" smtClean="0"/>
                        <a:t>€ 100,00</a:t>
                      </a:r>
                      <a:endParaRPr lang="de-DE" dirty="0"/>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132707513"/>
              </p:ext>
            </p:extLst>
          </p:nvPr>
        </p:nvGraphicFramePr>
        <p:xfrm>
          <a:off x="5508104" y="3430068"/>
          <a:ext cx="2287554" cy="741680"/>
        </p:xfrm>
        <a:graphic>
          <a:graphicData uri="http://schemas.openxmlformats.org/drawingml/2006/table">
            <a:tbl>
              <a:tblPr firstRow="1" bandRow="1">
                <a:tableStyleId>{5C22544A-7EE6-4342-B048-85BDC9FD1C3A}</a:tableStyleId>
              </a:tblPr>
              <a:tblGrid>
                <a:gridCol w="1224136"/>
                <a:gridCol w="1063418"/>
              </a:tblGrid>
              <a:tr h="370840">
                <a:tc>
                  <a:txBody>
                    <a:bodyPr/>
                    <a:lstStyle/>
                    <a:p>
                      <a:endParaRPr lang="de-DE" dirty="0"/>
                    </a:p>
                  </a:txBody>
                  <a:tcPr/>
                </a:tc>
                <a:tc>
                  <a:txBody>
                    <a:bodyPr/>
                    <a:lstStyle/>
                    <a:p>
                      <a:pPr algn="r"/>
                      <a:r>
                        <a:rPr lang="de-DE" b="1" u="none" dirty="0" smtClean="0"/>
                        <a:t>€ 13,00</a:t>
                      </a:r>
                      <a:endParaRPr lang="de-DE" b="1" u="none" dirty="0"/>
                    </a:p>
                  </a:txBody>
                  <a:tcPr/>
                </a:tc>
              </a:tr>
              <a:tr h="370840">
                <a:tc>
                  <a:txBody>
                    <a:bodyPr/>
                    <a:lstStyle/>
                    <a:p>
                      <a:pPr algn="ctr"/>
                      <a:r>
                        <a:rPr lang="de-DE" dirty="0" smtClean="0"/>
                        <a:t>(200 -</a:t>
                      </a:r>
                      <a:r>
                        <a:rPr lang="de-DE" baseline="0" dirty="0" smtClean="0"/>
                        <a:t> 100)</a:t>
                      </a:r>
                      <a:endParaRPr lang="de-DE" dirty="0"/>
                    </a:p>
                  </a:txBody>
                  <a:tcPr/>
                </a:tc>
                <a:tc>
                  <a:txBody>
                    <a:bodyPr/>
                    <a:lstStyle/>
                    <a:p>
                      <a:pPr algn="r"/>
                      <a:r>
                        <a:rPr lang="de-DE" dirty="0" smtClean="0"/>
                        <a:t>€ 100,00</a:t>
                      </a:r>
                      <a:endParaRPr lang="de-DE" dirty="0"/>
                    </a:p>
                  </a:txBody>
                  <a:tcPr/>
                </a:tc>
              </a:tr>
            </a:tbl>
          </a:graphicData>
        </a:graphic>
      </p:graphicFrame>
    </p:spTree>
    <p:extLst>
      <p:ext uri="{BB962C8B-B14F-4D97-AF65-F5344CB8AC3E}">
        <p14:creationId xmlns:p14="http://schemas.microsoft.com/office/powerpoint/2010/main" val="368348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QikLy9cvCUCd0U.N2Br4mg"/>
</p:tagLst>
</file>

<file path=ppt/tags/tag2.xml><?xml version="1.0" encoding="utf-8"?>
<p:tagLst xmlns:a="http://schemas.openxmlformats.org/drawingml/2006/main" xmlns:r="http://schemas.openxmlformats.org/officeDocument/2006/relationships" xmlns:p="http://schemas.openxmlformats.org/presentationml/2006/main">
  <p:tag name="TIMING" val="|10.8"/>
</p:tagLst>
</file>

<file path=ppt/theme/theme1.xml><?xml version="1.0" encoding="utf-8"?>
<a:theme xmlns:a="http://schemas.openxmlformats.org/drawingml/2006/main" name="master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masterfolie</Template>
  <TotalTime>0</TotalTime>
  <Words>1506</Words>
  <Application>Microsoft Office PowerPoint</Application>
  <PresentationFormat>Bildschirmpräsentation (16:9)</PresentationFormat>
  <Paragraphs>370</Paragraphs>
  <Slides>29</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Agency FB</vt:lpstr>
      <vt:lpstr>Arial</vt:lpstr>
      <vt:lpstr>Calibri</vt:lpstr>
      <vt:lpstr>Frutiger LT Com 57 Condensed</vt:lpstr>
      <vt:lpstr>TabletGothic</vt:lpstr>
      <vt:lpstr>Wingdings</vt:lpstr>
      <vt:lpstr>masterfolie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Dr. Schmidt und Partner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Hoefer, Rainer</dc:creator>
  <cp:lastModifiedBy>Schmorleiz, Nicole</cp:lastModifiedBy>
  <cp:revision>300</cp:revision>
  <cp:lastPrinted>2020-02-26T08:33:12Z</cp:lastPrinted>
  <dcterms:created xsi:type="dcterms:W3CDTF">2016-11-17T12:41:48Z</dcterms:created>
  <dcterms:modified xsi:type="dcterms:W3CDTF">2020-06-17T12:47:42Z</dcterms:modified>
</cp:coreProperties>
</file>