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ink/inkAction1.xml" ContentType="application/vnd.ms-office.inkAction+xml"/>
  <Override PartName="/ppt/tags/tag2.xml" ContentType="application/vnd.openxmlformats-officedocument.presentationml.tags+xml"/>
  <Override PartName="/ppt/ink/inkAction2.xml" ContentType="application/vnd.ms-office.inkAction+xml"/>
  <Override PartName="/ppt/tags/tag3.xml" ContentType="application/vnd.openxmlformats-officedocument.presentationml.tags+xml"/>
  <Override PartName="/ppt/ink/inkAction3.xml" ContentType="application/vnd.ms-office.inkAction+xml"/>
  <Override PartName="/ppt/tags/tag4.xml" ContentType="application/vnd.openxmlformats-officedocument.presentationml.tags+xml"/>
  <Override PartName="/ppt/ink/inkAction4.xml" ContentType="application/vnd.ms-office.inkAction+xml"/>
  <Override PartName="/ppt/tags/tag5.xml" ContentType="application/vnd.openxmlformats-officedocument.presentationml.tags+xml"/>
  <Override PartName="/ppt/ink/inkAction5.xml" ContentType="application/vnd.ms-office.inkAction+xml"/>
  <Override PartName="/ppt/tags/tag6.xml" ContentType="application/vnd.openxmlformats-officedocument.presentationml.tags+xml"/>
  <Override PartName="/ppt/tags/tag7.xml" ContentType="application/vnd.openxmlformats-officedocument.presentationml.tags+xml"/>
  <Override PartName="/ppt/ink/inkAction6.xml" ContentType="application/vnd.ms-office.inkAction+xml"/>
  <Override PartName="/ppt/tags/tag8.xml" ContentType="application/vnd.openxmlformats-officedocument.presentationml.tags+xml"/>
  <Override PartName="/ppt/ink/inkAction7.xml" ContentType="application/vnd.ms-office.inkAction+xml"/>
  <Override PartName="/ppt/tags/tag9.xml" ContentType="application/vnd.openxmlformats-officedocument.presentationml.tags+xml"/>
  <Override PartName="/ppt/tags/tag10.xml" ContentType="application/vnd.openxmlformats-officedocument.presentationml.tags+xml"/>
  <Override PartName="/ppt/ink/inkAction8.xml" ContentType="application/vnd.ms-office.inkAction+xml"/>
  <Override PartName="/ppt/tags/tag11.xml" ContentType="application/vnd.openxmlformats-officedocument.presentationml.tags+xml"/>
  <Override PartName="/ppt/tags/tag12.xml" ContentType="application/vnd.openxmlformats-officedocument.presentationml.tags+xml"/>
  <Override PartName="/ppt/ink/inkAction9.xml" ContentType="application/vnd.ms-office.inkAction+xml"/>
  <Override PartName="/ppt/tags/tag13.xml" ContentType="application/vnd.openxmlformats-officedocument.presentationml.tags+xml"/>
  <Override PartName="/ppt/ink/inkAction10.xml" ContentType="application/vnd.ms-office.inkAction+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handoutMasterIdLst>
    <p:handoutMasterId r:id="rId23"/>
  </p:handoutMasterIdLst>
  <p:sldIdLst>
    <p:sldId id="256" r:id="rId2"/>
    <p:sldId id="383" r:id="rId3"/>
    <p:sldId id="385" r:id="rId4"/>
    <p:sldId id="381" r:id="rId5"/>
    <p:sldId id="283" r:id="rId6"/>
    <p:sldId id="386" r:id="rId7"/>
    <p:sldId id="390" r:id="rId8"/>
    <p:sldId id="391" r:id="rId9"/>
    <p:sldId id="387" r:id="rId10"/>
    <p:sldId id="389" r:id="rId11"/>
    <p:sldId id="392" r:id="rId12"/>
    <p:sldId id="399" r:id="rId13"/>
    <p:sldId id="393" r:id="rId14"/>
    <p:sldId id="394" r:id="rId15"/>
    <p:sldId id="395" r:id="rId16"/>
    <p:sldId id="396" r:id="rId17"/>
    <p:sldId id="397" r:id="rId18"/>
    <p:sldId id="278" r:id="rId19"/>
    <p:sldId id="277" r:id="rId20"/>
    <p:sldId id="398" r:id="rId21"/>
  </p:sldIdLst>
  <p:sldSz cx="9144000" cy="5143500" type="screen16x9"/>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54" autoAdjust="0"/>
    <p:restoredTop sz="94660"/>
  </p:normalViewPr>
  <p:slideViewPr>
    <p:cSldViewPr>
      <p:cViewPr varScale="1">
        <p:scale>
          <a:sx n="145" d="100"/>
          <a:sy n="145" d="100"/>
        </p:scale>
        <p:origin x="642" y="114"/>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BB64D5B3-CA41-44EC-875B-D6FA815A24C8}" type="datetimeFigureOut">
              <a:rPr lang="de-DE" smtClean="0"/>
              <a:t>25.06.2020</a:t>
            </a:fld>
            <a:endParaRPr lang="de-DE"/>
          </a:p>
        </p:txBody>
      </p:sp>
      <p:sp>
        <p:nvSpPr>
          <p:cNvPr id="4" name="Fußzeilenplatzhalt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F1F9FE5F-1078-4127-B1C3-6600F6386694}" type="slidenum">
              <a:rPr lang="de-DE" smtClean="0"/>
              <a:t>‹Nr.›</a:t>
            </a:fld>
            <a:endParaRPr lang="de-DE"/>
          </a:p>
        </p:txBody>
      </p:sp>
    </p:spTree>
    <p:extLst>
      <p:ext uri="{BB962C8B-B14F-4D97-AF65-F5344CB8AC3E}">
        <p14:creationId xmlns:p14="http://schemas.microsoft.com/office/powerpoint/2010/main" val="3936656722"/>
      </p:ext>
    </p:extLst>
  </p:cSld>
  <p:clrMap bg1="lt1" tx1="dk1" bg2="lt2" tx2="dk2" accent1="accent1" accent2="accent2" accent3="accent3" accent4="accent4" accent5="accent5" accent6="accent6" hlink="hlink" folHlink="folHlink"/>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64.21405" units="1/cm"/>
          <inkml:channelProperty channel="Y" name="resolution" value="32.14286" units="1/cm"/>
          <inkml:channelProperty channel="T" name="resolution" value="1" units="1/dev"/>
        </inkml:channelProperties>
      </inkml:inkSource>
      <inkml:timestamp xml:id="ts0" timeString="2020-06-25T15:59:44.43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23708">
    <iact:property name="dataType"/>
    <iact:actionData xml:id="d0">
      <inkml:trace xmlns:inkml="http://www.w3.org/2003/InkML" xml:id="stk0" contextRef="#ctx0" brushRef="#br0">1812 8281 0,'27'0'116,"105"0"-111,172 0 24,107 0-8,-200 0-15,-52 0 25,-80 0-30,1 0 11,26 0 38,-40 0-49,-53 0 170,0 14-128,106-14-37,93 0 20,-133 0 6,-26 0-17,-40 0 122</inkml:trace>
    </iact:actionData>
  </iact:action>
  <iact:action type="add" startTime="25082">
    <iact:property name="dataType"/>
    <iact:actionData xml:id="d1">
      <inkml:trace xmlns:inkml="http://www.w3.org/2003/InkML" xml:id="stk1" contextRef="#ctx0" brushRef="#br0">6112 8440 0,'0'-13'102,"0"0"-40,13 13-54,146-13 18,79 13-4,0 0 15,172 0-24,-251 0 9,-106 0-20,-40 0 20,14 0 21,171 0-40,-145 0 12,13 0-9,-13 0 11,13 0 29,53 0-19,106 0-12,-172 0 47,-40 0 23</inkml:trace>
    </iact:actionData>
  </iact:action>
  <iact:action type="add" startTime="26455">
    <iact:property name="dataType"/>
    <iact:actionData xml:id="d2">
      <inkml:trace xmlns:inkml="http://www.w3.org/2003/InkML" xml:id="stk2" contextRef="#ctx0" brushRef="#br0">10200 8162 0,'13'-13'29,"0"13"-8,119 0 20,371 0-33,-13 0 45,-80 0-52,-331 0 22,199 0-1,-199 0 3,-13-13 24,-26 13-15,13 0-19,13 0 32,-53 0-42,40 0 21,0 0-5,53 0 20,-40 0-33,-53 0 20,1 0 101,-1 0-108,0 0 10,27 0 0,-27 0-19,0 0 38,1 0-46</inkml:trace>
    </iact:actionData>
  </iact:action>
  <iact:action type="add" startTime="40712">
    <iact:property name="dataType"/>
    <iact:actionData xml:id="d3">
      <inkml:trace xmlns:inkml="http://www.w3.org/2003/InkML" xml:id="stk3" contextRef="#ctx0" brushRef="#br0">4273 10067 0,'0'-13'92,"13"0"-30,53 13-44,199 0 26,-146 0-12,-13 0-31,-27 0 0,-26 0 15,-13 0-4,-14 0 6,-12 0 5,118-27 40,13 27-62,-78 0 15,-41 0 48,-13 0-59</inkml:trace>
    </iact:actionData>
  </iact:action>
  <iact:action type="add" startTime="42323">
    <iact:property name="dataType"/>
    <iact:actionData xml:id="d4">
      <inkml:trace xmlns:inkml="http://www.w3.org/2003/InkML" xml:id="stk4" contextRef="#ctx0" brushRef="#br0">8467 10014 0,'13'0'61,"0"0"-19,14 0-17,39 0-3,92 0 1,186 0 2,-119 0-10,-13 0 16,-66 0-27,-41 0-3,-65 0 22,26 0 10,-13-13-32,-13 13 14,-1 0 31,1 0-43,-27 0 22,1 0-1,-1 0-14,0 0 21,14 0-30,-14 0 3,13 0 29,27 0-9,-26 0-3</inkml:trace>
    </iact:actionData>
  </iact:action>
  <iact:action type="add" startTime="60170">
    <iact:property name="dataType"/>
    <iact:actionData xml:id="d5">
      <inkml:trace xmlns:inkml="http://www.w3.org/2003/InkML" xml:id="stk5" contextRef="#ctx0" brushRef="#br0">1680 11880 0,'13'0'201,"1"0"-177,38 0 0,-12 0-3,26 0 5,27 0-2,-67 0 3,27 0-3,-13 0 0,53 0-15,12 0 7,-25 0 8,-14 0 2,-53 0-25,0 0 25,14 0 5,105 0 0,212 0 0,-304 0-28,-14 0 22,1 0-1,237 0 17,-171 0-33,26 0 19,-93 0 32,-12 0-27,39 13-22,92-13 13,-79 13 5,0-13-9,-26 0 7,79 13 2,-13 1-3,26-14-4,-105 0 3,-14 0 1,0 0 23,27 0-43,13 0 17,-40 0-15,40 0 10,-27 0 8,54 13 23,52-13-44,-105 0-3,12 0 20,1 0 3,26 0 1,27 0 24,-67 0-48,-13 0 200,1 0-107,-1 0-45,66 0-21,-26 0 1,0 0 2,-27 0-20</inkml:trace>
    </iact:actionData>
  </iact:action>
  <iact:action type="add" startTime="63330">
    <iact:property name="dataType"/>
    <iact:actionData xml:id="d6">
      <inkml:trace xmlns:inkml="http://www.w3.org/2003/InkML" xml:id="stk6" contextRef="#ctx0" brushRef="#br0">11986 11814 0,'0'0'1,"39"0"214,14 0-185,0 0-29,13 0 2,-26 0 25,13 0-7,0 0 19,0 0-9,-40 0-28,27 0 26,-27 0 16,0 0 8,0-14 34</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64.21405" units="1/cm"/>
          <inkml:channelProperty channel="Y" name="resolution" value="32.14286" units="1/cm"/>
          <inkml:channelProperty channel="T" name="resolution" value="1" units="1/dev"/>
        </inkml:channelProperties>
      </inkml:inkSource>
      <inkml:timestamp xml:id="ts0" timeString="2020-06-25T16:54:29.50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12290">
    <iact:property name="dataType"/>
    <iact:actionData xml:id="d0">
      <inkml:trace xmlns:inkml="http://www.w3.org/2003/InkML" xml:id="stk0" contextRef="#ctx0" brushRef="#br0">11152 5265 0,'13'0'196,"1"0"-174,52 0-18,185 0 22,-145 0 5,53 0-30,26 0 29,53 0-20,397 0 15,0-13-1,-582 13 0,-13 0 1,-27 0 0,80 0 1,-14 0-25,-26 0 25,53 0 5,-80 0-16,-13 0 61,14 0 23,-1 0-75,14 0-2,-14-13 3,-12 13 54</inkml:trace>
    </iact:actionData>
  </iact:action>
  <iact:action type="add" startTime="14600">
    <iact:property name="dataType"/>
    <iact:actionData xml:id="d1">
      <inkml:trace xmlns:inkml="http://www.w3.org/2003/InkML" xml:id="stk1" contextRef="#ctx0" brushRef="#br0">19301 5226 0,'14'0'179,"12"0"-156,40 0-22,14 0 20,78 0 4,-12 0 19,-1 0-13,279 0-30,-213 0 22,107 0 2,39 0 31,-304 0-55,0 0 16,-40 0 32</inkml:trace>
    </iact:actionData>
  </iact:action>
  <iact:action type="add" startTime="22416">
    <iact:property name="dataType"/>
    <iact:actionData xml:id="d2">
      <inkml:trace xmlns:inkml="http://www.w3.org/2003/InkML" xml:id="stk2" contextRef="#ctx0" brushRef="#br0">10636 6297 0,'13'0'147,"1"0"-108,118-26-29,-26 12 42,39-25-51,-92 25 20,66 1 19,93 13-32,-53 0 24,211 0-7,-171 0-24,-80 0 27,-13 0-7,158 0 38,133 0-58,-238 0 17,66 0 11,-133 0-2,14 0-13,13 0 36,13 0-49,-52 0 27,26 0-10,-53 0 81,-40 0-98</inkml:trace>
    </iact:actionData>
  </iact:action>
  <iact:action type="add" startTime="24194">
    <iact:property name="dataType"/>
    <iact:actionData xml:id="d3">
      <inkml:trace xmlns:inkml="http://www.w3.org/2003/InkML" xml:id="stk3" contextRef="#ctx0" brushRef="#br0">18534 6138 0,'0'14'53,"27"-14"-32,-1 26 14,40-13-21,93 14 34,-40-27-47,13 0 0,14 0 23,-14 0 0,-39 0 20,-14 0-43,27 0 29,79 0-29,-53 0 29,14 0-29,-93 0 30,119 0 2,-146 0-30,67 0 27,-1 0-10,67 0 4,-79 13 1,65-13-2,-105 13 0,26 0 22,172 1-25,-185-14-19,-13 0 29,-27 0-29,13 0 59,-12 0-59,12 0 11</inkml:trace>
    </iact:actionData>
  </iact:action>
  <iact:action type="add" startTime="27933">
    <iact:property name="dataType"/>
    <iact:actionData xml:id="d4">
      <inkml:trace xmlns:inkml="http://www.w3.org/2003/InkML" xml:id="stk4" contextRef="#ctx0" brushRef="#br0">1535 7461 0,'13'0'102,"79"0"-77,41 0-1,277 0 2,-318 0 5,-12 0-30,-14 0 15,-26 0 9,145 0 7,-66 0-31,-66 0 16,-13 0 15,-14 0 30,-13 0-57,14 0 21,-1 0-4,1 0-13,-1 0 35,-13 0-23,0 0 7,14 0-6</inkml:trace>
    </iact:actionData>
  </iact:action>
  <iact:action type="add" startTime="32872">
    <iact:property name="dataType"/>
    <iact:actionData xml:id="d5">
      <inkml:trace xmlns:inkml="http://www.w3.org/2003/InkML" xml:id="stk5" contextRef="#ctx0" brushRef="#br0">10927 7488 0,'53'0'123,"13"0"-121,358-14 22,277-52 16,-291 53-30,0 13 9,40 0-14,-199 0 21,-52 0-3,-186 0 2,0 0 20,27 0-40</inkml:trace>
    </iact:actionData>
  </iact:action>
  <iact:action type="add" startTime="34024">
    <iact:property name="dataType"/>
    <iact:actionData xml:id="d6">
      <inkml:trace xmlns:inkml="http://www.w3.org/2003/InkML" xml:id="stk6" contextRef="#ctx0" brushRef="#br0">19076 7395 0,'14'0'127,"12"0"-93,186 0-17,383-40 2,-449 27 37,-41 0-55,-78 0 16,105 0 28,-79 13-41,-13 0 21,-14 0 30,14 0-29</inkml:trace>
    </iact:actionData>
  </iact:action>
  <iact:action type="add" startTime="56126">
    <iact:property name="dataType"/>
    <iact:actionData xml:id="d7">
      <inkml:trace xmlns:inkml="http://www.w3.org/2003/InkML" xml:id="stk7" contextRef="#ctx0" brushRef="#br0">1468 8348 0,'0'-14'518,"27"14"-493,26 0 3,145-13-2,-26 13-7,344 0 6,-264 0 24,-133 0-44,-80 13-4,14-13 22,-13 14 8,264-1 13,-13 0-43,-13 0 0,-27 1 22,-132-14 1,-66 0 38,66 0-61,67 0 19,-81 0 31,120 13-39,-145-13 10,65 0-5,-79 0 4,27 0 33,172 0-53,-120 13 22,-79-13-3,-39 0-15,12 0 70,-25 0-74,25 0 31,-25 0-31,-1 0 8,13 0 16,1 0 4,-14 0-8,0 0 4,0 0-2,1 0 16,12 0-8,-13 0-26</inkml:trace>
    </iact:actionData>
  </iact:action>
  <iact:action type="add" startTime="60441">
    <iact:property name="dataType"/>
    <iact:actionData xml:id="d8">
      <inkml:trace xmlns:inkml="http://www.w3.org/2003/InkML" xml:id="stk8" contextRef="#ctx0" brushRef="#br0">11721 8401 0,'13'0'115,"53"0"-106,27 0 17,198 0-3,-106 0-19,0 0 16,14 13 23,66 40-11,-120-27-31,-119-26 23,1 0 12,-14 13-23,14-13 12,39 0 2,13 14-3,-26-14 9,40 0-18,-80 0 32,0 0-46,0 0 0,67 0 28,-41 0-10,-25 0 5,25 0 25,-25 0-48,12 0 23,-13 0-17,0 0 11,14 0 7,39 0 24,-53 0-48,14 0 3,12 13 22,-25-13-7</inkml:trace>
    </iact:actionData>
  </iact:action>
  <iact:action type="add" startTime="101064">
    <iact:property name="dataType"/>
    <iact:actionData xml:id="d9">
      <inkml:trace xmlns:inkml="http://www.w3.org/2003/InkML" xml:id="stk9" contextRef="#ctx0" brushRef="#br0">18494 8295 0,'14'0'48,"-1"0"2,93 26-49,105 14 22,-65-40 15,-67 0-27,106 0 40,-118 0-50,-1 0 29,185 0 1,-132 0 0,27 0 0,-80 0-30,212 0 29,-133 0-13,40 0 29,-79 0-15,106 13-30,-133-13 28,40 13-12,-26-13-3,13 0-4,52 27 16,-105-27-22,-26 13 16,13 0 5,-1 14 1,14-27-3,0 13 5,-40-13 95</inkml:trace>
    </iact:actionData>
  </iact:action>
  <iact:action type="add" startTime="108503">
    <iact:property name="dataType"/>
    <iact:actionData xml:id="d10">
      <inkml:trace xmlns:inkml="http://www.w3.org/2003/InkML" xml:id="stk10" contextRef="#ctx0" brushRef="#br0">3201 9313 0,'40'0'97,"410"0"-48,357-13-48,-556 13 24,-211 0 0,13 0-1,106 0 27,-106 0-50,-14 0 28</inkml:trace>
    </iact:actionData>
  </iact:action>
  <iact:action type="add" startTime="110758">
    <iact:property name="dataType"/>
    <iact:actionData xml:id="d11">
      <inkml:trace xmlns:inkml="http://www.w3.org/2003/InkML" xml:id="stk11" contextRef="#ctx0" brushRef="#br0">12528 9313 0,'40'0'124,"13"0"-118,515 0 34,-356 0 1,-66 0-33,-27 0 15,-93 0-19,27 0 23</inkml:trace>
    </iact:actionData>
  </iact:action>
  <iact:action type="add" startTime="112640">
    <iact:property name="dataType"/>
    <iact:actionData xml:id="d12">
      <inkml:trace xmlns:inkml="http://www.w3.org/2003/InkML" xml:id="stk12" contextRef="#ctx0" brushRef="#br0">19751 9300 0,'0'0'1,"13"13"47,14-13-35,264 66 16,-159-66-28,225 0 29,159 0-29,-370 0 19,-67 0 21,-26 0-40,-40 0 20,1 0 105</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64.21405" units="1/cm"/>
          <inkml:channelProperty channel="Y" name="resolution" value="32.14286" units="1/cm"/>
          <inkml:channelProperty channel="T" name="resolution" value="1" units="1/dev"/>
        </inkml:channelProperties>
      </inkml:inkSource>
      <inkml:timestamp xml:id="ts0" timeString="2020-06-25T16:10:42.82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19435">
    <iact:property name="dataType"/>
    <iact:actionData xml:id="d0">
      <inkml:trace xmlns:inkml="http://www.w3.org/2003/InkML" xml:id="stk0" contextRef="#ctx0" brushRef="#br0">14354 4987 0,'0'-13'108,"79"0"-93,14 13 31,26 0-41,-80-13-4,14 13 22,27 0 2,158 0 15,132 0-10,-290 0-24,-1 0 17,-39 0 2,79 0 14,-13 0-29,79-14 17,-159 14-4,14-13-21,53 0 22,-1 0 17,-13 13-13,27 0-23,66 0 21,-106 0-3,93 0 16,-106 0-28,-26 0 40,25 0-50,-12 0 29,92 0-14,-26 0 30,-53 0-41,-26 0 53,-14 0-44,13 0 163,-12 0-121,-1 0-42</inkml:trace>
    </iact:actionData>
  </iact:action>
  <iact:action type="add" startTime="39716">
    <iact:property name="dataType"/>
    <iact:actionData xml:id="d1">
      <inkml:trace xmlns:inkml="http://www.w3.org/2003/InkML" xml:id="stk1" contextRef="#ctx0" brushRef="#br0">4339 10213 0,'13'0'938,"1"0"-914,12 0 1,-13-13-21,14 13 16,12 0 5,67 0 32,-13 0-56,-40 0 16,26 0 7,1 0 0,-41 0 19,-12 0-12,131 0-30,-91 0 23,25 0 0,-79 0 19,54 0-12,25 0-27,-52 13 23,39-13 4,-52 0 0,-1 0-25,-13 0 43,1 0 75,25 0-76,14 0 3,-26 0-3,-1 0-5,1 0-12,-14 0 98,0 0-108,0 0 77</inkml:trace>
    </iact:actionData>
  </iact:action>
  <iact:action type="add" startTime="44745">
    <iact:property name="dataType"/>
    <iact:actionData xml:id="d2">
      <inkml:trace xmlns:inkml="http://www.w3.org/2003/InkML" xml:id="stk2" contextRef="#ctx0" brushRef="#br0">6813 10173 0,'0'13'101,"53"1"-80,0-14 4,13 26 22,80-26-44,65 0 24,-79 0-4,14 0 1,-27 0 24,-79 0-46,119 0 25,-67 0 5,54 0-17,-80 0 12,-27 0 16,41 0-38,65 0 19,1 0 17,-40 0-22,-67 0 23,-12 0 0,65 0-41,-52 0 14,-13 0-10,-14 13 41</inkml:trace>
    </iact:actionData>
  </iact:action>
  <iact:action type="add" startTime="46808">
    <iact:property name="dataType"/>
    <iact:actionData xml:id="d3">
      <inkml:trace xmlns:inkml="http://www.w3.org/2003/InkML" xml:id="stk3" contextRef="#ctx0" brushRef="#br0">10491 10014 0,'26'0'125,"199"40"-100,106 0-2,132 0 9,92-40-2,-131-14-24,79 14 19,-292 0 1,-65-13-3,-93 13 21,-40 0 49</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64.21405" units="1/cm"/>
          <inkml:channelProperty channel="Y" name="resolution" value="32.14286" units="1/cm"/>
          <inkml:channelProperty channel="T" name="resolution" value="1" units="1/dev"/>
        </inkml:channelProperties>
      </inkml:inkSource>
      <inkml:timestamp xml:id="ts0" timeString="2020-06-25T16:20:26.03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5997">
    <iact:property name="dataType"/>
    <iact:actionData xml:id="d0">
      <inkml:trace xmlns:inkml="http://www.w3.org/2003/InkML" xml:id="stk0" contextRef="#ctx0" brushRef="#br0">3969 6019 0,'0'-13'123,"26"13"-98,14 0-1,105 0 1,107-13 1,-173 13-3,-13 0 16,80-13-28,158 13 14,53-14 3,-185 14-7,119-13 18,-172 0-28,14 0 41,-94-1-51,147 14 20,-107 0 25,80 0-42,-67 0 25,-65 0-7,26 0-21,13 0 29,53 0 2,0 0-2,106 0 1,-159 0-30,79 0 29,67 0 1,-146 0-21,67 0 41,52 0-50,-40 0 21,-39 0 3,146 40 0,-107-40 27,-26 0-51,-40 0 28,27 0-28,27 0 15,-41 0 9,-65 0 0,-14 0-22,13 0 20,40 0 8,1 0-14,-28 0 10,-25 0 22,-1 0-25,13 13 14,-13-13-37,1 0 29</inkml:trace>
    </iact:actionData>
  </iact:action>
  <iact:action type="add" startTime="8573">
    <iact:property name="dataType"/>
    <iact:actionData xml:id="d1">
      <inkml:trace xmlns:inkml="http://www.w3.org/2003/InkML" xml:id="stk1" contextRef="#ctx0" brushRef="#br0">11840 5808 0,'93'0'102,"39"0"-77,186 39 2,277 54 3,-92-80-14,-173-13 30,120 0-45,-357 0 2,-40 0 24,-27 0 4,0 0-15,160 0 11,-107 0-3,-39 0 8,52 0-11,-39 13 4,53-13 15,-13 0-10,-67 0-29,1 0 2,-1 0 22,27 14-20,13-1 16,66 0 2,27 0 18,-93-13-6,27 0 68</inkml:trace>
    </iact:actionData>
  </iact:action>
  <iact:action type="add" startTime="10095">
    <iact:property name="dataType"/>
    <iact:actionData xml:id="d2">
      <inkml:trace xmlns:inkml="http://www.w3.org/2003/InkML" xml:id="stk2" contextRef="#ctx0" brushRef="#br0">17701 6046 0,'0'0'1,"13"0"91,0 0-59,40 0-30,13 0 13,80 0 15,105 0-15,-66 0 11,-66 0-5,238 0 3,-211 0-2,79 0 20,-27 0-36,14 0 17,-80 0 2,-79 0-22,106 0 16,13 0 5,-106 0-1,40 0 4,92 0-6,-79 0 2,-92 0 1,-1 0 0</inkml:trace>
    </iact:actionData>
  </iact:action>
  <iact:action type="add" startTime="19487">
    <iact:property name="dataType"/>
    <iact:actionData xml:id="d3">
      <inkml:trace xmlns:inkml="http://www.w3.org/2003/InkML" xml:id="stk3" contextRef="#ctx0" brushRef="#br0">7699 6773 0,'27'0'347,"-1"0"-326,-12 0-17,25 0 26,-12 0 1,12 0 0,67 0-26,-66 0 17,0 0 1,39 0 23,-39 0-45,-1 0 2,1 0 26,26 0-9,-13 0-14,26 0 25,67 0-19,-80 0 38,93 0-49,-93 0 22,106 14 15,-79-1-37,52 13 10,67-26 39,-67 0-49,1 0-1,-27 0 23,-53 0 2,66 0 0,-39 0-6,-27 0 12,-53 0-30</inkml:trace>
    </iact:actionData>
  </iact:action>
  <iact:action type="add" startTime="23536">
    <iact:property name="dataType"/>
    <iact:actionData xml:id="d4">
      <inkml:trace xmlns:inkml="http://www.w3.org/2003/InkML" xml:id="stk4" contextRef="#ctx0" brushRef="#br0">4022 6813 0,'13'0'195,"27"0"-192,237 0 21,-131 0 8,-1 0-31,-65 0 16,105 0 12,-39 0-4,131 0-5,-237 0 13,0 0-16,26 0 8,-26 0 2,26 0-4,26 0 0,-39 0 2,-26 0 33,65 0-57,-12 0 29,-54 0-12,-13 0-2,14 0 9,13 0 9,39 0-15,-53 0 55,-26 13-49,14-13-4,-1 13 28,0-13 50,13 14-55,-26-1-39,27-13 53,-14 0 12</inkml:trace>
    </iact:actionData>
  </iact:action>
  <iact:action type="add" startTime="34742">
    <iact:property name="dataType"/>
    <iact:actionData xml:id="d5">
      <inkml:trace xmlns:inkml="http://www.w3.org/2003/InkML" xml:id="stk5" contextRef="#ctx0" brushRef="#br0">2699 8149 0,'0'0'1,"13"0"21,0 0 3,40 0 4,0 0-28,26 0 19,1 0 5,92 0 7,92 0-14,-65 0 6,52 0 26,-119 0-49,14 0 42,39 0-37,0 0-5,292 0 31,-147 0-12,-184 0 4,-54 0-2,147 0 16,52 0-28,-106 0 45,-79 0-44,-27 0 37,-13 0-44,93 0 23,-53 0-26,13 27 17,79-14 15,-92-13-24,-40 0 23,-13 0-31,-13 0 28,26 13-25,93 14 23,-53-27-5,-40 0 18,0 0-31,93 0 17,-146 0-2,13 0 10,14 0-3,13 0-22,-27 0 17,1 0-2,-1 0 41</inkml:trace>
    </iact:actionData>
  </iact:action>
  <iact:action type="add" startTime="38465">
    <iact:property name="dataType"/>
    <iact:actionData xml:id="d6">
      <inkml:trace xmlns:inkml="http://www.w3.org/2003/InkML" xml:id="stk6" contextRef="#ctx0" brushRef="#br0">17793 8255 0,'13'0'29,"14"0"-8,66 0 3,118-26 20,-79-1-38,-12 27 29,-68 0-15,1 0 0,40 0-17,53 0 18,-80 0 28,-13 0-48,26 0 24,-39 0 11,26 0-5,0 0-24,0 0 21,-13 0-27,-27 0 25,1 0-25,39 0 29,-26 0 2,13 0-3,26 0-28,-26 0 23,40 0 13,-27 0-6,53 0-24,-66 0 20,-27 0 20</inkml:trace>
    </iact:actionData>
  </iact:action>
  <iact:action type="add" startTime="40733">
    <iact:property name="dataType"/>
    <iact:actionData xml:id="d7">
      <inkml:trace xmlns:inkml="http://www.w3.org/2003/InkML" xml:id="stk7" contextRef="#ctx0" brushRef="#br0">7210 8983 0,'26'-14'150,"120"14"-123,52 0-5,-132 0 12,54 0-3,-54 0 0,-13 0-30,26 0 2,0 0-2,-39 0 22,-14 0-19,41 0 16,-41 0 4,27 0 24,-13 0-47,-1 0 2,14 0 22,146 0-2,-107 0 2,107 0-1,-120 0 4,93 27-6,-119-27 13,-26 13 8,-1-13-42,-13 0 23,0 0-1</inkml:trace>
    </iact:actionData>
  </iact:action>
  <iact:action type="add" startTime="55284">
    <iact:property name="dataType"/>
    <iact:actionData xml:id="d8">
      <inkml:trace xmlns:inkml="http://www.w3.org/2003/InkML" xml:id="stk8" contextRef="#ctx0" brushRef="#br0">1905 10478 0,'0'-14'97,"13"14"-53,93 0-38,264 0 19,-171 0-24,264-13 22,-357 13 0,-14 0 23,147 0-41,-81 0 21,-65 0-4,-53 0 3,92 0-1,-119 0 28</inkml:trace>
    </iact:actionData>
  </iact:action>
  <iact:action type="add" startTime="57142">
    <iact:property name="dataType"/>
    <iact:actionData xml:id="d9">
      <inkml:trace xmlns:inkml="http://www.w3.org/2003/InkML" xml:id="stk9" contextRef="#ctx0" brushRef="#br0">6972 10398 0,'39'0'27,"94"0"-3,-27 0 0,26 0-23,13 0 21,1 0 16,-53 0-26,-1 0 9,199 0 2,-172 0 14,14 0-6,39 0-29,-80 0 25,-65 0-23,250 27 11,-105-14 30,-26 0-41,-14-13 0,-39 13 13,-1-13 8,-52 0 18,13 0-12,13 0-19,53 14 42,-39-14-53,-14 0 0,-27 0 11,1 0 32,0 0-43</inkml:trace>
    </iact:actionData>
  </iact:action>
  <iact:action type="add" startTime="59349">
    <iact:property name="dataType"/>
    <iact:actionData xml:id="d10">
      <inkml:trace xmlns:inkml="http://www.w3.org/2003/InkML" xml:id="stk10" contextRef="#ctx0" brushRef="#br0">13824 10504 0,'14'0'68,"-1"-13"-67,172-27 4,146-13 21,542 53-4,-542 0 3,462 0 20,-475 0-14,-27 0-12,225 0-7,-410 0 19,0 0-25,-53 0 19,26 0-1,225 0 1,-198 0 19,-80 0-13,27 0-30,-26-13 29,-1 13-12,1 0 9,-14 0-2,13 0-3,-12 0 9,39 0-14,-14 0 39,-12 0-55,-1 0 18,14 0 12,0 0-30,-27 0 14,0 0 71</inkml:trace>
    </iact:actionData>
  </iact:action>
  <iact:action type="add" startTime="62949">
    <iact:property name="dataType"/>
    <iact:actionData xml:id="d11">
      <inkml:trace xmlns:inkml="http://www.w3.org/2003/InkML" xml:id="stk11" contextRef="#ctx0" brushRef="#br0">6006 11284 0,'13'0'62,"146"-13"-30,79-26-8,-92 25-18,-27 1 25,53 13-18,-80 0 35,54 0-47,-1-13 0,1 13 21,39-13 3,-119 13 19,14 0-43,-41 0 29,-25 0-29,52 0 22,-13 0-16,-27 0 11,27 0 6,-13 0 27,92 0-50,-79 0 29,-40 0-29,0 0 16,27 0 11,-14 0-3,1 0-3,39 0 2,27 0 2,-40 0 16,-27 0-11,14 0-30</inkml:trace>
    </iact:actionData>
  </iact:action>
  <iact:action type="add" startTime="64549">
    <iact:property name="dataType"/>
    <iact:actionData xml:id="d12">
      <inkml:trace xmlns:inkml="http://www.w3.org/2003/InkML" xml:id="stk12" contextRef="#ctx0" brushRef="#br0">10425 11364 0,'79'-13'122,"212"-14"-96,66 27-3,-145 0 6,-40-13-5,-80 13 8,173 0-17,-159 0 31,26 0-41,-66 0 35,0 0-28,40 0 12,0 0 1,-53 0-1,-13 0 0,-27 0-2,53 0 18,-13 0-32</inkml:trace>
    </iact:actionData>
  </iact:action>
  <iact:action type="add" startTime="65712">
    <iact:property name="dataType"/>
    <iact:actionData xml:id="d13">
      <inkml:trace xmlns:inkml="http://www.w3.org/2003/InkML" xml:id="stk13" contextRef="#ctx0" brushRef="#br0">13970 11311 0,'13'0'49,"120"0"-26,422 0 18,-277 0-10,-93 0-30,-105 0 2,-54 0 55,-13 0-26,14 0-23,-14 0 16,13 0-24,1 0 24,13 0 8,-1 0-32,14 0 13,53 0 36,-40 0-49,-26 0 24,-27 0-2,0 0 29,14 0-26,12 0-5</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64.21405" units="1/cm"/>
          <inkml:channelProperty channel="Y" name="resolution" value="32.14286" units="1/cm"/>
          <inkml:channelProperty channel="T" name="resolution" value="1" units="1/dev"/>
        </inkml:channelProperties>
      </inkml:inkSource>
      <inkml:timestamp xml:id="ts0" timeString="2020-06-25T16:22:53.86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42276">
    <iact:property name="dataType"/>
    <iact:actionData xml:id="d0">
      <inkml:trace xmlns:inkml="http://www.w3.org/2003/InkML" xml:id="stk0" contextRef="#ctx0" brushRef="#br0">9565 5887 0,'0'0'1,"13"0"104,13-13-74,1 0-31,13-1 10,79 14 41,26 0-50,173 0 21,-146 0 3,-53 0 20,145 0-44,-131 0 44,422 0-28,-449 0 6,-13 0 14,52 0-7,93 0-14,80 0 30,52 0-1,-132 0-44,-145 0 6,119 0 21,264 0-3,-172 0 0,424 53-1,-570-53-2,-105 0 18,27 0-39,158 0 36,-185 0-13,-27 0 7,-13 0-30,1 0 13,52 0 33,238 0-16,-92 13-30,39 14 29,-145-14-29,-27-13 13,-26 13 2,0-13-7,27 0 18,-1 14-2,-39-14-2,26 0 18,-13 0-31,-27 0 40,14 0-49,-1 0 22,-25 0 1</inkml:trace>
    </iact:actionData>
  </iact:action>
  <iact:action type="add" startTime="44712">
    <iact:property name="dataType"/>
    <iact:actionData xml:id="d1">
      <inkml:trace xmlns:inkml="http://www.w3.org/2003/InkML" xml:id="stk1" contextRef="#ctx0" brushRef="#br0">1680 6853 0,'0'-14'115,"66"1"-84,675-13-27,-265 26 18,-238 0 2,40 0 1,-119 0 0,172 26 0,26 14-5,-198-14 18,-53 1-27,-1-1 40,54-12-50,-119-14 21,13 0 17,-27 0-6</inkml:trace>
    </iact:actionData>
  </iact:action>
  <iact:action type="add" startTime="64503">
    <iact:property name="dataType"/>
    <iact:actionData xml:id="d2">
      <inkml:trace xmlns:inkml="http://www.w3.org/2003/InkML" xml:id="stk2" contextRef="#ctx0" brushRef="#br0">8387 8202 0,'14'0'124,"-1"0"-97,0 0-24,27 0 16,-1 0 22,-12 0-10,13 0-26,-27 0 17,26 0 2,-25 0 18,25 0-11,-25 0-27,12 0-3,-13 0 26,14 0 4,52 0-2,-39 0 2,13 0-29,0 0 23,-40 0 10,13 0-25,80 0 42,-66 0-51,66 0 20,119 0 21,-27 0-13,-52 0 2,25 0-30,-104 0 29,65 0 1,13 0-21,-92 0 42,-26 0-51,39 0 20,-13 0 2,66 0 25,-40 0-44,14 0 18,-40 0 13,66 0-20,-40 0 32,93 13-43,-119 1 21,13-14-2,-39 0 3,92 13 20,-79-13-42,92 26 23,-79-26 10,39 0-27,-12 0 36,-41 0-42,-25 0 23,12 0-5,1 0 2,12 0 1,14 13 0,13-13 3,-26 0-7,26 14 20,-13-1-33,0 0 18,-13 0 24,-14-13-29,1 0 37</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64.21405" units="1/cm"/>
          <inkml:channelProperty channel="Y" name="resolution" value="32.14286" units="1/cm"/>
          <inkml:channelProperty channel="T" name="resolution" value="1" units="1/dev"/>
        </inkml:channelProperties>
      </inkml:inkSource>
      <inkml:timestamp xml:id="ts0" timeString="2020-06-25T16:24:16.37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18186">
    <iact:property name="dataType"/>
    <iact:actionData xml:id="d0">
      <inkml:trace xmlns:inkml="http://www.w3.org/2003/InkML" xml:id="stk0" contextRef="#ctx0" brushRef="#br0">6112 7567 0,'13'0'49,"0"0"3,14 0-28,184 0 14,81 0-27,12 0 41,-172 0-51,-79 0 20,132 0 18,-39 0-29,-54 13 15,-12 1-24,-54-14 21,67 0 1,-27 0 20,-40 0-37,1 13 19,-1-13-4,40 0 3,-52 0 24</inkml:trace>
    </iact:actionData>
  </iact:action>
  <iact:action type="add" startTime="20351">
    <iact:property name="dataType"/>
    <iact:actionData xml:id="d1">
      <inkml:trace xmlns:inkml="http://www.w3.org/2003/InkML" xml:id="stk1" contextRef="#ctx0" brushRef="#br0">5133 8414 0,'53'0'226,"344"0"-207,-212 0 7,-79 0-3,26 0 3,-39 0-2,-27 0 1,79 0 0,-131 0 24,-1 0 75</inkml:trace>
    </iact:actionData>
  </iact:action>
  <iact:action type="add" startTime="22024">
    <iact:property name="dataType"/>
    <iact:actionData xml:id="d2">
      <inkml:trace xmlns:inkml="http://www.w3.org/2003/InkML" xml:id="stk2" contextRef="#ctx0" brushRef="#br0">7527 8348 0,'14'0'1,"-1"0"46,13-14 4,14 1-50,53 13 0,-40-13 27,13 13-9,92-13 4,-78-1 4,-14 14-5,13 0-18,80-26 12,26 0 37,67 12-52,-226 14 24,-13 0-6,93-13 7,0 13-1,53 0-6,-27 0 12,40 0-30,-119 0 29,0 0-12,26 0-5,1 0 29,92 0-41,13 0 19,-53 0 2,106 0 3,-53 0 20,292 0-41,-186 0 23,-212 0-4,0 0 2,-12 0 3,12 0-7,0 0 8,1 0-28,12 0 18,107 13 7,-160-13 96</inkml:trace>
    </iact:actionData>
  </iact:action>
  <iact:action type="add" startTime="25074">
    <iact:property name="dataType"/>
    <iact:actionData xml:id="d3">
      <inkml:trace xmlns:inkml="http://www.w3.org/2003/InkML" xml:id="stk3" contextRef="#ctx0" brushRef="#br0">4128 9049 0,'13'0'151,"53"0"-130,-40 0 4,14 0 0,-14 0 21,54 0-42,-27 0 22,26 0-25,-13 0 20,-26 0 4,-14 0 0,67 0 0,-40 0 2,26 0-5,-39 0 2,26 0 23,40 0-43,-27 0 17,-52 0-3,-1 0 33,1-13-47,-1 13 9,14 0 68</inkml:trace>
    </iact:actionData>
  </iact:action>
  <iact:action type="add" startTime="27373">
    <iact:property name="dataType"/>
    <iact:actionData xml:id="d4">
      <inkml:trace xmlns:inkml="http://www.w3.org/2003/InkML" xml:id="stk4" contextRef="#ctx0" brushRef="#br0">7157 9168 0,'13'0'104,"27"0"-85,-14 0 24,107-40-37,-107 40 19,14 0 6,-14 0-11,40 0 22,-39 0-37,26 0 22,-27 0-4,1 0 14,-14 0-25,27 0 12,13 0 2,-27 0-5,0 0 3,80 0 1,-26 0 1,-41 0 1,-25 0 8,-1-13-14</inkml:trace>
    </iact:actionData>
  </iact:action>
  <iact:action type="add" startTime="29624">
    <iact:property name="dataType"/>
    <iact:actionData xml:id="d5">
      <inkml:trace xmlns:inkml="http://www.w3.org/2003/InkML" xml:id="stk5" contextRef="#ctx0" brushRef="#br0">10134 10213 0,'13'0'82,"26"0"-52,67 0-21,-79 0 16,39 0-24,-53 0 24,27 0-2,0 0 18,-14 0-32,93 0 17,-53 0 2,-13 0 5,13 0-5,40 0-11,-40 0 28,67 0-14,-67 0-30,-53 0 30</inkml:trace>
    </iact:actionData>
  </iact:action>
  <iact:action type="add" startTime="31206">
    <iact:property name="dataType"/>
    <iact:actionData xml:id="d6">
      <inkml:trace xmlns:inkml="http://www.w3.org/2003/InkML" xml:id="stk6" contextRef="#ctx0" brushRef="#br0">11126 8996 0,'0'0'1,"0"-13"52,13 13-52,13-14 0,41 1 16,-28 13 29,186-40-43,-159 40 10,14 0 25,12 0-37,80 0 17,-92 0 7,25 0 24,-78 0-18,-14 14-30,14-14 30,-14 13-1,0-13-29,0 13 29,1-13 68</inkml:trace>
    </iact:actionData>
  </iact:action>
  <iact:action type="add" startTime="34257">
    <iact:property name="dataType"/>
    <iact:actionData xml:id="d7">
      <inkml:trace xmlns:inkml="http://www.w3.org/2003/InkML" xml:id="stk7" contextRef="#ctx0" brushRef="#br0">15042 9115 0,'26'0'148,"-13"0"-109,53 0-38,-13 0 7,0 0 17,13 0-24,-39 0 26,118 0-10,-39 0-2,40 0 15,-1 13 2,93 0-28,-211-13 22,-14 0 36,0 0-54,14 0 19,12 0 0,-25 0-7,-1 0 23,0 0-36</inkml:trace>
    </iact:actionData>
  </iact:action>
  <iact:action type="add" startTime="42128">
    <iact:property name="dataType"/>
    <iact:actionData xml:id="d8">
      <inkml:trace xmlns:inkml="http://www.w3.org/2003/InkML" xml:id="stk8" contextRef="#ctx0" brushRef="#br0">7832 9948 0,'0'-13'253,"13"0"-252,13 0 15,1-1 14,13 14-11,-1 0-15,67-13 37,-66 13-10,26 0-30,-40 0 21,1 0 2,-1 0-9,1 0 16,39 0-27,-26 0 0,-1 0 16,-26 0 5,14 0 15,39-13-30,-13 13 15,106 0 3,-80 0-8,80 0-10,-80 0 5,1 0 10,78 0-2,-105 0-19,146 0 16,-80 13 7,-53-13-3,13 0 1,-13 0 2,-26 0 0,0 0-7,-1 0 22,-12 0-34</inkml:trace>
    </iact:actionData>
  </iact:action>
  <iact:action type="add" startTime="54227">
    <iact:property name="dataType"/>
    <iact:actionData xml:id="d9">
      <inkml:trace xmlns:inkml="http://www.w3.org/2003/InkML" xml:id="stk9" contextRef="#ctx0" brushRef="#br0">5120 10570 0,'0'0'1,"26"0"195,54 0-169,39 0-26,-40 0 22,53 0 2,80 0 0,-119 0 6,-41 0-15,15 0 33,-28 0-21,-25 0-7,25 0 4,-26 0 4,14 0-28,65 0 22,-39 0 2,40 0-5,-53 0 5,66 0 0,-54 0 3,-25 0-1,-14 0-7,0 0 23,1 0-14,12 0-25,-13 0 23,14 0-26,-14 0 18,53 0 6,-39 0 23,78 0-44,14 0 18,1 0 14,-81 0-5,-26 0-23,1 0 19,-1 0-4,27 0 11,-27 0-33,0 0 30,0 0-23,1 0 41,-1 0-14,13 0-21,-13 0 39</inkml:trace>
    </iact:actionData>
  </iact:action>
  <iact:action type="add" startTime="74753">
    <iact:property name="dataType"/>
    <iact:actionData xml:id="d10">
      <inkml:trace xmlns:inkml="http://www.w3.org/2003/InkML" xml:id="stk10" contextRef="#ctx0" brushRef="#br0">6959 11456 0,'26'0'98,"93"0"-70,0 0-27,0 0 19,66 0 17,-39 0-25,92 0 13,106 0 4,-198 0-28,12 0 19,-25 0 18,91 0-26,68 0 38,-94 0-49,-66 0 28,67-13 3,-54 0-31,54-13 8,-94 26 42,173 0-50,-159 0 22,-13 0-16,40 0 10,-27 0 28,-40 0-44,331 0 30,-198 0-30,-53 0 20,-54 0-13,-65 0 9,0 0 40,66 0-56,-67 0 17,1 0 5,0 0 277,39-14-250,67 14-49,-67-13 41,-66 13-37,0 0 38,1 0-8</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64.21405" units="1/cm"/>
          <inkml:channelProperty channel="Y" name="resolution" value="32.14286" units="1/cm"/>
          <inkml:channelProperty channel="T" name="resolution" value="1" units="1/dev"/>
        </inkml:channelProperties>
      </inkml:inkSource>
      <inkml:timestamp xml:id="ts0" timeString="2020-06-25T16:32:24.09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22908">
    <iact:property name="dataType"/>
    <iact:actionData xml:id="d0">
      <inkml:trace xmlns:inkml="http://www.w3.org/2003/InkML" xml:id="stk0" contextRef="#ctx0" brushRef="#br0">2646 4842 0,'92'0'74,"199"0"-26,27 0-45,-53 0-1,-107 0 22,-118 13 24,172 14-23,105-27-1,-211 0 1</inkml:trace>
    </iact:actionData>
  </iact:action>
  <iact:action type="add" startTime="24540">
    <iact:property name="dataType"/>
    <iact:actionData xml:id="d1">
      <inkml:trace xmlns:inkml="http://www.w3.org/2003/InkML" xml:id="stk1" contextRef="#ctx0" brushRef="#br0">7051 4802 0,'66'0'77,"67"0"-57,105 0 13,53 0-17,-265 0 30,14 0-42,105 0 21,54 13 8,79 27-17,-120-27 30,-144-13-43,12 0 37,14 0-27,-14 0 117</inkml:trace>
    </iact:actionData>
  </iact:action>
  <iact:action type="add" startTime="27492">
    <iact:property name="dataType"/>
    <iact:actionData xml:id="d2">
      <inkml:trace xmlns:inkml="http://www.w3.org/2003/InkML" xml:id="stk2" contextRef="#ctx0" brushRef="#br0">11761 4749 0,'39'0'73,"107"0"-26,-1 0-46,332 0 22,-252 0 15,26 0-27,27 0 14,26 0 2,-132 0 2,40 0 2,317 0 0,-291 0-26,66 0 21,173 0 5,-94 0-14,-131 0 8,-54 0-1,-39 0 3,224 0-26,-211 0 41,-66 0-21,-13 0 8,-27 0-6,53 0-15,-79 0 9,-14 0 31</inkml:trace>
    </iact:actionData>
  </iact:action>
  <iact:action type="add" startTime="30360">
    <iact:property name="dataType"/>
    <iact:actionData xml:id="d3">
      <inkml:trace xmlns:inkml="http://www.w3.org/2003/InkML" xml:id="stk3" contextRef="#ctx0" brushRef="#br0">2765 5569 0,'53'0'100,"238"0"-78,-119 0 17,-13 0-29,-120 0 42</inkml:trace>
    </iact:actionData>
  </iact:action>
  <iact:action type="add" startTime="32499">
    <iact:property name="dataType"/>
    <iact:actionData xml:id="d4">
      <inkml:trace xmlns:inkml="http://www.w3.org/2003/InkML" xml:id="stk4" contextRef="#ctx0" brushRef="#br0">7461 5702 0,'13'0'189,"54"-27"-181,25 14 19,14 13-5,132 0 16,-185 0-26,119 0 36,-26 0-44,-41 0-3,1 0 20,27 0 4,263 0-1,-290 0 25,66 0-48,-53 0 30,0 0-30,93-13 16,-106 13 8,-14 0 0,94 0 3,-1 0-27,185 0 25,-105 0-6,39 0 8,-79 26 10,-79-12-26,-67-1 14,-13-13-7,-53 0 30,1 0 78,12 0-103,-13 0 4,53 0-7</inkml:trace>
    </iact:actionData>
  </iact:action>
  <iact:action type="add" startTime="36153">
    <iact:property name="dataType"/>
    <iact:actionData xml:id="d5">
      <inkml:trace xmlns:inkml="http://www.w3.org/2003/InkML" xml:id="stk5" contextRef="#ctx0" brushRef="#br0">12978 5622 0,'13'0'77,"225"0"-59,-39 0 12,277 40-11,27-27 5,-212-13 38,516 27-61,-450-14 15,-40-13 8,14 0 1,-291 0 0,-27 0 9,0 0-23,0 0 14</inkml:trace>
    </iact:actionData>
  </iact:action>
  <iact:action type="add" startTime="61670">
    <iact:property name="dataType"/>
    <iact:actionData xml:id="d6">
      <inkml:trace xmlns:inkml="http://www.w3.org/2003/InkML" xml:id="stk6" contextRef="#ctx0" brushRef="#br0">17423 7488 0,'40'0'127,"12"0"-104,67 0-13,53 0 5,133 0 10,-147 0-3,-52 0-18,93 0 20,-80 0 10,-27 0-19,-39 0 47,-13 0 122,-27 0-136,27 13-47,-27 0 25,40-13-2,26 13 2,-52-13 0,-1 0 9</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64.21405" units="1/cm"/>
          <inkml:channelProperty channel="Y" name="resolution" value="32.14286" units="1/cm"/>
          <inkml:channelProperty channel="T" name="resolution" value="1" units="1/dev"/>
        </inkml:channelProperties>
      </inkml:inkSource>
      <inkml:timestamp xml:id="ts0" timeString="2020-06-25T16:35:08.98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30587">
    <iact:property name="dataType"/>
    <iact:actionData xml:id="d0">
      <inkml:trace xmlns:inkml="http://www.w3.org/2003/InkML" xml:id="stk0" contextRef="#ctx0" brushRef="#br0">7594 7369 0,'26'0'122,"225"0"-91,345 0-4,39 0-9,-80 0 7,-158 0 27,132 13-51,-291-13 27,14 0-9,158 0 5,-278 0 26,-92 0-49,-27 0 29,14 0-29,39 0 17,-13-13 25,26-1 0,-66 14-42</inkml:trace>
    </iact:actionData>
  </iact:action>
  <iact:action type="add" startTime="34089">
    <iact:property name="dataType"/>
    <iact:actionData xml:id="d1">
      <inkml:trace xmlns:inkml="http://www.w3.org/2003/InkML" xml:id="stk1" contextRef="#ctx0" brushRef="#br0">10623 8096 0,'40'0'128,"39"-13"-105,27 13 0,0-26 10,26 12-32,146 1 13,-159 13 35,79 0-48,1 0 28,52 0-10,-145 0-9,291 0 21,-252 0 0,318 0-27,-172 27 20,-171-1 0,144-26 17,-171 0-11,39 0-26,14 13 23,-54-13-5,-26 0 18,-13 0-9,66 0-27,40 0 23,-93 0 4,-26 0-30,13 0 35,0 0-32,-14 0-3,1 0 25,26 0-4,14 0 2,39 0 17,-80 0-32,1 0 13,-14 0-19,94 0 23,-1 0-2,-67 0 16,1 0-31,-39 0 16,91 0 3,-78 0 3,-1 0-30,1 0 13,-1 0 33,1 0-43,-1 0 23,1 0 4,26 0 0</inkml:trace>
    </iact:actionData>
  </iact:action>
  <iact:action type="add" startTime="40470">
    <iact:property name="dataType"/>
    <iact:actionData xml:id="d2">
      <inkml:trace xmlns:inkml="http://www.w3.org/2003/InkML" xml:id="stk2" contextRef="#ctx0" brushRef="#br0">3545 9128 0,'14'-13'50,"25"-14"-26,1 14-20,-14 0 17,27 13-4,80-26-9,-54 26 19,0 0-4,133-14 2,-13 14 4,-133 0-8,0 0 20,79 0-7,-78 0-33,25 0 19,27 0 18,-79 0-7,92 0 0,53 0-30,-52 0 21,396 0 17,-119 0 0,-66 0-17,-291 0 2,278 0 14,-159 0-27,105 0 41,-224 0-51,-40 0 27,14 0-27,-1 0 29,146 0-19,27 0 40,-67 0-50,-79 14 22,145-14 31,-105 0-53,53 0 22,-107 0-1,-26 0-21,27 0 31,-13 0-16,-1 0 8,-13 0 0,1 0-23,-1 0 22,0 13-19,0-13 26,67 0-14,-41 13 33</inkml:trace>
    </iact:actionData>
  </iact:action>
  <iact:action type="add" startTime="42579">
    <iact:property name="dataType"/>
    <iact:actionData xml:id="d3">
      <inkml:trace xmlns:inkml="http://www.w3.org/2003/InkML" xml:id="stk3" contextRef="#ctx0" brushRef="#br0">10888 9128 0,'26'0'25,"40"0"-3,0 0 3,67 0-1,118 0 0,-105 0 18,158 0 24,-13 0-65,-199 0 18,41 0-13,-14 0 13,79 0 6,-26 0 24,-79 0-44,-53 0 15,-1 0-14,27 0 25,-13 0-18,93 0 36,-67 0-48,-39 0 2,39 0 18,27 0 4,40 0 17,-80 0-12,26 0-26,-65 0 18,26 0-17,0 0 15,0 13 4,-1 1-6,-12-14 13,-13 0-27,-14 0 17,27 13 5,105 13-2,-92-26 2,26 14-1,-65-14 23,12 0-5,0 0-12,1 0-6,-14 0 12,0 0-36,14 0 40,-1 0 4,-12 0 5,-1 0 49</inkml:trace>
    </iact:actionData>
  </iact:action>
  <iact:action type="add" startTime="69126">
    <iact:property name="dataType"/>
    <iact:actionData xml:id="d4">
      <inkml:trace xmlns:inkml="http://www.w3.org/2003/InkML" xml:id="stk4" contextRef="#ctx0" brushRef="#br0">7131 11007 0,'13'0'101,"225"0"-78,26 0 0,199 0 28,-264 0-50,-40 0 0,-1 0 24,266 0-2,-120 0-22,80 0 20,-212 0 3,-27 0 21,14 0-44,-53 0 18,-40 0 23,79 0 2,1 0-43,-67 0 13,1 0 9,-41 0 1,1 0 37</inkml:trace>
    </iact:actionData>
  </iact:action>
  <iact:action type="add" startTime="71565">
    <iact:property name="dataType"/>
    <iact:actionData xml:id="d5">
      <inkml:trace xmlns:inkml="http://www.w3.org/2003/InkML" xml:id="stk5" contextRef="#ctx0" brushRef="#br0">13097 10967 0,'13'0'128,"66"0"-127,54 0 18,118 0 6,-158 0 23,105 0-44,40 0 23,-145 0-10,13 0 7,-40 0-3,0 0-14,0 0 21,-13 0-1,26 0-9,-52 0 7,-1 0 57,1 0-52,-14 13 2</inkml:trace>
    </iact:actionData>
  </iact:action>
  <iact:action type="add" startTime="76768">
    <iact:property name="dataType"/>
    <iact:actionData xml:id="d6">
      <inkml:trace xmlns:inkml="http://www.w3.org/2003/InkML" xml:id="stk6" contextRef="#ctx0" brushRef="#br0">11562 11761 0,'0'13'127,"27"-13"-126,132 0 18,171 0 6,-184 0 1,237 0 3,-105 0-5,-106 0-2,119 0 3,-185 0-15,53 0 33,-106 0-42,92 0 0,107 0 22,528 0-3,-476 0 5,-158 0 17,-93 0-41,-27 0 29,27 0-29,0 0 0,13 0 24,40 0-1,-79 0 1,-1 0 3</inkml:trace>
    </iact:actionData>
  </iact:action>
  <iact:action type="add" startTime="78356">
    <iact:property name="dataType"/>
    <iact:actionData xml:id="d7">
      <inkml:trace xmlns:inkml="http://www.w3.org/2003/InkML" xml:id="stk7" contextRef="#ctx0" brushRef="#br0">16907 11774 0,'26'0'116,"93"0"-109,27 0 19,92 0-2,0 0-20,-106 0 15,-52 0 23,12 0-41,-12 0 6,118 0 18,-65 0-23,-54 0 38,-26 0-29,132-13 14,40 13 0,-146 0-1,-26 0 2,172 0-7,-53 0 8,-79 0 0,39 0 7,-106 0-33,14 0 15,0 0 4,0 0 22,-1 0-41,1 0 5,0 0 22,-27 0-5,27 0 4,12 0-2,-25 0-3,-1 13 14,27-13-18,-40 0 2,1 0 36,12 13-55,1-13 19,-14 0 3,0 0-19,0 13 16,14-13 22</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64.21405" units="1/cm"/>
          <inkml:channelProperty channel="Y" name="resolution" value="32.14286" units="1/cm"/>
          <inkml:channelProperty channel="T" name="resolution" value="1" units="1/dev"/>
        </inkml:channelProperties>
      </inkml:inkSource>
      <inkml:timestamp xml:id="ts0" timeString="2020-06-25T16:43:28.76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11246">
    <iact:property name="dataType"/>
    <iact:actionData xml:id="d0">
      <inkml:trace xmlns:inkml="http://www.w3.org/2003/InkML" xml:id="stk0" contextRef="#ctx0" brushRef="#br0">5728 5755 0,'0'0'1,"0"13"79,13-13-58,80 0 2,357 0 7,-27 0-10,-145 0-20,-66 0 22,-14 0 4,-39 13-26,39 14 29,-132-27-29,27 0 29,145 26-29,-132-26 29,119 0-28,-106 0 23,53 0 0,79 0-1,-105 0 3,-120 0-5,14 0 3,26 0-20,27 0 15,65 0 22,28 0-41,-41 0 5,80 27 22,-93-1-27,-52-26 19,-14 26 5,132-12 18,1-14-12,-27 0-27,-146 0 17,-13 13 29,67-13-1,-27 0-48,-27 13 23,1-13 13,-1 0 4,-13 0-15</inkml:trace>
    </iact:actionData>
  </iact:action>
  <iact:action type="add" startTime="16066">
    <iact:property name="dataType"/>
    <iact:actionData xml:id="d1">
      <inkml:trace xmlns:inkml="http://www.w3.org/2003/InkML" xml:id="stk1" contextRef="#ctx0" brushRef="#br0">1733 6668 0,'-13'0'204,"52"0"-183,81 0 20,276 0-10,-250 0-27,92 0 23,-145 0-26,-54 0 21,41 0-12,26 0 19,-1 0-28,1 13 29,-26 0-26,25-13 23,-78 0-5,-1 13 17,-12-13-28,-1 0 40,0 0-50,0 0 60,27 27 217,-14-27-272,-12 0 19,25 0-1,-39 13-17,14-13 24,-1 0 1,0 0 174</inkml:trace>
    </iact:actionData>
  </iact:action>
  <iact:action type="add" startTime="21077">
    <iact:property name="dataType"/>
    <iact:actionData xml:id="d2">
      <inkml:trace xmlns:inkml="http://www.w3.org/2003/InkML" xml:id="stk2" contextRef="#ctx0" brushRef="#br0">5689 6575 0,'13'0'23,"0"0"16,13 0-29,67 0 32,304 0-11,26 0-30,265 0 0,0 0 25,-384 0-2,239 13 19,-424-13-14,185 0 1,-211 0 1,-27 0-27,93 0 21,-54 0-23,-38 0 20,-14 0 3,-40 0 0,26 13 4,-25-13-6,-1 0-22,13 0 21,-12 0 17,38 0-29,134 14 15,-80-1 0,-27 0-1,-39 0-15,52 27 22,1-14-21,-14-12 11,-26-1-17,0 0-3,13-13 23,40 13 9,-80-13-2,160 27 0,-81-14-30,-52-13 2,27 0 22,-54 13-23,14-13 62,-14 0-56,1 0 13,-14 0-18</inkml:trace>
    </iact:actionData>
  </iact:action>
  <iact:action type="add" startTime="52423">
    <iact:property name="dataType"/>
    <iact:actionData xml:id="d3">
      <inkml:trace xmlns:inkml="http://www.w3.org/2003/InkML" xml:id="stk3" contextRef="#ctx0" brushRef="#br0">6178 8692 0,'13'0'127,"80"0"-106,132-14 20,53 1-9,198 13-28,-238 0-3,132 0 21,-211 0 1,-66 0 0,-27 0-4,-13 0-14,145-26 53,-118 26-57,78 0 41,-52 0-17,146 0 3,-94 0-27,1 0 20,53 0 14,-146 0-5,0 0-22,40 0 19,-53 0-26,26 0 23,-26 0 9,66 0-2,-66 0 0,119 0-27,-93 0 23,27 0 4,-13 0-17,-67 0 34</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64.21405" units="1/cm"/>
          <inkml:channelProperty channel="Y" name="resolution" value="32.14286" units="1/cm"/>
          <inkml:channelProperty channel="T" name="resolution" value="1" units="1/dev"/>
        </inkml:channelProperties>
      </inkml:inkSource>
      <inkml:timestamp xml:id="ts0" timeString="2020-06-25T16:47:14.70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66568">
    <iact:property name="dataType"/>
    <iact:actionData xml:id="d0">
      <inkml:trace xmlns:inkml="http://www.w3.org/2003/InkML" xml:id="stk0" contextRef="#ctx0" brushRef="#br0">5569 8348 0,'0'-14'206,"14"14"-202,39-13 23,26 13-5,-13 0 18,93 0-30,-53 0 15,-14 0 1,54 0 6,-54 0-31,1 0 28,-14 0-18,107 0 14,-120 0 2,13 0 4,-13 0-30,14 0 29,158 0 1,-172 0-27,-26 0 21,-27 0-23,0 0 20,27 0 18,66 0-30,-14 0 15,-65 0 3</inkml:trace>
    </iact:actionData>
  </iact:action>
  <iact:action type="add" startTime="69044">
    <iact:property name="dataType"/>
    <iact:actionData xml:id="d1">
      <inkml:trace xmlns:inkml="http://www.w3.org/2003/InkML" xml:id="stk1" contextRef="#ctx0" brushRef="#br0">12515 8242 0,'13'0'84,"0"0"-83,14 0 28,-1 0 2,54 0-29,12 0 24,-26 0-22,80 0 26,-1 0-15,173 0 32,26 0-44,-80 0 25,-92 0 3,14 0-30,25 0 13,54 0 33,-212 0-46,145 0 2,-118 0 21,-1 0 0,119 0 1,93 0 22,-158 0-43,-14 0 35,119 0-30,-146 0-6,-52 0 19,79 0 25,-79 0-43,26 0-3,13 0 19,67 0 8,52 0-3,-171 0-4,26 0-17,0 0 21,-14 0 2,67 0-8,66 0 5,-66 0 8,-80 0-12,1 0 2,-1 0 3,14 0 19,-27 0-2,1 0 70</inkml:trace>
    </iact:actionData>
  </iact:action>
  <iact:action type="add" startTime="75556">
    <iact:property name="dataType"/>
    <iact:actionData xml:id="d2">
      <inkml:trace xmlns:inkml="http://www.w3.org/2003/InkML" xml:id="stk2" contextRef="#ctx0" brushRef="#br0">7157 9036 0,'13'0'176,"120"0"-155,105 0 7,198-14-7,-237 14 20,-41-13-40,14 13 30,-26 0-29,26 0 0,40 0 27,-14-13-1,0 13-27,-131 0 14,-54 0 12,66 0-1,93-27 11,53 27-29,-146 0 17,-52 0-5,-1 0 18,-12 0-23,38 0 10,-12 0-1,-13 0-23,12 0 23,-25 0 50,-1 0 21</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CF36DE0-E9C9-4527-A2D1-0AB8A0051EC9}" type="datetimeFigureOut">
              <a:rPr lang="de-DE" smtClean="0"/>
              <a:t>25.06.2020</a:t>
            </a:fld>
            <a:endParaRPr lang="de-DE"/>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26227BA-6C4B-42EF-B3FC-9AF563018F59}" type="slidenum">
              <a:rPr lang="de-DE" smtClean="0"/>
              <a:t>‹Nr.›</a:t>
            </a:fld>
            <a:endParaRPr lang="de-DE"/>
          </a:p>
        </p:txBody>
      </p:sp>
    </p:spTree>
    <p:extLst>
      <p:ext uri="{BB962C8B-B14F-4D97-AF65-F5344CB8AC3E}">
        <p14:creationId xmlns:p14="http://schemas.microsoft.com/office/powerpoint/2010/main" val="2269287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26227BA-6C4B-42EF-B3FC-9AF563018F59}" type="slidenum">
              <a:rPr lang="de-DE" smtClean="0"/>
              <a:t>1</a:t>
            </a:fld>
            <a:endParaRPr lang="de-DE"/>
          </a:p>
        </p:txBody>
      </p:sp>
    </p:spTree>
    <p:extLst>
      <p:ext uri="{BB962C8B-B14F-4D97-AF65-F5344CB8AC3E}">
        <p14:creationId xmlns:p14="http://schemas.microsoft.com/office/powerpoint/2010/main" val="1778370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6763"/>
            <a:ext cx="6823075" cy="383857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26227BA-6C4B-42EF-B3FC-9AF563018F59}" type="slidenum">
              <a:rPr lang="de-DE" smtClean="0"/>
              <a:t>2</a:t>
            </a:fld>
            <a:endParaRPr lang="de-DE"/>
          </a:p>
        </p:txBody>
      </p:sp>
    </p:spTree>
    <p:extLst>
      <p:ext uri="{BB962C8B-B14F-4D97-AF65-F5344CB8AC3E}">
        <p14:creationId xmlns:p14="http://schemas.microsoft.com/office/powerpoint/2010/main" val="2631547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26227BA-6C4B-42EF-B3FC-9AF563018F59}" type="slidenum">
              <a:rPr lang="de-DE" smtClean="0"/>
              <a:t>18</a:t>
            </a:fld>
            <a:endParaRPr lang="de-DE"/>
          </a:p>
        </p:txBody>
      </p:sp>
    </p:spTree>
    <p:extLst>
      <p:ext uri="{BB962C8B-B14F-4D97-AF65-F5344CB8AC3E}">
        <p14:creationId xmlns:p14="http://schemas.microsoft.com/office/powerpoint/2010/main" val="472174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cxnSp>
        <p:nvCxnSpPr>
          <p:cNvPr id="9" name="Gerade Verbindung 8"/>
          <p:cNvCxnSpPr/>
          <p:nvPr userDrawn="1"/>
        </p:nvCxnSpPr>
        <p:spPr>
          <a:xfrm>
            <a:off x="323528" y="627534"/>
            <a:ext cx="8352928"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hteck 7"/>
          <p:cNvSpPr/>
          <p:nvPr userDrawn="1"/>
        </p:nvSpPr>
        <p:spPr>
          <a:xfrm>
            <a:off x="-305" y="4677984"/>
            <a:ext cx="9144000" cy="477611"/>
          </a:xfrm>
          <a:prstGeom prst="rect">
            <a:avLst/>
          </a:prstGeom>
          <a:solidFill>
            <a:schemeClr val="accent1">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Textfeld 4"/>
          <p:cNvSpPr txBox="1"/>
          <p:nvPr userDrawn="1"/>
        </p:nvSpPr>
        <p:spPr>
          <a:xfrm>
            <a:off x="8244408" y="4778290"/>
            <a:ext cx="648072" cy="276999"/>
          </a:xfrm>
          <a:prstGeom prst="rect">
            <a:avLst/>
          </a:prstGeom>
          <a:noFill/>
        </p:spPr>
        <p:txBody>
          <a:bodyPr wrap="square" rtlCol="0">
            <a:spAutoFit/>
          </a:bodyPr>
          <a:lstStyle/>
          <a:p>
            <a:fld id="{909934FE-6945-4AD7-B398-8037E9BD3615}" type="slidenum">
              <a:rPr lang="de-DE" sz="1200" kern="1200" smtClean="0">
                <a:solidFill>
                  <a:schemeClr val="bg1"/>
                </a:solidFill>
                <a:latin typeface="+mn-lt"/>
                <a:ea typeface="+mn-ea"/>
                <a:cs typeface="+mn-cs"/>
              </a:rPr>
              <a:t>‹Nr.›</a:t>
            </a:fld>
            <a:endParaRPr lang="de-DE" sz="1200" kern="1200" dirty="0">
              <a:solidFill>
                <a:schemeClr val="bg1"/>
              </a:solidFill>
              <a:latin typeface="+mn-lt"/>
              <a:ea typeface="+mn-ea"/>
              <a:cs typeface="+mn-cs"/>
            </a:endParaRPr>
          </a:p>
        </p:txBody>
      </p:sp>
    </p:spTree>
    <p:extLst>
      <p:ext uri="{BB962C8B-B14F-4D97-AF65-F5344CB8AC3E}">
        <p14:creationId xmlns:p14="http://schemas.microsoft.com/office/powerpoint/2010/main" val="288988793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lie">
    <p:spTree>
      <p:nvGrpSpPr>
        <p:cNvPr id="1" name=""/>
        <p:cNvGrpSpPr/>
        <p:nvPr/>
      </p:nvGrpSpPr>
      <p:grpSpPr>
        <a:xfrm>
          <a:off x="0" y="0"/>
          <a:ext cx="0" cy="0"/>
          <a:chOff x="0" y="0"/>
          <a:chExt cx="0" cy="0"/>
        </a:xfrm>
      </p:grpSpPr>
      <p:sp>
        <p:nvSpPr>
          <p:cNvPr id="5" name="Fußzeilenplatzhalter 4"/>
          <p:cNvSpPr>
            <a:spLocks noGrp="1"/>
          </p:cNvSpPr>
          <p:nvPr>
            <p:ph type="ftr" sz="quarter" idx="11"/>
          </p:nvPr>
        </p:nvSpPr>
        <p:spPr>
          <a:xfrm>
            <a:off x="755576" y="4755676"/>
            <a:ext cx="6768752" cy="273844"/>
          </a:xfrm>
          <a:prstGeom prst="rect">
            <a:avLst/>
          </a:prstGeom>
        </p:spPr>
        <p:txBody>
          <a:bodyPr/>
          <a:lstStyle>
            <a:lvl1pPr>
              <a:defRPr>
                <a:solidFill>
                  <a:schemeClr val="bg1"/>
                </a:solidFill>
              </a:defRPr>
            </a:lvl1pPr>
          </a:lstStyle>
          <a:p>
            <a:endParaRPr lang="de-DE" dirty="0"/>
          </a:p>
        </p:txBody>
      </p:sp>
      <p:cxnSp>
        <p:nvCxnSpPr>
          <p:cNvPr id="9" name="Gerade Verbindung 8"/>
          <p:cNvCxnSpPr/>
          <p:nvPr userDrawn="1"/>
        </p:nvCxnSpPr>
        <p:spPr>
          <a:xfrm>
            <a:off x="323528" y="627534"/>
            <a:ext cx="8352928"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hteck 7"/>
          <p:cNvSpPr/>
          <p:nvPr userDrawn="1"/>
        </p:nvSpPr>
        <p:spPr>
          <a:xfrm>
            <a:off x="-305" y="4677984"/>
            <a:ext cx="9144000" cy="477611"/>
          </a:xfrm>
          <a:prstGeom prst="rect">
            <a:avLst/>
          </a:prstGeom>
          <a:solidFill>
            <a:schemeClr val="accent1">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userDrawn="1"/>
        </p:nvSpPr>
        <p:spPr>
          <a:xfrm>
            <a:off x="8244408" y="4778290"/>
            <a:ext cx="648072" cy="276999"/>
          </a:xfrm>
          <a:prstGeom prst="rect">
            <a:avLst/>
          </a:prstGeom>
          <a:noFill/>
        </p:spPr>
        <p:txBody>
          <a:bodyPr wrap="square" rtlCol="0">
            <a:spAutoFit/>
          </a:bodyPr>
          <a:lstStyle/>
          <a:p>
            <a:fld id="{909934FE-6945-4AD7-B398-8037E9BD3615}" type="slidenum">
              <a:rPr lang="de-DE" sz="1200" kern="1200" smtClean="0">
                <a:solidFill>
                  <a:schemeClr val="bg1"/>
                </a:solidFill>
                <a:latin typeface="+mn-lt"/>
                <a:ea typeface="+mn-ea"/>
                <a:cs typeface="+mn-cs"/>
              </a:rPr>
              <a:t>‹Nr.›</a:t>
            </a:fld>
            <a:endParaRPr lang="de-DE" sz="1200" kern="1200" dirty="0">
              <a:solidFill>
                <a:schemeClr val="bg1"/>
              </a:solidFill>
              <a:latin typeface="+mn-lt"/>
              <a:ea typeface="+mn-ea"/>
              <a:cs typeface="+mn-cs"/>
            </a:endParaRPr>
          </a:p>
        </p:txBody>
      </p:sp>
      <p:sp>
        <p:nvSpPr>
          <p:cNvPr id="11" name="Fußzeilenplatzhalter 4"/>
          <p:cNvSpPr txBox="1">
            <a:spLocks/>
          </p:cNvSpPr>
          <p:nvPr userDrawn="1"/>
        </p:nvSpPr>
        <p:spPr>
          <a:xfrm>
            <a:off x="611560" y="4791327"/>
            <a:ext cx="7056784" cy="273844"/>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Tree>
    <p:extLst>
      <p:ext uri="{BB962C8B-B14F-4D97-AF65-F5344CB8AC3E}">
        <p14:creationId xmlns:p14="http://schemas.microsoft.com/office/powerpoint/2010/main" val="153801694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9" name="Gerade Verbindung 8"/>
          <p:cNvCxnSpPr/>
          <p:nvPr/>
        </p:nvCxnSpPr>
        <p:spPr>
          <a:xfrm>
            <a:off x="323528" y="627534"/>
            <a:ext cx="8352928"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3" name="Foliennummernplatzhalter 2"/>
          <p:cNvSpPr>
            <a:spLocks noGrp="1"/>
          </p:cNvSpPr>
          <p:nvPr>
            <p:ph type="sldNum" sz="quarter" idx="4"/>
          </p:nvPr>
        </p:nvSpPr>
        <p:spPr>
          <a:xfrm>
            <a:off x="8028384" y="4731990"/>
            <a:ext cx="765448" cy="273844"/>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D11E77D-5262-4459-849F-FD53873C2B89}" type="slidenum">
              <a:rPr lang="de-DE" smtClean="0"/>
              <a:pPr/>
              <a:t>‹Nr.›</a:t>
            </a:fld>
            <a:endParaRPr lang="de-DE" dirty="0"/>
          </a:p>
        </p:txBody>
      </p:sp>
      <p:pic>
        <p:nvPicPr>
          <p:cNvPr id="5" name="Grafik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994" y="123478"/>
            <a:ext cx="3337200" cy="359894"/>
          </a:xfrm>
          <a:prstGeom prst="rect">
            <a:avLst/>
          </a:prstGeom>
        </p:spPr>
      </p:pic>
    </p:spTree>
    <p:extLst>
      <p:ext uri="{BB962C8B-B14F-4D97-AF65-F5344CB8AC3E}">
        <p14:creationId xmlns:p14="http://schemas.microsoft.com/office/powerpoint/2010/main" val="2173962403"/>
      </p:ext>
    </p:extLst>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3.png"/><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10.png"/><Relationship Id="rId5" Type="http://schemas.microsoft.com/office/2011/relationships/inkAction" Target="../ink/inkAction6.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3.png"/><Relationship Id="rId2" Type="http://schemas.microsoft.com/office/2007/relationships/media" Target="../media/media11.m4a"/><Relationship Id="rId1" Type="http://schemas.openxmlformats.org/officeDocument/2006/relationships/tags" Target="../tags/tag8.xml"/><Relationship Id="rId6" Type="http://schemas.openxmlformats.org/officeDocument/2006/relationships/image" Target="../media/image11.png"/><Relationship Id="rId5" Type="http://schemas.microsoft.com/office/2011/relationships/inkAction" Target="../ink/inkAction7.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9.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3.png"/><Relationship Id="rId2" Type="http://schemas.microsoft.com/office/2007/relationships/media" Target="../media/media13.m4a"/><Relationship Id="rId1" Type="http://schemas.openxmlformats.org/officeDocument/2006/relationships/tags" Target="../tags/tag10.xml"/><Relationship Id="rId6" Type="http://schemas.openxmlformats.org/officeDocument/2006/relationships/image" Target="../media/image12.png"/><Relationship Id="rId5" Type="http://schemas.microsoft.com/office/2011/relationships/inkAction" Target="../ink/inkAction8.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1.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3.png"/><Relationship Id="rId2" Type="http://schemas.microsoft.com/office/2007/relationships/media" Target="../media/media15.m4a"/><Relationship Id="rId1" Type="http://schemas.openxmlformats.org/officeDocument/2006/relationships/tags" Target="../tags/tag12.xml"/><Relationship Id="rId6" Type="http://schemas.openxmlformats.org/officeDocument/2006/relationships/image" Target="../media/image13.png"/><Relationship Id="rId5" Type="http://schemas.microsoft.com/office/2011/relationships/inkAction" Target="../ink/inkAction9.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3.png"/><Relationship Id="rId2" Type="http://schemas.microsoft.com/office/2007/relationships/media" Target="../media/media16.m4a"/><Relationship Id="rId1" Type="http://schemas.openxmlformats.org/officeDocument/2006/relationships/tags" Target="../tags/tag13.xml"/><Relationship Id="rId6" Type="http://schemas.openxmlformats.org/officeDocument/2006/relationships/image" Target="../media/image14.png"/><Relationship Id="rId5" Type="http://schemas.microsoft.com/office/2011/relationships/inkAction" Target="../ink/inkAction10.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4.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5.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5.png"/><Relationship Id="rId5" Type="http://schemas.microsoft.com/office/2011/relationships/inkAction" Target="../ink/inkAction1.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3.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6.png"/><Relationship Id="rId5" Type="http://schemas.microsoft.com/office/2011/relationships/inkAction" Target="../ink/inkAction2.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3.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7.png"/><Relationship Id="rId5" Type="http://schemas.microsoft.com/office/2011/relationships/inkAction" Target="../ink/inkAction3.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3.pn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8.png"/><Relationship Id="rId5" Type="http://schemas.microsoft.com/office/2011/relationships/inkAction" Target="../ink/inkAction4.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3.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9.png"/><Relationship Id="rId5" Type="http://schemas.microsoft.com/office/2011/relationships/inkAction" Target="../ink/inkAction5.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p:cNvPicPr>
          <p:nvPr/>
        </p:nvPicPr>
        <p:blipFill rotWithShape="1">
          <a:blip r:embed="rId5" cstate="print">
            <a:extLst>
              <a:ext uri="{28A0092B-C50C-407E-A947-70E740481C1C}">
                <a14:useLocalDpi xmlns:a14="http://schemas.microsoft.com/office/drawing/2010/main" val="0"/>
              </a:ext>
            </a:extLst>
          </a:blip>
          <a:srcRect t="11974" b="32047"/>
          <a:stretch/>
        </p:blipFill>
        <p:spPr>
          <a:xfrm>
            <a:off x="323528" y="771550"/>
            <a:ext cx="8352928" cy="2721485"/>
          </a:xfrm>
          <a:prstGeom prst="rect">
            <a:avLst/>
          </a:prstGeom>
        </p:spPr>
      </p:pic>
      <p:sp>
        <p:nvSpPr>
          <p:cNvPr id="7" name="Rechteck 6"/>
          <p:cNvSpPr/>
          <p:nvPr/>
        </p:nvSpPr>
        <p:spPr>
          <a:xfrm>
            <a:off x="2627784" y="3147813"/>
            <a:ext cx="6264696" cy="924747"/>
          </a:xfrm>
          <a:prstGeom prst="rect">
            <a:avLst/>
          </a:prstGeom>
          <a:solidFill>
            <a:schemeClr val="tx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p:cNvSpPr txBox="1"/>
          <p:nvPr/>
        </p:nvSpPr>
        <p:spPr>
          <a:xfrm>
            <a:off x="2624908" y="3288369"/>
            <a:ext cx="6486472" cy="646331"/>
          </a:xfrm>
          <a:prstGeom prst="rect">
            <a:avLst/>
          </a:prstGeom>
          <a:noFill/>
        </p:spPr>
        <p:txBody>
          <a:bodyPr wrap="square" rtlCol="0">
            <a:spAutoFit/>
          </a:bodyPr>
          <a:lstStyle/>
          <a:p>
            <a:pPr algn="ctr"/>
            <a:r>
              <a:rPr lang="de-DE" altLang="de-DE" sz="2000" b="1" dirty="0" smtClean="0">
                <a:solidFill>
                  <a:schemeClr val="bg1"/>
                </a:solidFill>
                <a:latin typeface="Agency FB" panose="020B0503020202020204" pitchFamily="34" charset="0"/>
                <a:cs typeface="Arial" panose="020B0604020202020204" pitchFamily="34" charset="0"/>
              </a:rPr>
              <a:t>Schriftformerfordernis bei Gewerberaummietverträgen</a:t>
            </a:r>
          </a:p>
          <a:p>
            <a:pPr algn="ctr"/>
            <a:r>
              <a:rPr lang="de-DE" altLang="de-DE" sz="1600" dirty="0" smtClean="0">
                <a:solidFill>
                  <a:schemeClr val="bg1"/>
                </a:solidFill>
                <a:latin typeface="Agency FB" panose="020B0503020202020204" pitchFamily="34" charset="0"/>
                <a:cs typeface="Arial" panose="020B0604020202020204" pitchFamily="34" charset="0"/>
              </a:rPr>
              <a:t>und mögliche Konsequenzen bei Verstößen gegen die Schriftform</a:t>
            </a:r>
            <a:endParaRPr lang="de-DE" altLang="de-DE" sz="1600" dirty="0">
              <a:solidFill>
                <a:schemeClr val="bg1"/>
              </a:solidFill>
              <a:latin typeface="Agency FB" panose="020B0503020202020204" pitchFamily="34" charset="0"/>
              <a:cs typeface="Arial" panose="020B0604020202020204" pitchFamily="34" charset="0"/>
            </a:endParaRPr>
          </a:p>
        </p:txBody>
      </p:sp>
      <p:sp>
        <p:nvSpPr>
          <p:cNvPr id="9" name="Textfeld 8"/>
          <p:cNvSpPr txBox="1"/>
          <p:nvPr/>
        </p:nvSpPr>
        <p:spPr>
          <a:xfrm>
            <a:off x="2624908" y="4126376"/>
            <a:ext cx="6702496" cy="338554"/>
          </a:xfrm>
          <a:prstGeom prst="rect">
            <a:avLst/>
          </a:prstGeom>
          <a:noFill/>
        </p:spPr>
        <p:txBody>
          <a:bodyPr wrap="square" rtlCol="0">
            <a:spAutoFit/>
          </a:bodyPr>
          <a:lstStyle/>
          <a:p>
            <a:pPr algn="ctr"/>
            <a:r>
              <a:rPr lang="de-DE" sz="1600" dirty="0" smtClean="0">
                <a:solidFill>
                  <a:schemeClr val="tx2">
                    <a:lumMod val="50000"/>
                  </a:schemeClr>
                </a:solidFill>
                <a:latin typeface="Agency FB" panose="020B0503020202020204" pitchFamily="34" charset="0"/>
                <a:cs typeface="Arial" panose="020B0604020202020204" pitchFamily="34" charset="0"/>
              </a:rPr>
              <a:t>Rainer Höfer, Rechtsanwalt</a:t>
            </a:r>
            <a:endParaRPr lang="de-DE" sz="1600" dirty="0">
              <a:solidFill>
                <a:schemeClr val="tx2">
                  <a:lumMod val="50000"/>
                </a:schemeClr>
              </a:solidFill>
              <a:latin typeface="Agency FB" panose="020B0503020202020204" pitchFamily="34" charset="0"/>
              <a:cs typeface="Arial" panose="020B0604020202020204" pitchFamily="34" charset="0"/>
            </a:endParaRPr>
          </a:p>
        </p:txBody>
      </p:sp>
      <p:sp>
        <p:nvSpPr>
          <p:cNvPr id="10" name="Textfeld 9"/>
          <p:cNvSpPr txBox="1"/>
          <p:nvPr/>
        </p:nvSpPr>
        <p:spPr>
          <a:xfrm>
            <a:off x="107504" y="4731990"/>
            <a:ext cx="8568952" cy="338554"/>
          </a:xfrm>
          <a:prstGeom prst="rect">
            <a:avLst/>
          </a:prstGeom>
          <a:noFill/>
        </p:spPr>
        <p:txBody>
          <a:bodyPr wrap="square" rtlCol="0">
            <a:spAutoFit/>
          </a:bodyPr>
          <a:lstStyle/>
          <a:p>
            <a:r>
              <a:rPr lang="de-DE" sz="1600" dirty="0" err="1" smtClean="0">
                <a:solidFill>
                  <a:schemeClr val="bg1"/>
                </a:solidFill>
                <a:latin typeface="Agency FB" panose="020B0503020202020204" pitchFamily="34" charset="0"/>
                <a:cs typeface="Arial" panose="020B0604020202020204" pitchFamily="34" charset="0"/>
              </a:rPr>
              <a:t>SuP</a:t>
            </a:r>
            <a:r>
              <a:rPr lang="de-DE" sz="1600" dirty="0" smtClean="0">
                <a:solidFill>
                  <a:schemeClr val="bg1"/>
                </a:solidFill>
                <a:latin typeface="Agency FB" panose="020B0503020202020204" pitchFamily="34" charset="0"/>
                <a:cs typeface="Arial" panose="020B0604020202020204" pitchFamily="34" charset="0"/>
              </a:rPr>
              <a:t> – Aktuell	2020	</a:t>
            </a:r>
            <a:r>
              <a:rPr lang="de-DE" altLang="de-DE" sz="1600" dirty="0">
                <a:solidFill>
                  <a:schemeClr val="bg1"/>
                </a:solidFill>
                <a:latin typeface="Agency FB" panose="020B0503020202020204" pitchFamily="34" charset="0"/>
                <a:cs typeface="Arial" panose="020B0604020202020204" pitchFamily="34" charset="0"/>
              </a:rPr>
              <a:t>Schriftformerfordernis bei Gewerberaummietverträgen</a:t>
            </a:r>
          </a:p>
        </p:txBody>
      </p:sp>
      <p:sp>
        <p:nvSpPr>
          <p:cNvPr id="3" name="Rechteck 2"/>
          <p:cNvSpPr/>
          <p:nvPr/>
        </p:nvSpPr>
        <p:spPr>
          <a:xfrm>
            <a:off x="656040" y="2240512"/>
            <a:ext cx="5234126" cy="523220"/>
          </a:xfrm>
          <a:prstGeom prst="rect">
            <a:avLst/>
          </a:prstGeom>
        </p:spPr>
        <p:txBody>
          <a:bodyPr wrap="none">
            <a:spAutoFit/>
          </a:bodyPr>
          <a:lstStyle/>
          <a:p>
            <a:pPr algn="ctr"/>
            <a:r>
              <a:rPr lang="de-DE" altLang="de-DE" sz="2800" b="1" dirty="0">
                <a:solidFill>
                  <a:schemeClr val="tx2">
                    <a:lumMod val="75000"/>
                  </a:schemeClr>
                </a:solidFill>
                <a:latin typeface="Agency FB" panose="020B0503020202020204" pitchFamily="34" charset="0"/>
                <a:cs typeface="Arial" panose="020B0604020202020204" pitchFamily="34" charset="0"/>
              </a:rPr>
              <a:t>Dr. Schmidt und Partner – AKTUELL 2020</a:t>
            </a:r>
          </a:p>
        </p:txBody>
      </p:sp>
      <p:sp>
        <p:nvSpPr>
          <p:cNvPr id="4" name="Rechteck 3"/>
          <p:cNvSpPr/>
          <p:nvPr/>
        </p:nvSpPr>
        <p:spPr>
          <a:xfrm>
            <a:off x="179512" y="4011910"/>
            <a:ext cx="1080120" cy="453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7" name="Audio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594318235"/>
      </p:ext>
    </p:extLst>
  </p:cSld>
  <p:clrMapOvr>
    <a:masterClrMapping/>
  </p:clrMapOvr>
  <mc:AlternateContent xmlns:mc="http://schemas.openxmlformats.org/markup-compatibility/2006">
    <mc:Choice xmlns:p14="http://schemas.microsoft.com/office/powerpoint/2010/main" Requires="p14">
      <p:transition spd="slow" p14:dur="2000" advTm="46529"/>
    </mc:Choice>
    <mc:Fallback>
      <p:transition spd="slow" advTm="46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07504" y="4731990"/>
            <a:ext cx="8568952" cy="338554"/>
          </a:xfrm>
          <a:prstGeom prst="rect">
            <a:avLst/>
          </a:prstGeom>
          <a:noFill/>
        </p:spPr>
        <p:txBody>
          <a:bodyPr wrap="square" rtlCol="0">
            <a:spAutoFit/>
          </a:bodyPr>
          <a:lstStyle/>
          <a:p>
            <a:r>
              <a:rPr lang="de-DE" sz="1600" dirty="0" err="1" smtClean="0">
                <a:solidFill>
                  <a:schemeClr val="bg1"/>
                </a:solidFill>
                <a:latin typeface="Agency FB" panose="020B0503020202020204" pitchFamily="34" charset="0"/>
                <a:cs typeface="Arial" panose="020B0604020202020204" pitchFamily="34" charset="0"/>
              </a:rPr>
              <a:t>SuP</a:t>
            </a:r>
            <a:r>
              <a:rPr lang="de-DE" sz="1600" dirty="0" smtClean="0">
                <a:solidFill>
                  <a:schemeClr val="bg1"/>
                </a:solidFill>
                <a:latin typeface="Agency FB" panose="020B0503020202020204" pitchFamily="34" charset="0"/>
                <a:cs typeface="Arial" panose="020B0604020202020204" pitchFamily="34" charset="0"/>
              </a:rPr>
              <a:t> – Aktuell	2020	</a:t>
            </a:r>
            <a:r>
              <a:rPr lang="de-DE" altLang="de-DE" sz="1600" dirty="0">
                <a:solidFill>
                  <a:schemeClr val="bg1"/>
                </a:solidFill>
                <a:latin typeface="Agency FB" panose="020B0503020202020204" pitchFamily="34" charset="0"/>
                <a:cs typeface="Arial" panose="020B0604020202020204" pitchFamily="34" charset="0"/>
              </a:rPr>
              <a:t> Schriftformerfordernis bei Gewerberaummietverträgen</a:t>
            </a:r>
            <a:endParaRPr lang="de-DE" sz="1600" dirty="0" smtClean="0">
              <a:solidFill>
                <a:schemeClr val="bg1"/>
              </a:solidFill>
              <a:latin typeface="Agency FB" panose="020B0503020202020204" pitchFamily="34" charset="0"/>
              <a:cs typeface="Arial" panose="020B0604020202020204" pitchFamily="34" charset="0"/>
            </a:endParaRPr>
          </a:p>
        </p:txBody>
      </p:sp>
      <p:sp>
        <p:nvSpPr>
          <p:cNvPr id="11" name="Textfeld 10"/>
          <p:cNvSpPr txBox="1"/>
          <p:nvPr/>
        </p:nvSpPr>
        <p:spPr>
          <a:xfrm>
            <a:off x="323528" y="1059582"/>
            <a:ext cx="8424936" cy="400110"/>
          </a:xfrm>
          <a:prstGeom prst="rect">
            <a:avLst/>
          </a:prstGeom>
          <a:solidFill>
            <a:schemeClr val="tx2">
              <a:lumMod val="75000"/>
            </a:schemeClr>
          </a:solidFill>
          <a:effectLst>
            <a:outerShdw blurRad="50800" dist="50800" dir="5400000" algn="ctr" rotWithShape="0">
              <a:schemeClr val="bg1"/>
            </a:outerShdw>
          </a:effectLst>
        </p:spPr>
        <p:txBody>
          <a:bodyPr wrap="square" rtlCol="0">
            <a:spAutoFit/>
          </a:bodyPr>
          <a:lstStyle/>
          <a:p>
            <a:r>
              <a:rPr lang="de-DE" sz="2000" dirty="0" smtClean="0">
                <a:solidFill>
                  <a:schemeClr val="bg1"/>
                </a:solidFill>
              </a:rPr>
              <a:t>Was ist der Verstoß?</a:t>
            </a:r>
            <a:endParaRPr lang="de-DE" sz="2000" dirty="0">
              <a:solidFill>
                <a:schemeClr val="bg1"/>
              </a:solidFill>
            </a:endParaRPr>
          </a:p>
        </p:txBody>
      </p:sp>
      <p:sp>
        <p:nvSpPr>
          <p:cNvPr id="5" name="Rechteck 4"/>
          <p:cNvSpPr/>
          <p:nvPr/>
        </p:nvSpPr>
        <p:spPr>
          <a:xfrm>
            <a:off x="3491880" y="2604319"/>
            <a:ext cx="180020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p:cNvSpPr txBox="1"/>
          <p:nvPr/>
        </p:nvSpPr>
        <p:spPr>
          <a:xfrm>
            <a:off x="295163" y="1551329"/>
            <a:ext cx="6408712" cy="923330"/>
          </a:xfrm>
          <a:prstGeom prst="rect">
            <a:avLst/>
          </a:prstGeom>
          <a:noFill/>
        </p:spPr>
        <p:txBody>
          <a:bodyPr wrap="square" rtlCol="0">
            <a:spAutoFit/>
          </a:bodyPr>
          <a:lstStyle/>
          <a:p>
            <a:r>
              <a:rPr lang="de-DE" dirty="0" smtClean="0"/>
              <a:t>Jede Änderung muss schriftlich unter Nennung des Mietvertrages und jeder zeitlich davorliegenden Änderung schriftlich vereinbart sein.</a:t>
            </a:r>
          </a:p>
        </p:txBody>
      </p:sp>
      <p:sp>
        <p:nvSpPr>
          <p:cNvPr id="9" name="Textfeld 8"/>
          <p:cNvSpPr txBox="1"/>
          <p:nvPr/>
        </p:nvSpPr>
        <p:spPr>
          <a:xfrm>
            <a:off x="323528" y="2559075"/>
            <a:ext cx="6768752" cy="307777"/>
          </a:xfrm>
          <a:prstGeom prst="rect">
            <a:avLst/>
          </a:prstGeom>
          <a:solidFill>
            <a:schemeClr val="bg1"/>
          </a:solidFill>
          <a:ln w="19050">
            <a:solidFill>
              <a:schemeClr val="tx2">
                <a:lumMod val="60000"/>
                <a:lumOff val="40000"/>
              </a:schemeClr>
            </a:solidFill>
          </a:ln>
        </p:spPr>
        <p:txBody>
          <a:bodyPr wrap="square" rtlCol="0">
            <a:spAutoFit/>
          </a:bodyPr>
          <a:lstStyle/>
          <a:p>
            <a:r>
              <a:rPr lang="de-DE" sz="1400" dirty="0" smtClean="0"/>
              <a:t>10.01.2014 Kosten Aufzug wird aus den Nebenkosten zum 01.01.2013 gestrichen mündlich</a:t>
            </a:r>
            <a:endParaRPr lang="de-DE" sz="1400" dirty="0"/>
          </a:p>
        </p:txBody>
      </p:sp>
      <p:sp>
        <p:nvSpPr>
          <p:cNvPr id="13" name="Textfeld 12"/>
          <p:cNvSpPr txBox="1"/>
          <p:nvPr/>
        </p:nvSpPr>
        <p:spPr>
          <a:xfrm>
            <a:off x="7236298" y="2575435"/>
            <a:ext cx="1860964" cy="307777"/>
          </a:xfrm>
          <a:prstGeom prst="rect">
            <a:avLst/>
          </a:prstGeom>
          <a:solidFill>
            <a:schemeClr val="bg1"/>
          </a:solidFill>
          <a:ln w="19050">
            <a:solidFill>
              <a:srgbClr val="FF0000"/>
            </a:solidFill>
          </a:ln>
        </p:spPr>
        <p:txBody>
          <a:bodyPr wrap="square" rtlCol="0">
            <a:spAutoFit/>
          </a:bodyPr>
          <a:lstStyle/>
          <a:p>
            <a:r>
              <a:rPr lang="de-DE" sz="1400" dirty="0"/>
              <a:t>f</a:t>
            </a:r>
            <a:r>
              <a:rPr lang="de-DE" sz="1400" dirty="0" smtClean="0"/>
              <a:t>ehlende Schriftform</a:t>
            </a:r>
            <a:endParaRPr lang="de-DE" sz="1400" dirty="0"/>
          </a:p>
        </p:txBody>
      </p:sp>
      <p:sp>
        <p:nvSpPr>
          <p:cNvPr id="16" name="Textfeld 15"/>
          <p:cNvSpPr txBox="1"/>
          <p:nvPr/>
        </p:nvSpPr>
        <p:spPr>
          <a:xfrm>
            <a:off x="323528" y="3141659"/>
            <a:ext cx="6768752" cy="307777"/>
          </a:xfrm>
          <a:prstGeom prst="rect">
            <a:avLst/>
          </a:prstGeom>
          <a:solidFill>
            <a:schemeClr val="bg1"/>
          </a:solidFill>
          <a:ln w="19050">
            <a:solidFill>
              <a:schemeClr val="tx2">
                <a:lumMod val="60000"/>
                <a:lumOff val="40000"/>
              </a:schemeClr>
            </a:solidFill>
          </a:ln>
        </p:spPr>
        <p:txBody>
          <a:bodyPr wrap="square" rtlCol="0">
            <a:spAutoFit/>
          </a:bodyPr>
          <a:lstStyle/>
          <a:p>
            <a:r>
              <a:rPr lang="de-DE" sz="1400" dirty="0" smtClean="0"/>
              <a:t>16.04.2018 Mietreduzierung  € 1.450 – schriftlich 2. Nachtrag zum Mietvertrag 24.10.2012</a:t>
            </a:r>
            <a:endParaRPr lang="de-DE" sz="1400" dirty="0"/>
          </a:p>
        </p:txBody>
      </p:sp>
      <p:sp>
        <p:nvSpPr>
          <p:cNvPr id="17" name="Textfeld 16"/>
          <p:cNvSpPr txBox="1"/>
          <p:nvPr/>
        </p:nvSpPr>
        <p:spPr>
          <a:xfrm>
            <a:off x="7236297" y="3141659"/>
            <a:ext cx="1860964" cy="523220"/>
          </a:xfrm>
          <a:prstGeom prst="rect">
            <a:avLst/>
          </a:prstGeom>
          <a:solidFill>
            <a:schemeClr val="bg1"/>
          </a:solidFill>
          <a:ln w="19050">
            <a:solidFill>
              <a:srgbClr val="FF0000"/>
            </a:solidFill>
          </a:ln>
        </p:spPr>
        <p:txBody>
          <a:bodyPr wrap="square" rtlCol="0">
            <a:spAutoFit/>
          </a:bodyPr>
          <a:lstStyle/>
          <a:p>
            <a:r>
              <a:rPr lang="de-DE" sz="1400" dirty="0" smtClean="0"/>
              <a:t>Fehlender Bezug 1. Nachtrag v. 10.01.2014</a:t>
            </a:r>
            <a:endParaRPr lang="de-DE" sz="1400" dirty="0"/>
          </a:p>
        </p:txBody>
      </p:sp>
      <p:sp>
        <p:nvSpPr>
          <p:cNvPr id="20" name="Textfeld 19"/>
          <p:cNvSpPr txBox="1"/>
          <p:nvPr/>
        </p:nvSpPr>
        <p:spPr>
          <a:xfrm>
            <a:off x="323528" y="3844673"/>
            <a:ext cx="6768752" cy="307777"/>
          </a:xfrm>
          <a:prstGeom prst="rect">
            <a:avLst/>
          </a:prstGeom>
          <a:solidFill>
            <a:schemeClr val="bg1"/>
          </a:solidFill>
          <a:ln w="19050">
            <a:solidFill>
              <a:schemeClr val="tx2">
                <a:lumMod val="60000"/>
                <a:lumOff val="40000"/>
              </a:schemeClr>
            </a:solidFill>
          </a:ln>
        </p:spPr>
        <p:txBody>
          <a:bodyPr wrap="square" rtlCol="0">
            <a:spAutoFit/>
          </a:bodyPr>
          <a:lstStyle/>
          <a:p>
            <a:r>
              <a:rPr lang="de-DE" sz="1400" dirty="0" smtClean="0"/>
              <a:t>07.11.2018 M bekommt Kellerraum - mündlich</a:t>
            </a:r>
            <a:endParaRPr lang="de-DE" sz="1400" dirty="0"/>
          </a:p>
        </p:txBody>
      </p:sp>
      <p:sp>
        <p:nvSpPr>
          <p:cNvPr id="23" name="Textfeld 22"/>
          <p:cNvSpPr txBox="1"/>
          <p:nvPr/>
        </p:nvSpPr>
        <p:spPr>
          <a:xfrm>
            <a:off x="324736" y="4339797"/>
            <a:ext cx="6767544" cy="307777"/>
          </a:xfrm>
          <a:prstGeom prst="rect">
            <a:avLst/>
          </a:prstGeom>
          <a:noFill/>
          <a:ln w="19050">
            <a:solidFill>
              <a:schemeClr val="tx2">
                <a:lumMod val="60000"/>
                <a:lumOff val="40000"/>
              </a:schemeClr>
            </a:solidFill>
          </a:ln>
        </p:spPr>
        <p:txBody>
          <a:bodyPr wrap="square" rtlCol="0">
            <a:spAutoFit/>
          </a:bodyPr>
          <a:lstStyle/>
          <a:p>
            <a:r>
              <a:rPr lang="de-DE" sz="1400" dirty="0" smtClean="0"/>
              <a:t>11.02.2019 Kaution in Barkaution – Email</a:t>
            </a:r>
            <a:endParaRPr lang="de-DE" sz="1400" dirty="0"/>
          </a:p>
        </p:txBody>
      </p:sp>
      <p:sp>
        <p:nvSpPr>
          <p:cNvPr id="24" name="Textfeld 23"/>
          <p:cNvSpPr txBox="1"/>
          <p:nvPr/>
        </p:nvSpPr>
        <p:spPr>
          <a:xfrm>
            <a:off x="7259167" y="3857989"/>
            <a:ext cx="1860964" cy="738664"/>
          </a:xfrm>
          <a:prstGeom prst="rect">
            <a:avLst/>
          </a:prstGeom>
          <a:solidFill>
            <a:schemeClr val="bg1"/>
          </a:solidFill>
          <a:ln w="19050">
            <a:solidFill>
              <a:srgbClr val="FF0000"/>
            </a:solidFill>
          </a:ln>
        </p:spPr>
        <p:txBody>
          <a:bodyPr wrap="square" rtlCol="0">
            <a:spAutoFit/>
          </a:bodyPr>
          <a:lstStyle/>
          <a:p>
            <a:endParaRPr lang="de-DE" sz="1400" dirty="0" smtClean="0"/>
          </a:p>
          <a:p>
            <a:r>
              <a:rPr lang="de-DE" sz="1400" dirty="0" smtClean="0"/>
              <a:t>fehlende Schriftform</a:t>
            </a:r>
          </a:p>
          <a:p>
            <a:endParaRPr lang="de-DE" sz="1400" dirty="0"/>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7" name="Freihand 6"/>
              <p14:cNvContentPartPr/>
              <p14:nvPr>
                <p:extLst>
                  <p:ext uri="{42D2F446-02D8-4167-A562-619A0277C38B}">
                    <p15:isNarration xmlns:p15="http://schemas.microsoft.com/office/powerpoint/2012/main" val="1"/>
                  </p:ext>
                </p:extLst>
              </p14:nvPr>
            </p14:nvContentPartPr>
            <p14:xfrm>
              <a:off x="952560" y="1709640"/>
              <a:ext cx="5934240" cy="1000440"/>
            </p14:xfrm>
          </p:contentPart>
        </mc:Choice>
        <mc:Fallback>
          <p:pic>
            <p:nvPicPr>
              <p:cNvPr id="7" name="Freihand 6"/>
              <p:cNvPicPr>
                <a:picLocks noGrp="1" noRot="1" noChangeAspect="1" noMove="1" noResize="1" noEditPoints="1" noAdjustHandles="1" noChangeArrowheads="1" noChangeShapeType="1"/>
              </p:cNvPicPr>
              <p:nvPr/>
            </p:nvPicPr>
            <p:blipFill>
              <a:blip r:embed="rId6"/>
              <a:stretch>
                <a:fillRect/>
              </a:stretch>
            </p:blipFill>
            <p:spPr>
              <a:xfrm>
                <a:off x="936720" y="1646280"/>
                <a:ext cx="5965920" cy="1127160"/>
              </a:xfrm>
              <a:prstGeom prst="rect">
                <a:avLst/>
              </a:prstGeom>
            </p:spPr>
          </p:pic>
        </mc:Fallback>
      </mc:AlternateContent>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3719017579"/>
      </p:ext>
    </p:extLst>
  </p:cSld>
  <p:clrMapOvr>
    <a:masterClrMapping/>
  </p:clrMapOvr>
  <mc:AlternateContent xmlns:mc="http://schemas.openxmlformats.org/markup-compatibility/2006">
    <mc:Choice xmlns:p14="http://schemas.microsoft.com/office/powerpoint/2010/main" Requires="p14">
      <p:transition spd="slow" p14:dur="2000" advTm="119376"/>
    </mc:Choice>
    <mc:Fallback>
      <p:transition spd="slow" advTm="119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10"/>
                </p:tgtEl>
              </p:cMediaNode>
            </p:audio>
          </p:childTnLst>
        </p:cTn>
      </p:par>
    </p:tnLst>
    <p:bldLst>
      <p:bldP spid="9" grpId="0" animBg="1"/>
      <p:bldP spid="13" grpId="0" animBg="1"/>
      <p:bldP spid="16" grpId="0" animBg="1"/>
      <p:bldP spid="17" grpId="0" animBg="1"/>
      <p:bldP spid="20" grpId="0"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07504" y="4731990"/>
            <a:ext cx="8568952" cy="338554"/>
          </a:xfrm>
          <a:prstGeom prst="rect">
            <a:avLst/>
          </a:prstGeom>
          <a:noFill/>
        </p:spPr>
        <p:txBody>
          <a:bodyPr wrap="square" rtlCol="0">
            <a:spAutoFit/>
          </a:bodyPr>
          <a:lstStyle/>
          <a:p>
            <a:r>
              <a:rPr lang="de-DE" sz="1600" dirty="0" err="1" smtClean="0">
                <a:solidFill>
                  <a:schemeClr val="bg1"/>
                </a:solidFill>
                <a:latin typeface="Agency FB" panose="020B0503020202020204" pitchFamily="34" charset="0"/>
                <a:cs typeface="Arial" panose="020B0604020202020204" pitchFamily="34" charset="0"/>
              </a:rPr>
              <a:t>SuP</a:t>
            </a:r>
            <a:r>
              <a:rPr lang="de-DE" sz="1600" dirty="0" smtClean="0">
                <a:solidFill>
                  <a:schemeClr val="bg1"/>
                </a:solidFill>
                <a:latin typeface="Agency FB" panose="020B0503020202020204" pitchFamily="34" charset="0"/>
                <a:cs typeface="Arial" panose="020B0604020202020204" pitchFamily="34" charset="0"/>
              </a:rPr>
              <a:t> – Aktuell	2020	</a:t>
            </a:r>
            <a:r>
              <a:rPr lang="de-DE" altLang="de-DE" sz="1600" dirty="0">
                <a:solidFill>
                  <a:schemeClr val="bg1"/>
                </a:solidFill>
                <a:latin typeface="Agency FB" panose="020B0503020202020204" pitchFamily="34" charset="0"/>
                <a:cs typeface="Arial" panose="020B0604020202020204" pitchFamily="34" charset="0"/>
              </a:rPr>
              <a:t> Schriftformerfordernis bei Gewerberaummietverträgen</a:t>
            </a:r>
            <a:endParaRPr lang="de-DE" sz="1600" dirty="0" smtClean="0">
              <a:solidFill>
                <a:schemeClr val="bg1"/>
              </a:solidFill>
              <a:latin typeface="Agency FB" panose="020B0503020202020204" pitchFamily="34" charset="0"/>
              <a:cs typeface="Arial" panose="020B0604020202020204" pitchFamily="34" charset="0"/>
            </a:endParaRPr>
          </a:p>
        </p:txBody>
      </p:sp>
      <p:sp>
        <p:nvSpPr>
          <p:cNvPr id="11" name="Textfeld 10"/>
          <p:cNvSpPr txBox="1"/>
          <p:nvPr/>
        </p:nvSpPr>
        <p:spPr>
          <a:xfrm>
            <a:off x="323528" y="1059582"/>
            <a:ext cx="8424936" cy="400110"/>
          </a:xfrm>
          <a:prstGeom prst="rect">
            <a:avLst/>
          </a:prstGeom>
          <a:solidFill>
            <a:schemeClr val="tx2">
              <a:lumMod val="75000"/>
            </a:schemeClr>
          </a:solidFill>
          <a:effectLst>
            <a:outerShdw blurRad="50800" dist="50800" dir="5400000" algn="ctr" rotWithShape="0">
              <a:schemeClr val="bg1"/>
            </a:outerShdw>
          </a:effectLst>
        </p:spPr>
        <p:txBody>
          <a:bodyPr wrap="square" rtlCol="0">
            <a:spAutoFit/>
          </a:bodyPr>
          <a:lstStyle/>
          <a:p>
            <a:r>
              <a:rPr lang="de-DE" sz="2000" dirty="0" smtClean="0">
                <a:solidFill>
                  <a:schemeClr val="bg1"/>
                </a:solidFill>
              </a:rPr>
              <a:t>Was sind die Folgen eines Verstoßes ?</a:t>
            </a:r>
            <a:endParaRPr lang="de-DE" sz="2000" dirty="0">
              <a:solidFill>
                <a:schemeClr val="bg1"/>
              </a:solidFill>
            </a:endParaRPr>
          </a:p>
        </p:txBody>
      </p:sp>
      <p:sp>
        <p:nvSpPr>
          <p:cNvPr id="5" name="Rechteck 4"/>
          <p:cNvSpPr/>
          <p:nvPr/>
        </p:nvSpPr>
        <p:spPr>
          <a:xfrm>
            <a:off x="3491880" y="2604319"/>
            <a:ext cx="180020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356499" y="1892784"/>
            <a:ext cx="8391965" cy="369332"/>
          </a:xfrm>
          <a:prstGeom prst="rect">
            <a:avLst/>
          </a:prstGeom>
          <a:noFill/>
        </p:spPr>
        <p:txBody>
          <a:bodyPr wrap="square" rtlCol="0">
            <a:spAutoFit/>
          </a:bodyPr>
          <a:lstStyle/>
          <a:p>
            <a:r>
              <a:rPr lang="de-DE" dirty="0" smtClean="0"/>
              <a:t>Gewerberaummietverträge, die auf eine bestimmte Zeit abgeschlossen sind.</a:t>
            </a:r>
          </a:p>
        </p:txBody>
      </p:sp>
      <p:sp>
        <p:nvSpPr>
          <p:cNvPr id="8" name="Textfeld 7"/>
          <p:cNvSpPr txBox="1"/>
          <p:nvPr/>
        </p:nvSpPr>
        <p:spPr>
          <a:xfrm>
            <a:off x="390274" y="2425169"/>
            <a:ext cx="8391965" cy="646331"/>
          </a:xfrm>
          <a:prstGeom prst="rect">
            <a:avLst/>
          </a:prstGeom>
          <a:noFill/>
        </p:spPr>
        <p:txBody>
          <a:bodyPr wrap="square" rtlCol="0">
            <a:spAutoFit/>
          </a:bodyPr>
          <a:lstStyle/>
          <a:p>
            <a:r>
              <a:rPr lang="de-DE" dirty="0" smtClean="0"/>
              <a:t>Werden nicht alle (wesentliche) Änderungen eines auf eine bestimme Zeit abgeschlossenen Mietvertrages in richtiger Form vereinbart,</a:t>
            </a:r>
          </a:p>
        </p:txBody>
      </p:sp>
      <p:sp>
        <p:nvSpPr>
          <p:cNvPr id="9" name="Textfeld 8"/>
          <p:cNvSpPr txBox="1"/>
          <p:nvPr/>
        </p:nvSpPr>
        <p:spPr>
          <a:xfrm>
            <a:off x="385612" y="3071500"/>
            <a:ext cx="8391965" cy="369332"/>
          </a:xfrm>
          <a:prstGeom prst="rect">
            <a:avLst/>
          </a:prstGeom>
          <a:noFill/>
        </p:spPr>
        <p:txBody>
          <a:bodyPr wrap="square" rtlCol="0">
            <a:spAutoFit/>
          </a:bodyPr>
          <a:lstStyle/>
          <a:p>
            <a:r>
              <a:rPr lang="de-DE" dirty="0"/>
              <a:t>f</a:t>
            </a:r>
            <a:r>
              <a:rPr lang="de-DE" dirty="0" smtClean="0"/>
              <a:t>ällt die zeitliche Bindungswirkung des Vertrages weg.</a:t>
            </a:r>
          </a:p>
        </p:txBody>
      </p:sp>
      <p:sp>
        <p:nvSpPr>
          <p:cNvPr id="10" name="Textfeld 9"/>
          <p:cNvSpPr txBox="1"/>
          <p:nvPr/>
        </p:nvSpPr>
        <p:spPr>
          <a:xfrm>
            <a:off x="410825" y="3787387"/>
            <a:ext cx="8391965" cy="646331"/>
          </a:xfrm>
          <a:prstGeom prst="rect">
            <a:avLst/>
          </a:prstGeom>
          <a:noFill/>
        </p:spPr>
        <p:txBody>
          <a:bodyPr wrap="square" rtlCol="0">
            <a:spAutoFit/>
          </a:bodyPr>
          <a:lstStyle/>
          <a:p>
            <a:r>
              <a:rPr lang="de-DE" dirty="0" smtClean="0"/>
              <a:t>Der Vertrag kann mit gesetzlicher Frist  (zum 3. Werktag des beginnenden Quartals mit Wirkung zum Ende des Folgequartals) gekündigt werden, von beiden Seiten. </a:t>
            </a:r>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2" name="Freihand 1"/>
              <p14:cNvContentPartPr/>
              <p14:nvPr>
                <p:extLst>
                  <p:ext uri="{42D2F446-02D8-4167-A562-619A0277C38B}">
                    <p15:isNarration xmlns:p15="http://schemas.microsoft.com/office/powerpoint/2012/main" val="1"/>
                  </p:ext>
                </p:extLst>
              </p14:nvPr>
            </p14:nvContentPartPr>
            <p14:xfrm>
              <a:off x="1276200" y="2647800"/>
              <a:ext cx="6034680" cy="1600560"/>
            </p14:xfrm>
          </p:contentPart>
        </mc:Choice>
        <mc:Fallback>
          <p:pic>
            <p:nvPicPr>
              <p:cNvPr id="2" name="Freihand 1"/>
              <p:cNvPicPr>
                <a:picLocks noGrp="1" noRot="1" noChangeAspect="1" noMove="1" noResize="1" noEditPoints="1" noAdjustHandles="1" noChangeArrowheads="1" noChangeShapeType="1"/>
              </p:cNvPicPr>
              <p:nvPr/>
            </p:nvPicPr>
            <p:blipFill>
              <a:blip r:embed="rId6"/>
              <a:stretch>
                <a:fillRect/>
              </a:stretch>
            </p:blipFill>
            <p:spPr>
              <a:xfrm>
                <a:off x="1260360" y="2584440"/>
                <a:ext cx="6066360" cy="1727280"/>
              </a:xfrm>
              <a:prstGeom prst="rect">
                <a:avLst/>
              </a:prstGeom>
            </p:spPr>
          </p:pic>
        </mc:Fallback>
      </mc:AlternateContent>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620979751"/>
      </p:ext>
    </p:extLst>
  </p:cSld>
  <p:clrMapOvr>
    <a:masterClrMapping/>
  </p:clrMapOvr>
  <mc:AlternateContent xmlns:mc="http://schemas.openxmlformats.org/markup-compatibility/2006">
    <mc:Choice xmlns:p14="http://schemas.microsoft.com/office/powerpoint/2010/main" Requires="p14">
      <p:transition spd="slow" p14:dur="2000" advTm="96442"/>
    </mc:Choice>
    <mc:Fallback>
      <p:transition spd="slow" advTm="96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3"/>
                </p:tgtEl>
              </p:cMediaNode>
            </p:audio>
          </p:childTnLst>
        </p:cTn>
      </p:par>
    </p:tnLst>
    <p:bldLst>
      <p:bldP spid="7"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07504" y="4731990"/>
            <a:ext cx="8568952" cy="338554"/>
          </a:xfrm>
          <a:prstGeom prst="rect">
            <a:avLst/>
          </a:prstGeom>
          <a:noFill/>
        </p:spPr>
        <p:txBody>
          <a:bodyPr wrap="square" rtlCol="0">
            <a:spAutoFit/>
          </a:bodyPr>
          <a:lstStyle/>
          <a:p>
            <a:r>
              <a:rPr lang="de-DE" sz="1600" dirty="0" err="1" smtClean="0">
                <a:solidFill>
                  <a:schemeClr val="bg1"/>
                </a:solidFill>
                <a:latin typeface="Agency FB" panose="020B0503020202020204" pitchFamily="34" charset="0"/>
                <a:cs typeface="Arial" panose="020B0604020202020204" pitchFamily="34" charset="0"/>
              </a:rPr>
              <a:t>SuP</a:t>
            </a:r>
            <a:r>
              <a:rPr lang="de-DE" sz="1600" dirty="0" smtClean="0">
                <a:solidFill>
                  <a:schemeClr val="bg1"/>
                </a:solidFill>
                <a:latin typeface="Agency FB" panose="020B0503020202020204" pitchFamily="34" charset="0"/>
                <a:cs typeface="Arial" panose="020B0604020202020204" pitchFamily="34" charset="0"/>
              </a:rPr>
              <a:t> – Aktuell	2020	</a:t>
            </a:r>
            <a:r>
              <a:rPr lang="de-DE" altLang="de-DE" sz="1600" dirty="0">
                <a:solidFill>
                  <a:schemeClr val="bg1"/>
                </a:solidFill>
                <a:latin typeface="Agency FB" panose="020B0503020202020204" pitchFamily="34" charset="0"/>
                <a:cs typeface="Arial" panose="020B0604020202020204" pitchFamily="34" charset="0"/>
              </a:rPr>
              <a:t> Schriftformerfordernis bei Gewerberaummietverträgen</a:t>
            </a:r>
            <a:endParaRPr lang="de-DE" sz="1600" dirty="0" smtClean="0">
              <a:solidFill>
                <a:schemeClr val="bg1"/>
              </a:solidFill>
              <a:latin typeface="Agency FB" panose="020B0503020202020204" pitchFamily="34" charset="0"/>
              <a:cs typeface="Arial" panose="020B0604020202020204" pitchFamily="34" charset="0"/>
            </a:endParaRPr>
          </a:p>
        </p:txBody>
      </p:sp>
      <p:sp>
        <p:nvSpPr>
          <p:cNvPr id="11" name="Textfeld 10"/>
          <p:cNvSpPr txBox="1"/>
          <p:nvPr/>
        </p:nvSpPr>
        <p:spPr>
          <a:xfrm>
            <a:off x="323528" y="1059582"/>
            <a:ext cx="8424936" cy="400110"/>
          </a:xfrm>
          <a:prstGeom prst="rect">
            <a:avLst/>
          </a:prstGeom>
          <a:solidFill>
            <a:schemeClr val="tx2">
              <a:lumMod val="75000"/>
            </a:schemeClr>
          </a:solidFill>
          <a:effectLst>
            <a:outerShdw blurRad="50800" dist="50800" dir="5400000" algn="ctr" rotWithShape="0">
              <a:schemeClr val="bg1"/>
            </a:outerShdw>
          </a:effectLst>
        </p:spPr>
        <p:txBody>
          <a:bodyPr wrap="square" rtlCol="0">
            <a:spAutoFit/>
          </a:bodyPr>
          <a:lstStyle/>
          <a:p>
            <a:r>
              <a:rPr lang="de-DE" sz="2000" dirty="0" smtClean="0">
                <a:solidFill>
                  <a:schemeClr val="bg1"/>
                </a:solidFill>
              </a:rPr>
              <a:t>Was sind die Folgen eines Verstoßes ?</a:t>
            </a:r>
            <a:endParaRPr lang="de-DE" sz="2000" dirty="0">
              <a:solidFill>
                <a:schemeClr val="bg1"/>
              </a:solidFill>
            </a:endParaRPr>
          </a:p>
        </p:txBody>
      </p:sp>
      <p:sp>
        <p:nvSpPr>
          <p:cNvPr id="5" name="Rechteck 4"/>
          <p:cNvSpPr/>
          <p:nvPr/>
        </p:nvSpPr>
        <p:spPr>
          <a:xfrm>
            <a:off x="3491880" y="2604319"/>
            <a:ext cx="180020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391360" y="2655067"/>
            <a:ext cx="8391965" cy="369332"/>
          </a:xfrm>
          <a:prstGeom prst="rect">
            <a:avLst/>
          </a:prstGeom>
          <a:noFill/>
        </p:spPr>
        <p:txBody>
          <a:bodyPr wrap="square" rtlCol="0">
            <a:spAutoFit/>
          </a:bodyPr>
          <a:lstStyle/>
          <a:p>
            <a:r>
              <a:rPr lang="de-DE" dirty="0" smtClean="0"/>
              <a:t>Kündigung auch durch den Vermieter wäre ab 2015 </a:t>
            </a:r>
            <a:r>
              <a:rPr lang="de-DE" dirty="0" err="1" smtClean="0"/>
              <a:t>grds</a:t>
            </a:r>
            <a:r>
              <a:rPr lang="de-DE" dirty="0" smtClean="0"/>
              <a:t>. </a:t>
            </a:r>
            <a:r>
              <a:rPr lang="de-DE" dirty="0"/>
              <a:t>m</a:t>
            </a:r>
            <a:r>
              <a:rPr lang="de-DE" dirty="0" smtClean="0"/>
              <a:t>öglich.</a:t>
            </a:r>
            <a:endParaRPr lang="de-DE" dirty="0" smtClean="0"/>
          </a:p>
        </p:txBody>
      </p:sp>
      <p:sp>
        <p:nvSpPr>
          <p:cNvPr id="12" name="Textfeld 11"/>
          <p:cNvSpPr txBox="1"/>
          <p:nvPr/>
        </p:nvSpPr>
        <p:spPr>
          <a:xfrm>
            <a:off x="410825" y="1837010"/>
            <a:ext cx="6768752" cy="307777"/>
          </a:xfrm>
          <a:prstGeom prst="rect">
            <a:avLst/>
          </a:prstGeom>
          <a:solidFill>
            <a:schemeClr val="bg1"/>
          </a:solidFill>
          <a:ln w="19050">
            <a:solidFill>
              <a:schemeClr val="tx2">
                <a:lumMod val="60000"/>
                <a:lumOff val="40000"/>
              </a:schemeClr>
            </a:solidFill>
          </a:ln>
        </p:spPr>
        <p:txBody>
          <a:bodyPr wrap="square" rtlCol="0">
            <a:spAutoFit/>
          </a:bodyPr>
          <a:lstStyle/>
          <a:p>
            <a:r>
              <a:rPr lang="de-DE" sz="1400" dirty="0" smtClean="0"/>
              <a:t>10.01.2014 Kosten Aufzug wird aus den Nebenkosten zum 01.01.2013 gestrichen mündlich</a:t>
            </a:r>
            <a:endParaRPr lang="de-DE" sz="1400" dirty="0"/>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3872329182"/>
      </p:ext>
    </p:extLst>
  </p:cSld>
  <p:clrMapOvr>
    <a:masterClrMapping/>
  </p:clrMapOvr>
  <mc:AlternateContent xmlns:mc="http://schemas.openxmlformats.org/markup-compatibility/2006">
    <mc:Choice xmlns:p14="http://schemas.microsoft.com/office/powerpoint/2010/main" Requires="p14">
      <p:transition spd="slow" p14:dur="2000" advTm="116610"/>
    </mc:Choice>
    <mc:Fallback>
      <p:transition spd="slow" advTm="116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4"/>
                </p:tgtEl>
              </p:cMediaNode>
            </p:audio>
          </p:childTnLst>
        </p:cTn>
      </p:par>
    </p:tnLst>
    <p:bldLst>
      <p:bldP spid="9" grpId="0"/>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07504" y="4731990"/>
            <a:ext cx="8568952" cy="338554"/>
          </a:xfrm>
          <a:prstGeom prst="rect">
            <a:avLst/>
          </a:prstGeom>
          <a:noFill/>
        </p:spPr>
        <p:txBody>
          <a:bodyPr wrap="square" rtlCol="0">
            <a:spAutoFit/>
          </a:bodyPr>
          <a:lstStyle/>
          <a:p>
            <a:r>
              <a:rPr lang="de-DE" sz="1600" dirty="0" err="1" smtClean="0">
                <a:solidFill>
                  <a:schemeClr val="bg1"/>
                </a:solidFill>
                <a:latin typeface="Agency FB" panose="020B0503020202020204" pitchFamily="34" charset="0"/>
                <a:cs typeface="Arial" panose="020B0604020202020204" pitchFamily="34" charset="0"/>
              </a:rPr>
              <a:t>SuP</a:t>
            </a:r>
            <a:r>
              <a:rPr lang="de-DE" sz="1600" dirty="0" smtClean="0">
                <a:solidFill>
                  <a:schemeClr val="bg1"/>
                </a:solidFill>
                <a:latin typeface="Agency FB" panose="020B0503020202020204" pitchFamily="34" charset="0"/>
                <a:cs typeface="Arial" panose="020B0604020202020204" pitchFamily="34" charset="0"/>
              </a:rPr>
              <a:t> – Aktuell	2020	</a:t>
            </a:r>
            <a:r>
              <a:rPr lang="de-DE" altLang="de-DE" sz="1600" dirty="0">
                <a:solidFill>
                  <a:schemeClr val="bg1"/>
                </a:solidFill>
                <a:latin typeface="Agency FB" panose="020B0503020202020204" pitchFamily="34" charset="0"/>
                <a:cs typeface="Arial" panose="020B0604020202020204" pitchFamily="34" charset="0"/>
              </a:rPr>
              <a:t> Schriftformerfordernis bei Gewerberaummietverträgen</a:t>
            </a:r>
            <a:endParaRPr lang="de-DE" sz="1600" dirty="0" smtClean="0">
              <a:solidFill>
                <a:schemeClr val="bg1"/>
              </a:solidFill>
              <a:latin typeface="Agency FB" panose="020B0503020202020204" pitchFamily="34" charset="0"/>
              <a:cs typeface="Arial" panose="020B0604020202020204" pitchFamily="34" charset="0"/>
            </a:endParaRPr>
          </a:p>
        </p:txBody>
      </p:sp>
      <p:sp>
        <p:nvSpPr>
          <p:cNvPr id="11" name="Textfeld 10"/>
          <p:cNvSpPr txBox="1"/>
          <p:nvPr/>
        </p:nvSpPr>
        <p:spPr>
          <a:xfrm>
            <a:off x="323528" y="1059582"/>
            <a:ext cx="8424936" cy="400110"/>
          </a:xfrm>
          <a:prstGeom prst="rect">
            <a:avLst/>
          </a:prstGeom>
          <a:solidFill>
            <a:schemeClr val="tx2">
              <a:lumMod val="75000"/>
            </a:schemeClr>
          </a:solidFill>
          <a:effectLst>
            <a:outerShdw blurRad="50800" dist="50800" dir="5400000" algn="ctr" rotWithShape="0">
              <a:schemeClr val="bg1"/>
            </a:outerShdw>
          </a:effectLst>
        </p:spPr>
        <p:txBody>
          <a:bodyPr wrap="square" rtlCol="0">
            <a:spAutoFit/>
          </a:bodyPr>
          <a:lstStyle/>
          <a:p>
            <a:r>
              <a:rPr lang="de-DE" sz="2000" dirty="0" smtClean="0">
                <a:solidFill>
                  <a:schemeClr val="bg1"/>
                </a:solidFill>
              </a:rPr>
              <a:t>Was sind die Folgen eines Verstoßes ?</a:t>
            </a:r>
            <a:endParaRPr lang="de-DE" sz="2000" dirty="0">
              <a:solidFill>
                <a:schemeClr val="bg1"/>
              </a:solidFill>
            </a:endParaRPr>
          </a:p>
        </p:txBody>
      </p:sp>
      <p:sp>
        <p:nvSpPr>
          <p:cNvPr id="5" name="Rechteck 4"/>
          <p:cNvSpPr/>
          <p:nvPr/>
        </p:nvSpPr>
        <p:spPr>
          <a:xfrm>
            <a:off x="3491880" y="2604319"/>
            <a:ext cx="180020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p:nvSpPr>
        <p:spPr>
          <a:xfrm>
            <a:off x="356499" y="1923678"/>
            <a:ext cx="8391965" cy="646331"/>
          </a:xfrm>
          <a:prstGeom prst="rect">
            <a:avLst/>
          </a:prstGeom>
          <a:noFill/>
        </p:spPr>
        <p:txBody>
          <a:bodyPr wrap="square" rtlCol="0">
            <a:spAutoFit/>
          </a:bodyPr>
          <a:lstStyle/>
          <a:p>
            <a:r>
              <a:rPr lang="de-DE" dirty="0" smtClean="0"/>
              <a:t>Kein Betrieb der Apotheke in den Räumen. </a:t>
            </a:r>
          </a:p>
          <a:p>
            <a:r>
              <a:rPr lang="de-DE" dirty="0" smtClean="0"/>
              <a:t>Verlegung oder Schließung der Apotheke </a:t>
            </a:r>
          </a:p>
        </p:txBody>
      </p:sp>
      <p:sp>
        <p:nvSpPr>
          <p:cNvPr id="2" name="Rechteck 1"/>
          <p:cNvSpPr/>
          <p:nvPr/>
        </p:nvSpPr>
        <p:spPr>
          <a:xfrm>
            <a:off x="356499" y="2926661"/>
            <a:ext cx="4038093" cy="369332"/>
          </a:xfrm>
          <a:prstGeom prst="rect">
            <a:avLst/>
          </a:prstGeom>
        </p:spPr>
        <p:txBody>
          <a:bodyPr wrap="none">
            <a:spAutoFit/>
          </a:bodyPr>
          <a:lstStyle/>
          <a:p>
            <a:r>
              <a:rPr lang="de-DE" dirty="0"/>
              <a:t>oder eine erhebliche Mietsteigerung ??? </a:t>
            </a:r>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3" name="Freihand 2"/>
              <p14:cNvContentPartPr/>
              <p14:nvPr>
                <p:extLst>
                  <p:ext uri="{42D2F446-02D8-4167-A562-619A0277C38B}">
                    <p15:isNarration xmlns:p15="http://schemas.microsoft.com/office/powerpoint/2012/main" val="1"/>
                  </p:ext>
                </p:extLst>
              </p14:nvPr>
            </p14:nvContentPartPr>
            <p14:xfrm>
              <a:off x="619200" y="2071800"/>
              <a:ext cx="3538800" cy="1057680"/>
            </p14:xfrm>
          </p:contentPart>
        </mc:Choice>
        <mc:Fallback>
          <p:pic>
            <p:nvPicPr>
              <p:cNvPr id="3" name="Freihand 2"/>
              <p:cNvPicPr>
                <a:picLocks noGrp="1" noRot="1" noChangeAspect="1" noMove="1" noResize="1" noEditPoints="1" noAdjustHandles="1" noChangeArrowheads="1" noChangeShapeType="1"/>
              </p:cNvPicPr>
              <p:nvPr/>
            </p:nvPicPr>
            <p:blipFill>
              <a:blip r:embed="rId6"/>
              <a:stretch>
                <a:fillRect/>
              </a:stretch>
            </p:blipFill>
            <p:spPr>
              <a:xfrm>
                <a:off x="603360" y="2008440"/>
                <a:ext cx="3570480" cy="1184400"/>
              </a:xfrm>
              <a:prstGeom prst="rect">
                <a:avLst/>
              </a:prstGeom>
            </p:spPr>
          </p:pic>
        </mc:Fallback>
      </mc:AlternateContent>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2964076660"/>
      </p:ext>
    </p:extLst>
  </p:cSld>
  <p:clrMapOvr>
    <a:masterClrMapping/>
  </p:clrMapOvr>
  <mc:AlternateContent xmlns:mc="http://schemas.openxmlformats.org/markup-compatibility/2006">
    <mc:Choice xmlns:p14="http://schemas.microsoft.com/office/powerpoint/2010/main" Requires="p14">
      <p:transition spd="slow" p14:dur="2000" advTm="65986"/>
    </mc:Choice>
    <mc:Fallback>
      <p:transition spd="slow" advTm="65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4"/>
                </p:tgtEl>
              </p:cMediaNode>
            </p:audio>
          </p:childTnLst>
        </p:cTn>
      </p:par>
    </p:tnLst>
    <p:bldLst>
      <p:bldP spid="10"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07504" y="4731990"/>
            <a:ext cx="8568952" cy="338554"/>
          </a:xfrm>
          <a:prstGeom prst="rect">
            <a:avLst/>
          </a:prstGeom>
          <a:noFill/>
        </p:spPr>
        <p:txBody>
          <a:bodyPr wrap="square" rtlCol="0">
            <a:spAutoFit/>
          </a:bodyPr>
          <a:lstStyle/>
          <a:p>
            <a:r>
              <a:rPr lang="de-DE" sz="1600" dirty="0" err="1" smtClean="0">
                <a:solidFill>
                  <a:schemeClr val="bg1"/>
                </a:solidFill>
                <a:latin typeface="Agency FB" panose="020B0503020202020204" pitchFamily="34" charset="0"/>
                <a:cs typeface="Arial" panose="020B0604020202020204" pitchFamily="34" charset="0"/>
              </a:rPr>
              <a:t>SuP</a:t>
            </a:r>
            <a:r>
              <a:rPr lang="de-DE" sz="1600" dirty="0" smtClean="0">
                <a:solidFill>
                  <a:schemeClr val="bg1"/>
                </a:solidFill>
                <a:latin typeface="Agency FB" panose="020B0503020202020204" pitchFamily="34" charset="0"/>
                <a:cs typeface="Arial" panose="020B0604020202020204" pitchFamily="34" charset="0"/>
              </a:rPr>
              <a:t> – Aktuell	2020	</a:t>
            </a:r>
            <a:r>
              <a:rPr lang="de-DE" altLang="de-DE" sz="1600" dirty="0">
                <a:solidFill>
                  <a:schemeClr val="bg1"/>
                </a:solidFill>
                <a:latin typeface="Agency FB" panose="020B0503020202020204" pitchFamily="34" charset="0"/>
                <a:cs typeface="Arial" panose="020B0604020202020204" pitchFamily="34" charset="0"/>
              </a:rPr>
              <a:t> Schriftformerfordernis bei Gewerberaummietverträgen</a:t>
            </a:r>
            <a:endParaRPr lang="de-DE" sz="1600" dirty="0" smtClean="0">
              <a:solidFill>
                <a:schemeClr val="bg1"/>
              </a:solidFill>
              <a:latin typeface="Agency FB" panose="020B0503020202020204" pitchFamily="34" charset="0"/>
              <a:cs typeface="Arial" panose="020B0604020202020204" pitchFamily="34" charset="0"/>
            </a:endParaRPr>
          </a:p>
        </p:txBody>
      </p:sp>
      <p:sp>
        <p:nvSpPr>
          <p:cNvPr id="11" name="Textfeld 10"/>
          <p:cNvSpPr txBox="1"/>
          <p:nvPr/>
        </p:nvSpPr>
        <p:spPr>
          <a:xfrm>
            <a:off x="323528" y="1059582"/>
            <a:ext cx="8424936" cy="400110"/>
          </a:xfrm>
          <a:prstGeom prst="rect">
            <a:avLst/>
          </a:prstGeom>
          <a:solidFill>
            <a:schemeClr val="tx2">
              <a:lumMod val="75000"/>
            </a:schemeClr>
          </a:solidFill>
          <a:effectLst>
            <a:outerShdw blurRad="50800" dist="50800" dir="5400000" algn="ctr" rotWithShape="0">
              <a:schemeClr val="bg1"/>
            </a:outerShdw>
          </a:effectLst>
        </p:spPr>
        <p:txBody>
          <a:bodyPr wrap="square" rtlCol="0">
            <a:spAutoFit/>
          </a:bodyPr>
          <a:lstStyle/>
          <a:p>
            <a:r>
              <a:rPr lang="de-DE" sz="2000" dirty="0" smtClean="0">
                <a:solidFill>
                  <a:schemeClr val="bg1"/>
                </a:solidFill>
              </a:rPr>
              <a:t>Was sind wesentliche Änderungen?</a:t>
            </a:r>
            <a:endParaRPr lang="de-DE" sz="2000" dirty="0">
              <a:solidFill>
                <a:schemeClr val="bg1"/>
              </a:solidFill>
            </a:endParaRPr>
          </a:p>
        </p:txBody>
      </p:sp>
      <p:sp>
        <p:nvSpPr>
          <p:cNvPr id="5" name="Rechteck 4"/>
          <p:cNvSpPr/>
          <p:nvPr/>
        </p:nvSpPr>
        <p:spPr>
          <a:xfrm>
            <a:off x="3491880" y="2604319"/>
            <a:ext cx="180020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a:off x="395536" y="1827121"/>
            <a:ext cx="8352928" cy="369332"/>
          </a:xfrm>
          <a:prstGeom prst="rect">
            <a:avLst/>
          </a:prstGeom>
          <a:noFill/>
        </p:spPr>
        <p:txBody>
          <a:bodyPr wrap="square" rtlCol="0">
            <a:spAutoFit/>
          </a:bodyPr>
          <a:lstStyle/>
          <a:p>
            <a:r>
              <a:rPr lang="de-DE" dirty="0" smtClean="0"/>
              <a:t>Es gibt hier keine Legaldefinition oder eine endgültige Aufzählung</a:t>
            </a:r>
          </a:p>
        </p:txBody>
      </p:sp>
      <p:sp>
        <p:nvSpPr>
          <p:cNvPr id="10" name="Textfeld 9"/>
          <p:cNvSpPr txBox="1"/>
          <p:nvPr/>
        </p:nvSpPr>
        <p:spPr>
          <a:xfrm>
            <a:off x="398422" y="2512473"/>
            <a:ext cx="8352928" cy="923330"/>
          </a:xfrm>
          <a:prstGeom prst="rect">
            <a:avLst/>
          </a:prstGeom>
          <a:noFill/>
        </p:spPr>
        <p:txBody>
          <a:bodyPr wrap="square" rtlCol="0">
            <a:spAutoFit/>
          </a:bodyPr>
          <a:lstStyle/>
          <a:p>
            <a:r>
              <a:rPr lang="de-DE" dirty="0" smtClean="0"/>
              <a:t>Die Rechtsprechung incl. des Bundesgerichtshofes hat in verschiedenen Urteilen Sachverhalte entschieden.</a:t>
            </a:r>
          </a:p>
          <a:p>
            <a:r>
              <a:rPr lang="de-DE" dirty="0" smtClean="0"/>
              <a:t>Weitere Urteile werden folgen. </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2308475694"/>
      </p:ext>
    </p:extLst>
  </p:cSld>
  <p:clrMapOvr>
    <a:masterClrMapping/>
  </p:clrMapOvr>
  <mc:AlternateContent xmlns:mc="http://schemas.openxmlformats.org/markup-compatibility/2006">
    <mc:Choice xmlns:p14="http://schemas.microsoft.com/office/powerpoint/2010/main" Requires="p14">
      <p:transition spd="slow" p14:dur="2000" advTm="65383"/>
    </mc:Choice>
    <mc:Fallback>
      <p:transition spd="slow" advTm="65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3"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07504" y="4731990"/>
            <a:ext cx="8568952" cy="338554"/>
          </a:xfrm>
          <a:prstGeom prst="rect">
            <a:avLst/>
          </a:prstGeom>
          <a:noFill/>
        </p:spPr>
        <p:txBody>
          <a:bodyPr wrap="square" rtlCol="0">
            <a:spAutoFit/>
          </a:bodyPr>
          <a:lstStyle/>
          <a:p>
            <a:r>
              <a:rPr lang="de-DE" sz="1600" dirty="0" err="1" smtClean="0">
                <a:solidFill>
                  <a:schemeClr val="bg1"/>
                </a:solidFill>
                <a:latin typeface="Agency FB" panose="020B0503020202020204" pitchFamily="34" charset="0"/>
                <a:cs typeface="Arial" panose="020B0604020202020204" pitchFamily="34" charset="0"/>
              </a:rPr>
              <a:t>SuP</a:t>
            </a:r>
            <a:r>
              <a:rPr lang="de-DE" sz="1600" dirty="0" smtClean="0">
                <a:solidFill>
                  <a:schemeClr val="bg1"/>
                </a:solidFill>
                <a:latin typeface="Agency FB" panose="020B0503020202020204" pitchFamily="34" charset="0"/>
                <a:cs typeface="Arial" panose="020B0604020202020204" pitchFamily="34" charset="0"/>
              </a:rPr>
              <a:t> – Aktuell	2020	</a:t>
            </a:r>
            <a:r>
              <a:rPr lang="de-DE" altLang="de-DE" sz="1600" dirty="0">
                <a:solidFill>
                  <a:schemeClr val="bg1"/>
                </a:solidFill>
                <a:latin typeface="Agency FB" panose="020B0503020202020204" pitchFamily="34" charset="0"/>
                <a:cs typeface="Arial" panose="020B0604020202020204" pitchFamily="34" charset="0"/>
              </a:rPr>
              <a:t> Schriftformerfordernis bei Gewerberaummietverträgen</a:t>
            </a:r>
            <a:endParaRPr lang="de-DE" sz="1600" dirty="0" smtClean="0">
              <a:solidFill>
                <a:schemeClr val="bg1"/>
              </a:solidFill>
              <a:latin typeface="Agency FB" panose="020B0503020202020204" pitchFamily="34" charset="0"/>
              <a:cs typeface="Arial" panose="020B0604020202020204" pitchFamily="34" charset="0"/>
            </a:endParaRPr>
          </a:p>
        </p:txBody>
      </p:sp>
      <p:sp>
        <p:nvSpPr>
          <p:cNvPr id="11" name="Textfeld 10"/>
          <p:cNvSpPr txBox="1"/>
          <p:nvPr/>
        </p:nvSpPr>
        <p:spPr>
          <a:xfrm>
            <a:off x="323528" y="1059582"/>
            <a:ext cx="8424936" cy="400110"/>
          </a:xfrm>
          <a:prstGeom prst="rect">
            <a:avLst/>
          </a:prstGeom>
          <a:solidFill>
            <a:schemeClr val="tx2">
              <a:lumMod val="75000"/>
            </a:schemeClr>
          </a:solidFill>
          <a:effectLst>
            <a:outerShdw blurRad="50800" dist="50800" dir="5400000" algn="ctr" rotWithShape="0">
              <a:schemeClr val="bg1"/>
            </a:outerShdw>
          </a:effectLst>
        </p:spPr>
        <p:txBody>
          <a:bodyPr wrap="square" rtlCol="0">
            <a:spAutoFit/>
          </a:bodyPr>
          <a:lstStyle/>
          <a:p>
            <a:r>
              <a:rPr lang="de-DE" sz="2000" dirty="0" smtClean="0">
                <a:solidFill>
                  <a:schemeClr val="bg1"/>
                </a:solidFill>
              </a:rPr>
              <a:t>Betrifft dies die Absenkung der Umsatzsteuer 2020 ?</a:t>
            </a:r>
            <a:endParaRPr lang="de-DE" sz="2000" dirty="0">
              <a:solidFill>
                <a:schemeClr val="bg1"/>
              </a:solidFill>
            </a:endParaRPr>
          </a:p>
        </p:txBody>
      </p:sp>
      <p:sp>
        <p:nvSpPr>
          <p:cNvPr id="5" name="Rechteck 4"/>
          <p:cNvSpPr/>
          <p:nvPr/>
        </p:nvSpPr>
        <p:spPr>
          <a:xfrm>
            <a:off x="3491880" y="2604319"/>
            <a:ext cx="180020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a:off x="395536" y="1827121"/>
            <a:ext cx="8352928" cy="369332"/>
          </a:xfrm>
          <a:prstGeom prst="rect">
            <a:avLst/>
          </a:prstGeom>
          <a:noFill/>
        </p:spPr>
        <p:txBody>
          <a:bodyPr wrap="square" rtlCol="0">
            <a:spAutoFit/>
          </a:bodyPr>
          <a:lstStyle/>
          <a:p>
            <a:r>
              <a:rPr lang="de-DE" dirty="0" smtClean="0"/>
              <a:t>Hierzu gibt es noch keine Urteile.</a:t>
            </a:r>
          </a:p>
        </p:txBody>
      </p:sp>
      <p:sp>
        <p:nvSpPr>
          <p:cNvPr id="10" name="Textfeld 9"/>
          <p:cNvSpPr txBox="1"/>
          <p:nvPr/>
        </p:nvSpPr>
        <p:spPr>
          <a:xfrm>
            <a:off x="398422" y="2512473"/>
            <a:ext cx="8352928" cy="923330"/>
          </a:xfrm>
          <a:prstGeom prst="rect">
            <a:avLst/>
          </a:prstGeom>
          <a:noFill/>
        </p:spPr>
        <p:txBody>
          <a:bodyPr wrap="square" rtlCol="0">
            <a:spAutoFit/>
          </a:bodyPr>
          <a:lstStyle/>
          <a:p>
            <a:r>
              <a:rPr lang="de-DE" dirty="0" smtClean="0"/>
              <a:t>Zwar ändert sich durch die Änderung der Umsatzsteuer nicht die Miete, jedoch der Zahlbetrag. Ein Erwerber könnte aus einem geänderten Zahlbetrag ohne schriftliche Vereinbarung falsche Schlüsse ziehen. </a:t>
            </a:r>
          </a:p>
        </p:txBody>
      </p:sp>
      <p:sp>
        <p:nvSpPr>
          <p:cNvPr id="7" name="Textfeld 6"/>
          <p:cNvSpPr txBox="1"/>
          <p:nvPr/>
        </p:nvSpPr>
        <p:spPr>
          <a:xfrm>
            <a:off x="467544" y="3495014"/>
            <a:ext cx="8352928" cy="369332"/>
          </a:xfrm>
          <a:prstGeom prst="rect">
            <a:avLst/>
          </a:prstGeom>
          <a:noFill/>
        </p:spPr>
        <p:txBody>
          <a:bodyPr wrap="square" rtlCol="0">
            <a:spAutoFit/>
          </a:bodyPr>
          <a:lstStyle/>
          <a:p>
            <a:r>
              <a:rPr lang="de-DE" dirty="0" smtClean="0"/>
              <a:t>?</a:t>
            </a:r>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4" name="Freihand 3"/>
              <p14:cNvContentPartPr/>
              <p14:nvPr>
                <p:extLst>
                  <p:ext uri="{42D2F446-02D8-4167-A562-619A0277C38B}">
                    <p15:isNarration xmlns:p15="http://schemas.microsoft.com/office/powerpoint/2012/main" val="1"/>
                  </p:ext>
                </p:extLst>
              </p14:nvPr>
            </p14:nvContentPartPr>
            <p14:xfrm>
              <a:off x="2004840" y="2967120"/>
              <a:ext cx="4386960" cy="286200"/>
            </p14:xfrm>
          </p:contentPart>
        </mc:Choice>
        <mc:Fallback>
          <p:pic>
            <p:nvPicPr>
              <p:cNvPr id="4" name="Freihand 3"/>
              <p:cNvPicPr>
                <a:picLocks noGrp="1" noRot="1" noChangeAspect="1" noMove="1" noResize="1" noEditPoints="1" noAdjustHandles="1" noChangeArrowheads="1" noChangeShapeType="1"/>
              </p:cNvPicPr>
              <p:nvPr/>
            </p:nvPicPr>
            <p:blipFill>
              <a:blip r:embed="rId6"/>
              <a:stretch>
                <a:fillRect/>
              </a:stretch>
            </p:blipFill>
            <p:spPr>
              <a:xfrm>
                <a:off x="1989000" y="2903760"/>
                <a:ext cx="4418640" cy="412920"/>
              </a:xfrm>
              <a:prstGeom prst="rect">
                <a:avLst/>
              </a:prstGeom>
            </p:spPr>
          </p:pic>
        </mc:Fallback>
      </mc:AlternateContent>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2342979359"/>
      </p:ext>
    </p:extLst>
  </p:cSld>
  <p:clrMapOvr>
    <a:masterClrMapping/>
  </p:clrMapOvr>
  <mc:AlternateContent xmlns:mc="http://schemas.openxmlformats.org/markup-compatibility/2006">
    <mc:Choice xmlns:p14="http://schemas.microsoft.com/office/powerpoint/2010/main" Requires="p14">
      <p:transition spd="slow" p14:dur="2000" advTm="90979"/>
    </mc:Choice>
    <mc:Fallback>
      <p:transition spd="slow" advTm="90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8"/>
                </p:tgtEl>
              </p:cMediaNode>
            </p:audio>
          </p:childTnLst>
        </p:cTn>
      </p:par>
    </p:tnLst>
    <p:bldLst>
      <p:bldP spid="3" grpId="0"/>
      <p:bldP spid="10"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07504" y="4731990"/>
            <a:ext cx="8568952" cy="338554"/>
          </a:xfrm>
          <a:prstGeom prst="rect">
            <a:avLst/>
          </a:prstGeom>
          <a:noFill/>
        </p:spPr>
        <p:txBody>
          <a:bodyPr wrap="square" rtlCol="0">
            <a:spAutoFit/>
          </a:bodyPr>
          <a:lstStyle/>
          <a:p>
            <a:r>
              <a:rPr lang="de-DE" sz="1600" dirty="0" err="1" smtClean="0">
                <a:solidFill>
                  <a:schemeClr val="bg1"/>
                </a:solidFill>
                <a:latin typeface="Agency FB" panose="020B0503020202020204" pitchFamily="34" charset="0"/>
                <a:cs typeface="Arial" panose="020B0604020202020204" pitchFamily="34" charset="0"/>
              </a:rPr>
              <a:t>SuP</a:t>
            </a:r>
            <a:r>
              <a:rPr lang="de-DE" sz="1600" dirty="0" smtClean="0">
                <a:solidFill>
                  <a:schemeClr val="bg1"/>
                </a:solidFill>
                <a:latin typeface="Agency FB" panose="020B0503020202020204" pitchFamily="34" charset="0"/>
                <a:cs typeface="Arial" panose="020B0604020202020204" pitchFamily="34" charset="0"/>
              </a:rPr>
              <a:t> – Aktuell	2020	</a:t>
            </a:r>
            <a:r>
              <a:rPr lang="de-DE" altLang="de-DE" sz="1600" dirty="0">
                <a:solidFill>
                  <a:schemeClr val="bg1"/>
                </a:solidFill>
                <a:latin typeface="Agency FB" panose="020B0503020202020204" pitchFamily="34" charset="0"/>
                <a:cs typeface="Arial" panose="020B0604020202020204" pitchFamily="34" charset="0"/>
              </a:rPr>
              <a:t> Schriftformerfordernis bei Gewerberaummietverträgen</a:t>
            </a:r>
            <a:endParaRPr lang="de-DE" sz="1600" dirty="0" smtClean="0">
              <a:solidFill>
                <a:schemeClr val="bg1"/>
              </a:solidFill>
              <a:latin typeface="Agency FB" panose="020B0503020202020204" pitchFamily="34" charset="0"/>
              <a:cs typeface="Arial" panose="020B0604020202020204" pitchFamily="34" charset="0"/>
            </a:endParaRPr>
          </a:p>
        </p:txBody>
      </p:sp>
      <p:sp>
        <p:nvSpPr>
          <p:cNvPr id="11" name="Textfeld 10"/>
          <p:cNvSpPr txBox="1"/>
          <p:nvPr/>
        </p:nvSpPr>
        <p:spPr>
          <a:xfrm>
            <a:off x="323528" y="1059582"/>
            <a:ext cx="8424936" cy="400110"/>
          </a:xfrm>
          <a:prstGeom prst="rect">
            <a:avLst/>
          </a:prstGeom>
          <a:solidFill>
            <a:schemeClr val="tx2">
              <a:lumMod val="75000"/>
            </a:schemeClr>
          </a:solidFill>
          <a:effectLst>
            <a:outerShdw blurRad="50800" dist="50800" dir="5400000" algn="ctr" rotWithShape="0">
              <a:schemeClr val="bg1"/>
            </a:outerShdw>
          </a:effectLst>
        </p:spPr>
        <p:txBody>
          <a:bodyPr wrap="square" rtlCol="0">
            <a:spAutoFit/>
          </a:bodyPr>
          <a:lstStyle/>
          <a:p>
            <a:r>
              <a:rPr lang="de-DE" sz="2000" dirty="0" smtClean="0">
                <a:solidFill>
                  <a:schemeClr val="bg1"/>
                </a:solidFill>
              </a:rPr>
              <a:t>Zur Absenkung der Umsatzsteuer 2020 </a:t>
            </a:r>
            <a:endParaRPr lang="de-DE" sz="2000" dirty="0">
              <a:solidFill>
                <a:schemeClr val="bg1"/>
              </a:solidFill>
            </a:endParaRPr>
          </a:p>
        </p:txBody>
      </p:sp>
      <p:sp>
        <p:nvSpPr>
          <p:cNvPr id="5" name="Rechteck 4"/>
          <p:cNvSpPr/>
          <p:nvPr/>
        </p:nvSpPr>
        <p:spPr>
          <a:xfrm>
            <a:off x="3491880" y="2604319"/>
            <a:ext cx="180020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2" name="Tabelle 1"/>
          <p:cNvGraphicFramePr>
            <a:graphicFrameLocks noGrp="1"/>
          </p:cNvGraphicFramePr>
          <p:nvPr>
            <p:extLst>
              <p:ext uri="{D42A27DB-BD31-4B8C-83A1-F6EECF244321}">
                <p14:modId xmlns:p14="http://schemas.microsoft.com/office/powerpoint/2010/main" val="2827930646"/>
              </p:ext>
            </p:extLst>
          </p:nvPr>
        </p:nvGraphicFramePr>
        <p:xfrm>
          <a:off x="304030" y="1700270"/>
          <a:ext cx="8444434" cy="1854200"/>
        </p:xfrm>
        <a:graphic>
          <a:graphicData uri="http://schemas.openxmlformats.org/drawingml/2006/table">
            <a:tbl>
              <a:tblPr firstRow="1" bandRow="1">
                <a:tableStyleId>{5C22544A-7EE6-4342-B048-85BDC9FD1C3A}</a:tableStyleId>
              </a:tblPr>
              <a:tblGrid>
                <a:gridCol w="2971826"/>
                <a:gridCol w="2664296"/>
                <a:gridCol w="2808312"/>
              </a:tblGrid>
              <a:tr h="370840">
                <a:tc>
                  <a:txBody>
                    <a:bodyPr/>
                    <a:lstStyle/>
                    <a:p>
                      <a:endParaRPr lang="de-DE" dirty="0"/>
                    </a:p>
                  </a:txBody>
                  <a:tcPr>
                    <a:solidFill>
                      <a:schemeClr val="tx2">
                        <a:lumMod val="75000"/>
                      </a:schemeClr>
                    </a:solidFill>
                  </a:tcPr>
                </a:tc>
                <a:tc>
                  <a:txBody>
                    <a:bodyPr/>
                    <a:lstStyle/>
                    <a:p>
                      <a:pPr algn="ctr"/>
                      <a:r>
                        <a:rPr lang="de-DE" dirty="0" smtClean="0"/>
                        <a:t>Steuerrecht</a:t>
                      </a:r>
                      <a:endParaRPr lang="de-DE" dirty="0"/>
                    </a:p>
                  </a:txBody>
                  <a:tcPr>
                    <a:solidFill>
                      <a:schemeClr val="tx2">
                        <a:lumMod val="75000"/>
                      </a:schemeClr>
                    </a:solidFill>
                  </a:tcPr>
                </a:tc>
                <a:tc>
                  <a:txBody>
                    <a:bodyPr/>
                    <a:lstStyle/>
                    <a:p>
                      <a:pPr algn="ctr"/>
                      <a:r>
                        <a:rPr lang="de-DE" dirty="0" smtClean="0"/>
                        <a:t>Zivilrecht</a:t>
                      </a:r>
                      <a:endParaRPr lang="de-DE" dirty="0"/>
                    </a:p>
                  </a:txBody>
                  <a:tcPr>
                    <a:solidFill>
                      <a:schemeClr val="tx2">
                        <a:lumMod val="75000"/>
                      </a:schemeClr>
                    </a:solidFill>
                  </a:tcPr>
                </a:tc>
              </a:tr>
              <a:tr h="370840">
                <a:tc>
                  <a:txBody>
                    <a:bodyPr/>
                    <a:lstStyle/>
                    <a:p>
                      <a:r>
                        <a:rPr lang="de-DE" dirty="0" smtClean="0"/>
                        <a:t>Umsatzsteuer</a:t>
                      </a:r>
                      <a:endParaRPr lang="de-DE" dirty="0"/>
                    </a:p>
                  </a:txBody>
                  <a:tcPr/>
                </a:tc>
                <a:tc>
                  <a:txBody>
                    <a:bodyPr/>
                    <a:lstStyle/>
                    <a:p>
                      <a:pPr algn="ctr"/>
                      <a:r>
                        <a:rPr lang="de-DE" dirty="0" smtClean="0"/>
                        <a:t>Absenkung</a:t>
                      </a:r>
                      <a:r>
                        <a:rPr lang="de-DE" baseline="0" dirty="0" smtClean="0"/>
                        <a:t> Umsatzsteuer</a:t>
                      </a:r>
                      <a:endParaRPr lang="de-DE" dirty="0"/>
                    </a:p>
                  </a:txBody>
                  <a:tcPr/>
                </a:tc>
                <a:tc>
                  <a:txBody>
                    <a:bodyPr/>
                    <a:lstStyle/>
                    <a:p>
                      <a:pPr algn="ctr"/>
                      <a:r>
                        <a:rPr lang="de-DE" dirty="0" smtClean="0"/>
                        <a:t>Absenkung Umsatzsteuer</a:t>
                      </a:r>
                      <a:endParaRPr lang="de-DE" dirty="0"/>
                    </a:p>
                  </a:txBody>
                  <a:tcPr/>
                </a:tc>
              </a:tr>
              <a:tr h="370840">
                <a:tc>
                  <a:txBody>
                    <a:bodyPr/>
                    <a:lstStyle/>
                    <a:p>
                      <a:r>
                        <a:rPr lang="de-DE" dirty="0" smtClean="0"/>
                        <a:t>Maßnahme</a:t>
                      </a:r>
                      <a:endParaRPr lang="de-DE" dirty="0"/>
                    </a:p>
                  </a:txBody>
                  <a:tcPr/>
                </a:tc>
                <a:tc>
                  <a:txBody>
                    <a:bodyPr/>
                    <a:lstStyle/>
                    <a:p>
                      <a:pPr algn="ctr"/>
                      <a:r>
                        <a:rPr lang="de-DE" dirty="0" smtClean="0"/>
                        <a:t>Dauerauftrag</a:t>
                      </a:r>
                      <a:r>
                        <a:rPr lang="de-DE" baseline="0" dirty="0" smtClean="0"/>
                        <a:t> ändern</a:t>
                      </a:r>
                      <a:endParaRPr lang="de-DE" dirty="0"/>
                    </a:p>
                  </a:txBody>
                  <a:tcPr/>
                </a:tc>
                <a:tc>
                  <a:txBody>
                    <a:bodyPr/>
                    <a:lstStyle/>
                    <a:p>
                      <a:pPr algn="ctr"/>
                      <a:r>
                        <a:rPr lang="de-DE" dirty="0" smtClean="0"/>
                        <a:t>Dauerauftrag ändern</a:t>
                      </a:r>
                      <a:endParaRPr lang="de-DE" dirty="0"/>
                    </a:p>
                  </a:txBody>
                  <a:tcPr/>
                </a:tc>
              </a:tr>
              <a:tr h="370840">
                <a:tc>
                  <a:txBody>
                    <a:bodyPr/>
                    <a:lstStyle/>
                    <a:p>
                      <a:r>
                        <a:rPr lang="de-DE" dirty="0" smtClean="0"/>
                        <a:t>Dauermietrechnung</a:t>
                      </a:r>
                      <a:endParaRPr lang="de-DE" dirty="0"/>
                    </a:p>
                  </a:txBody>
                  <a:tcPr/>
                </a:tc>
                <a:tc>
                  <a:txBody>
                    <a:bodyPr/>
                    <a:lstStyle/>
                    <a:p>
                      <a:pPr algn="ctr"/>
                      <a:r>
                        <a:rPr lang="de-DE" dirty="0" smtClean="0"/>
                        <a:t>genügend</a:t>
                      </a:r>
                      <a:endParaRPr lang="de-DE" dirty="0"/>
                    </a:p>
                  </a:txBody>
                  <a:tcPr/>
                </a:tc>
                <a:tc>
                  <a:txBody>
                    <a:bodyPr/>
                    <a:lstStyle/>
                    <a:p>
                      <a:pPr algn="ctr"/>
                      <a:r>
                        <a:rPr lang="de-DE" dirty="0" smtClean="0"/>
                        <a:t>wohl nicht genügend</a:t>
                      </a:r>
                      <a:endParaRPr lang="de-DE" dirty="0"/>
                    </a:p>
                  </a:txBody>
                  <a:tcPr/>
                </a:tc>
              </a:tr>
              <a:tr h="370840">
                <a:tc>
                  <a:txBody>
                    <a:bodyPr/>
                    <a:lstStyle/>
                    <a:p>
                      <a:r>
                        <a:rPr lang="de-DE" dirty="0" smtClean="0"/>
                        <a:t>Schriftlicher Nachtrag</a:t>
                      </a:r>
                      <a:endParaRPr lang="de-DE" dirty="0"/>
                    </a:p>
                  </a:txBody>
                  <a:tcPr/>
                </a:tc>
                <a:tc>
                  <a:txBody>
                    <a:bodyPr/>
                    <a:lstStyle/>
                    <a:p>
                      <a:pPr algn="ctr"/>
                      <a:r>
                        <a:rPr lang="de-DE" dirty="0" smtClean="0"/>
                        <a:t>richtig</a:t>
                      </a:r>
                      <a:endParaRPr lang="de-DE" dirty="0"/>
                    </a:p>
                  </a:txBody>
                  <a:tcPr/>
                </a:tc>
                <a:tc>
                  <a:txBody>
                    <a:bodyPr/>
                    <a:lstStyle/>
                    <a:p>
                      <a:pPr algn="ctr"/>
                      <a:r>
                        <a:rPr lang="de-DE" dirty="0" smtClean="0"/>
                        <a:t>richtig</a:t>
                      </a:r>
                      <a:endParaRPr lang="de-DE" dirty="0"/>
                    </a:p>
                  </a:txBody>
                  <a:tcPr/>
                </a:tc>
              </a:tr>
            </a:tbl>
          </a:graphicData>
        </a:graphic>
      </p:graphicFrame>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12" name="Freihand 11"/>
              <p14:cNvContentPartPr/>
              <p14:nvPr>
                <p:extLst>
                  <p:ext uri="{42D2F446-02D8-4167-A562-619A0277C38B}">
                    <p15:isNarration xmlns:p15="http://schemas.microsoft.com/office/powerpoint/2012/main" val="1"/>
                  </p:ext>
                </p:extLst>
              </p14:nvPr>
            </p14:nvContentPartPr>
            <p14:xfrm>
              <a:off x="528480" y="1881360"/>
              <a:ext cx="7291800" cy="1495440"/>
            </p14:xfrm>
          </p:contentPart>
        </mc:Choice>
        <mc:Fallback>
          <p:pic>
            <p:nvPicPr>
              <p:cNvPr id="12" name="Freihand 11"/>
              <p:cNvPicPr>
                <a:picLocks noGrp="1" noRot="1" noChangeAspect="1" noMove="1" noResize="1" noEditPoints="1" noAdjustHandles="1" noChangeArrowheads="1" noChangeShapeType="1"/>
              </p:cNvPicPr>
              <p:nvPr/>
            </p:nvPicPr>
            <p:blipFill>
              <a:blip r:embed="rId6"/>
              <a:stretch>
                <a:fillRect/>
              </a:stretch>
            </p:blipFill>
            <p:spPr>
              <a:xfrm>
                <a:off x="512640" y="1818000"/>
                <a:ext cx="7323480" cy="1622160"/>
              </a:xfrm>
              <a:prstGeom prst="rect">
                <a:avLst/>
              </a:prstGeom>
            </p:spPr>
          </p:pic>
        </mc:Fallback>
      </mc:AlternateContent>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1751770813"/>
      </p:ext>
    </p:extLst>
  </p:cSld>
  <p:clrMapOvr>
    <a:masterClrMapping/>
  </p:clrMapOvr>
  <mc:AlternateContent xmlns:mc="http://schemas.openxmlformats.org/markup-compatibility/2006">
    <mc:Choice xmlns:p14="http://schemas.microsoft.com/office/powerpoint/2010/main" Requires="p14">
      <p:transition spd="slow" p14:dur="2000" advTm="113714"/>
    </mc:Choice>
    <mc:Fallback>
      <p:transition spd="slow" advTm="113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59"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md type="call" cmd="playFrom(0.0)">
                                      <p:cBhvr>
                                        <p:cTn id="9"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07504" y="4731990"/>
            <a:ext cx="8568952" cy="338554"/>
          </a:xfrm>
          <a:prstGeom prst="rect">
            <a:avLst/>
          </a:prstGeom>
          <a:noFill/>
        </p:spPr>
        <p:txBody>
          <a:bodyPr wrap="square" rtlCol="0">
            <a:spAutoFit/>
          </a:bodyPr>
          <a:lstStyle/>
          <a:p>
            <a:r>
              <a:rPr lang="de-DE" sz="1600" dirty="0" err="1" smtClean="0">
                <a:solidFill>
                  <a:schemeClr val="bg1"/>
                </a:solidFill>
                <a:latin typeface="Agency FB" panose="020B0503020202020204" pitchFamily="34" charset="0"/>
                <a:cs typeface="Arial" panose="020B0604020202020204" pitchFamily="34" charset="0"/>
              </a:rPr>
              <a:t>SuP</a:t>
            </a:r>
            <a:r>
              <a:rPr lang="de-DE" sz="1600" dirty="0" smtClean="0">
                <a:solidFill>
                  <a:schemeClr val="bg1"/>
                </a:solidFill>
                <a:latin typeface="Agency FB" panose="020B0503020202020204" pitchFamily="34" charset="0"/>
                <a:cs typeface="Arial" panose="020B0604020202020204" pitchFamily="34" charset="0"/>
              </a:rPr>
              <a:t> – Aktuell	2020	</a:t>
            </a:r>
            <a:r>
              <a:rPr lang="de-DE" altLang="de-DE" sz="1600" dirty="0">
                <a:solidFill>
                  <a:schemeClr val="bg1"/>
                </a:solidFill>
                <a:latin typeface="Agency FB" panose="020B0503020202020204" pitchFamily="34" charset="0"/>
                <a:cs typeface="Arial" panose="020B0604020202020204" pitchFamily="34" charset="0"/>
              </a:rPr>
              <a:t> Schriftformerfordernis bei Gewerberaummietverträgen</a:t>
            </a:r>
            <a:endParaRPr lang="de-DE" sz="1600" dirty="0" smtClean="0">
              <a:solidFill>
                <a:schemeClr val="bg1"/>
              </a:solidFill>
              <a:latin typeface="Agency FB" panose="020B0503020202020204" pitchFamily="34" charset="0"/>
              <a:cs typeface="Arial" panose="020B0604020202020204" pitchFamily="34" charset="0"/>
            </a:endParaRPr>
          </a:p>
        </p:txBody>
      </p:sp>
      <p:sp>
        <p:nvSpPr>
          <p:cNvPr id="11" name="Textfeld 10"/>
          <p:cNvSpPr txBox="1"/>
          <p:nvPr/>
        </p:nvSpPr>
        <p:spPr>
          <a:xfrm>
            <a:off x="323528" y="1059582"/>
            <a:ext cx="8424936" cy="400110"/>
          </a:xfrm>
          <a:prstGeom prst="rect">
            <a:avLst/>
          </a:prstGeom>
          <a:solidFill>
            <a:schemeClr val="tx2">
              <a:lumMod val="75000"/>
            </a:schemeClr>
          </a:solidFill>
          <a:effectLst>
            <a:outerShdw blurRad="50800" dist="50800" dir="5400000" algn="ctr" rotWithShape="0">
              <a:schemeClr val="bg1"/>
            </a:outerShdw>
          </a:effectLst>
        </p:spPr>
        <p:txBody>
          <a:bodyPr wrap="square" rtlCol="0">
            <a:spAutoFit/>
          </a:bodyPr>
          <a:lstStyle/>
          <a:p>
            <a:r>
              <a:rPr lang="de-DE" sz="2000" dirty="0" smtClean="0">
                <a:solidFill>
                  <a:schemeClr val="bg1"/>
                </a:solidFill>
              </a:rPr>
              <a:t>Fazit</a:t>
            </a:r>
            <a:endParaRPr lang="de-DE" sz="2000" dirty="0">
              <a:solidFill>
                <a:schemeClr val="bg1"/>
              </a:solidFill>
            </a:endParaRPr>
          </a:p>
        </p:txBody>
      </p:sp>
      <p:sp>
        <p:nvSpPr>
          <p:cNvPr id="5" name="Rechteck 4"/>
          <p:cNvSpPr/>
          <p:nvPr/>
        </p:nvSpPr>
        <p:spPr>
          <a:xfrm>
            <a:off x="3491880" y="2604319"/>
            <a:ext cx="180020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a:off x="395536" y="1827121"/>
            <a:ext cx="8352928" cy="1200329"/>
          </a:xfrm>
          <a:prstGeom prst="rect">
            <a:avLst/>
          </a:prstGeom>
          <a:noFill/>
        </p:spPr>
        <p:txBody>
          <a:bodyPr wrap="square" rtlCol="0">
            <a:spAutoFit/>
          </a:bodyPr>
          <a:lstStyle/>
          <a:p>
            <a:r>
              <a:rPr lang="de-DE" dirty="0" smtClean="0"/>
              <a:t>Die Senkung der Umsatzsteuer ist für die Frage eines Schriftformverstoßes auch wichtig.</a:t>
            </a:r>
          </a:p>
          <a:p>
            <a:endParaRPr lang="de-DE" dirty="0"/>
          </a:p>
          <a:p>
            <a:r>
              <a:rPr lang="de-DE" dirty="0" smtClean="0"/>
              <a:t>Aber die Frage, ob in der Vergangenheit alle Änderungen eines auf bestimmte Zeit abgeschlossenen Mitvertrages formrichtig vereinbart wurden, birgt Gefahrenpotential. </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3882973664"/>
      </p:ext>
    </p:extLst>
  </p:cSld>
  <p:clrMapOvr>
    <a:masterClrMapping/>
  </p:clrMapOvr>
  <mc:AlternateContent xmlns:mc="http://schemas.openxmlformats.org/markup-compatibility/2006">
    <mc:Choice xmlns:p14="http://schemas.microsoft.com/office/powerpoint/2010/main" Requires="p14">
      <p:transition spd="slow" p14:dur="2000" advTm="57190"/>
    </mc:Choice>
    <mc:Fallback>
      <p:transition spd="slow" advTm="57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4"/>
          <p:cNvSpPr txBox="1">
            <a:spLocks noChangeArrowheads="1"/>
          </p:cNvSpPr>
          <p:nvPr/>
        </p:nvSpPr>
        <p:spPr bwMode="auto">
          <a:xfrm>
            <a:off x="323528" y="465516"/>
            <a:ext cx="5257800" cy="66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de-DE"/>
            </a:defPPr>
            <a:lvl1pPr eaLnBrk="1" hangingPunct="1">
              <a:buClr>
                <a:srgbClr val="003366"/>
              </a:buClr>
              <a:buFont typeface="Wingdings" pitchFamily="2" charset="2"/>
              <a:defRPr sz="2000" b="1">
                <a:latin typeface="Arial" pitchFamily="34" charset="0"/>
                <a:cs typeface="Arial" pitchFamily="34" charset="0"/>
              </a:defRPr>
            </a:lvl1pPr>
            <a:lvl2pPr marL="742950" indent="-285750" eaLnBrk="0" hangingPunct="0">
              <a:spcBef>
                <a:spcPct val="20000"/>
              </a:spcBef>
              <a:buClr>
                <a:srgbClr val="003366"/>
              </a:buClr>
              <a:buFont typeface="Wingdings" pitchFamily="2" charset="2"/>
              <a:buChar char="Ø"/>
              <a:defRPr sz="1200">
                <a:latin typeface="Arial" pitchFamily="34" charset="0"/>
                <a:cs typeface="Arial" pitchFamily="34" charset="0"/>
              </a:defRPr>
            </a:lvl2pPr>
            <a:lvl3pPr marL="1143000" indent="-228600" eaLnBrk="0" hangingPunct="0">
              <a:spcBef>
                <a:spcPct val="20000"/>
              </a:spcBef>
              <a:buClr>
                <a:srgbClr val="003366"/>
              </a:buClr>
              <a:buChar char="-"/>
              <a:defRPr sz="1200">
                <a:latin typeface="Arial" pitchFamily="34" charset="0"/>
                <a:cs typeface="Arial" pitchFamily="34" charset="0"/>
              </a:defRPr>
            </a:lvl3pPr>
            <a:lvl4pPr marL="1600200" indent="-228600" eaLnBrk="0" hangingPunct="0">
              <a:spcBef>
                <a:spcPct val="20000"/>
              </a:spcBef>
              <a:buChar char="–"/>
              <a:defRPr sz="1200">
                <a:latin typeface="Arial" pitchFamily="34" charset="0"/>
                <a:cs typeface="Arial" pitchFamily="34" charset="0"/>
              </a:defRPr>
            </a:lvl4pPr>
            <a:lvl5pPr marL="2057400" indent="-228600" eaLnBrk="0" hangingPunct="0">
              <a:spcBef>
                <a:spcPct val="20000"/>
              </a:spcBef>
              <a:defRPr sz="1200">
                <a:latin typeface="Arial" pitchFamily="34" charset="0"/>
                <a:cs typeface="Arial" pitchFamily="34" charset="0"/>
              </a:defRPr>
            </a:lvl5pPr>
            <a:lvl6pPr marL="2514600" indent="-228600" eaLnBrk="0" fontAlgn="base" hangingPunct="0">
              <a:spcBef>
                <a:spcPct val="20000"/>
              </a:spcBef>
              <a:spcAft>
                <a:spcPct val="0"/>
              </a:spcAft>
              <a:defRPr sz="1200">
                <a:latin typeface="Arial" pitchFamily="34" charset="0"/>
                <a:cs typeface="Arial" pitchFamily="34" charset="0"/>
              </a:defRPr>
            </a:lvl6pPr>
            <a:lvl7pPr marL="2971800" indent="-228600" eaLnBrk="0" fontAlgn="base" hangingPunct="0">
              <a:spcBef>
                <a:spcPct val="20000"/>
              </a:spcBef>
              <a:spcAft>
                <a:spcPct val="0"/>
              </a:spcAft>
              <a:defRPr sz="1200">
                <a:latin typeface="Arial" pitchFamily="34" charset="0"/>
                <a:cs typeface="Arial" pitchFamily="34" charset="0"/>
              </a:defRPr>
            </a:lvl7pPr>
            <a:lvl8pPr marL="3429000" indent="-228600" eaLnBrk="0" fontAlgn="base" hangingPunct="0">
              <a:spcBef>
                <a:spcPct val="20000"/>
              </a:spcBef>
              <a:spcAft>
                <a:spcPct val="0"/>
              </a:spcAft>
              <a:defRPr sz="1200">
                <a:latin typeface="Arial" pitchFamily="34" charset="0"/>
                <a:cs typeface="Arial" pitchFamily="34" charset="0"/>
              </a:defRPr>
            </a:lvl8pPr>
            <a:lvl9pPr marL="3886200" indent="-228600" eaLnBrk="0" fontAlgn="base" hangingPunct="0">
              <a:spcBef>
                <a:spcPct val="20000"/>
              </a:spcBef>
              <a:spcAft>
                <a:spcPct val="0"/>
              </a:spcAft>
              <a:defRPr sz="1200">
                <a:latin typeface="Arial" pitchFamily="34" charset="0"/>
                <a:cs typeface="Arial" pitchFamily="34" charset="0"/>
              </a:defRPr>
            </a:lvl9pPr>
          </a:lstStyle>
          <a:p>
            <a:r>
              <a:rPr lang="de-DE" altLang="de-DE" dirty="0" smtClean="0">
                <a:solidFill>
                  <a:schemeClr val="tx2">
                    <a:lumMod val="75000"/>
                  </a:schemeClr>
                </a:solidFill>
              </a:rPr>
              <a:t>Kontakt Informationen</a:t>
            </a:r>
            <a:endParaRPr lang="de-DE" altLang="de-DE" dirty="0">
              <a:solidFill>
                <a:schemeClr val="tx2">
                  <a:lumMod val="75000"/>
                </a:schemeClr>
              </a:solidFill>
            </a:endParaRPr>
          </a:p>
        </p:txBody>
      </p:sp>
      <p:sp>
        <p:nvSpPr>
          <p:cNvPr id="4" name="Textfeld 3"/>
          <p:cNvSpPr txBox="1"/>
          <p:nvPr/>
        </p:nvSpPr>
        <p:spPr>
          <a:xfrm>
            <a:off x="323528" y="937052"/>
            <a:ext cx="5328592" cy="338554"/>
          </a:xfrm>
          <a:prstGeom prst="rect">
            <a:avLst/>
          </a:prstGeom>
          <a:noFill/>
        </p:spPr>
        <p:txBody>
          <a:bodyPr wrap="square" rtlCol="0">
            <a:spAutoFit/>
          </a:bodyPr>
          <a:lstStyle/>
          <a:p>
            <a:r>
              <a:rPr lang="de-DE" sz="1600" dirty="0" smtClean="0">
                <a:solidFill>
                  <a:schemeClr val="tx2">
                    <a:lumMod val="75000"/>
                  </a:schemeClr>
                </a:solidFill>
                <a:latin typeface="Arial" panose="020B0604020202020204" pitchFamily="34" charset="0"/>
                <a:cs typeface="Arial" panose="020B0604020202020204" pitchFamily="34" charset="0"/>
              </a:rPr>
              <a:t>Dr. Schmidt und Partner - Steuerberater Rechtsanwälte</a:t>
            </a:r>
          </a:p>
        </p:txBody>
      </p:sp>
      <p:sp>
        <p:nvSpPr>
          <p:cNvPr id="5" name="Textfeld 4"/>
          <p:cNvSpPr txBox="1"/>
          <p:nvPr/>
        </p:nvSpPr>
        <p:spPr>
          <a:xfrm>
            <a:off x="323528" y="2168277"/>
            <a:ext cx="1872208" cy="784830"/>
          </a:xfrm>
          <a:prstGeom prst="rect">
            <a:avLst/>
          </a:prstGeom>
          <a:noFill/>
        </p:spPr>
        <p:txBody>
          <a:bodyPr wrap="square" rtlCol="0">
            <a:spAutoFit/>
          </a:bodyPr>
          <a:lstStyle/>
          <a:p>
            <a:r>
              <a:rPr lang="de-DE" sz="900" b="1" dirty="0" smtClean="0">
                <a:solidFill>
                  <a:schemeClr val="tx2">
                    <a:lumMod val="75000"/>
                  </a:schemeClr>
                </a:solidFill>
                <a:latin typeface="Arial" panose="020B0604020202020204" pitchFamily="34" charset="0"/>
                <a:cs typeface="Arial" panose="020B0604020202020204" pitchFamily="34" charset="0"/>
              </a:rPr>
              <a:t>Kanzlei in Koblenz</a:t>
            </a:r>
          </a:p>
          <a:p>
            <a:r>
              <a:rPr lang="de-DE" sz="900" dirty="0" err="1" smtClean="0">
                <a:solidFill>
                  <a:schemeClr val="tx2">
                    <a:lumMod val="75000"/>
                  </a:schemeClr>
                </a:solidFill>
                <a:latin typeface="Arial" panose="020B0604020202020204" pitchFamily="34" charset="0"/>
                <a:cs typeface="Arial" panose="020B0604020202020204" pitchFamily="34" charset="0"/>
              </a:rPr>
              <a:t>Rizzastraße</a:t>
            </a:r>
            <a:r>
              <a:rPr lang="de-DE" sz="900" dirty="0" smtClean="0">
                <a:solidFill>
                  <a:schemeClr val="tx2">
                    <a:lumMod val="75000"/>
                  </a:schemeClr>
                </a:solidFill>
                <a:latin typeface="Arial" panose="020B0604020202020204" pitchFamily="34" charset="0"/>
                <a:cs typeface="Arial" panose="020B0604020202020204" pitchFamily="34" charset="0"/>
              </a:rPr>
              <a:t> 44</a:t>
            </a:r>
          </a:p>
          <a:p>
            <a:r>
              <a:rPr lang="de-DE" sz="900" dirty="0" smtClean="0">
                <a:solidFill>
                  <a:schemeClr val="tx2">
                    <a:lumMod val="75000"/>
                  </a:schemeClr>
                </a:solidFill>
                <a:latin typeface="Arial" panose="020B0604020202020204" pitchFamily="34" charset="0"/>
                <a:cs typeface="Arial" panose="020B0604020202020204" pitchFamily="34" charset="0"/>
              </a:rPr>
              <a:t>56068 Koblenz</a:t>
            </a:r>
          </a:p>
          <a:p>
            <a:r>
              <a:rPr lang="de-DE" sz="900" dirty="0" smtClean="0">
                <a:solidFill>
                  <a:schemeClr val="tx2">
                    <a:lumMod val="75000"/>
                  </a:schemeClr>
                </a:solidFill>
                <a:latin typeface="Arial" panose="020B0604020202020204" pitchFamily="34" charset="0"/>
                <a:cs typeface="Arial" panose="020B0604020202020204" pitchFamily="34" charset="0"/>
              </a:rPr>
              <a:t>Tel.: 0261-3009 0</a:t>
            </a:r>
          </a:p>
          <a:p>
            <a:r>
              <a:rPr lang="de-DE" sz="900" dirty="0" smtClean="0">
                <a:solidFill>
                  <a:schemeClr val="tx2">
                    <a:lumMod val="75000"/>
                  </a:schemeClr>
                </a:solidFill>
                <a:latin typeface="Arial" panose="020B0604020202020204" pitchFamily="34" charset="0"/>
                <a:cs typeface="Arial" panose="020B0604020202020204" pitchFamily="34" charset="0"/>
              </a:rPr>
              <a:t>koblenz@dr-sup.de</a:t>
            </a:r>
            <a:endParaRPr lang="de-DE" sz="900" dirty="0">
              <a:solidFill>
                <a:schemeClr val="tx2">
                  <a:lumMod val="75000"/>
                </a:schemeClr>
              </a:solidFill>
              <a:latin typeface="Arial" panose="020B0604020202020204" pitchFamily="34" charset="0"/>
              <a:cs typeface="Arial" panose="020B0604020202020204" pitchFamily="34" charset="0"/>
            </a:endParaRPr>
          </a:p>
        </p:txBody>
      </p:sp>
      <p:sp>
        <p:nvSpPr>
          <p:cNvPr id="7" name="Textfeld 6"/>
          <p:cNvSpPr txBox="1"/>
          <p:nvPr/>
        </p:nvSpPr>
        <p:spPr>
          <a:xfrm>
            <a:off x="2051720" y="2168277"/>
            <a:ext cx="2088232" cy="784830"/>
          </a:xfrm>
          <a:prstGeom prst="rect">
            <a:avLst/>
          </a:prstGeom>
          <a:noFill/>
        </p:spPr>
        <p:txBody>
          <a:bodyPr wrap="square" rtlCol="0">
            <a:spAutoFit/>
          </a:bodyPr>
          <a:lstStyle/>
          <a:p>
            <a:r>
              <a:rPr lang="de-DE" sz="900" b="1" dirty="0" smtClean="0">
                <a:solidFill>
                  <a:schemeClr val="tx2">
                    <a:lumMod val="75000"/>
                  </a:schemeClr>
                </a:solidFill>
                <a:latin typeface="Arial" panose="020B0604020202020204" pitchFamily="34" charset="0"/>
                <a:cs typeface="Arial" panose="020B0604020202020204" pitchFamily="34" charset="0"/>
              </a:rPr>
              <a:t>Kanzlei in Dresden</a:t>
            </a:r>
          </a:p>
          <a:p>
            <a:r>
              <a:rPr lang="de-DE" sz="900" dirty="0" smtClean="0">
                <a:solidFill>
                  <a:schemeClr val="tx2">
                    <a:lumMod val="75000"/>
                  </a:schemeClr>
                </a:solidFill>
                <a:latin typeface="Arial" panose="020B0604020202020204" pitchFamily="34" charset="0"/>
                <a:cs typeface="Arial" panose="020B0604020202020204" pitchFamily="34" charset="0"/>
              </a:rPr>
              <a:t>Am </a:t>
            </a:r>
            <a:r>
              <a:rPr lang="de-DE" sz="900" dirty="0" err="1" smtClean="0">
                <a:solidFill>
                  <a:schemeClr val="tx2">
                    <a:lumMod val="75000"/>
                  </a:schemeClr>
                </a:solidFill>
                <a:latin typeface="Arial" panose="020B0604020202020204" pitchFamily="34" charset="0"/>
                <a:cs typeface="Arial" panose="020B0604020202020204" pitchFamily="34" charset="0"/>
              </a:rPr>
              <a:t>Weißiger</a:t>
            </a:r>
            <a:r>
              <a:rPr lang="de-DE" sz="900" dirty="0" smtClean="0">
                <a:solidFill>
                  <a:schemeClr val="tx2">
                    <a:lumMod val="75000"/>
                  </a:schemeClr>
                </a:solidFill>
                <a:latin typeface="Arial" panose="020B0604020202020204" pitchFamily="34" charset="0"/>
                <a:cs typeface="Arial" panose="020B0604020202020204" pitchFamily="34" charset="0"/>
              </a:rPr>
              <a:t> Bach 99</a:t>
            </a:r>
          </a:p>
          <a:p>
            <a:r>
              <a:rPr lang="de-DE" sz="900" dirty="0" smtClean="0">
                <a:solidFill>
                  <a:schemeClr val="tx2">
                    <a:lumMod val="75000"/>
                  </a:schemeClr>
                </a:solidFill>
                <a:latin typeface="Arial" panose="020B0604020202020204" pitchFamily="34" charset="0"/>
                <a:cs typeface="Arial" panose="020B0604020202020204" pitchFamily="34" charset="0"/>
              </a:rPr>
              <a:t>01328 Dresden/OT </a:t>
            </a:r>
            <a:r>
              <a:rPr lang="de-DE" sz="900" dirty="0" err="1" smtClean="0">
                <a:solidFill>
                  <a:schemeClr val="tx2">
                    <a:lumMod val="75000"/>
                  </a:schemeClr>
                </a:solidFill>
                <a:latin typeface="Arial" panose="020B0604020202020204" pitchFamily="34" charset="0"/>
                <a:cs typeface="Arial" panose="020B0604020202020204" pitchFamily="34" charset="0"/>
              </a:rPr>
              <a:t>Weißig</a:t>
            </a:r>
            <a:endParaRPr lang="de-DE" sz="900" dirty="0" smtClean="0">
              <a:solidFill>
                <a:schemeClr val="tx2">
                  <a:lumMod val="75000"/>
                </a:schemeClr>
              </a:solidFill>
              <a:latin typeface="Arial" panose="020B0604020202020204" pitchFamily="34" charset="0"/>
              <a:cs typeface="Arial" panose="020B0604020202020204" pitchFamily="34" charset="0"/>
            </a:endParaRPr>
          </a:p>
          <a:p>
            <a:r>
              <a:rPr lang="de-DE" sz="900" dirty="0" smtClean="0">
                <a:solidFill>
                  <a:schemeClr val="tx2">
                    <a:lumMod val="75000"/>
                  </a:schemeClr>
                </a:solidFill>
                <a:latin typeface="Arial" panose="020B0604020202020204" pitchFamily="34" charset="0"/>
                <a:cs typeface="Arial" panose="020B0604020202020204" pitchFamily="34" charset="0"/>
              </a:rPr>
              <a:t>Tel.: 0351-4497 0</a:t>
            </a:r>
          </a:p>
          <a:p>
            <a:r>
              <a:rPr lang="de-DE" sz="900" dirty="0" smtClean="0">
                <a:solidFill>
                  <a:schemeClr val="tx2">
                    <a:lumMod val="75000"/>
                  </a:schemeClr>
                </a:solidFill>
                <a:latin typeface="Arial" panose="020B0604020202020204" pitchFamily="34" charset="0"/>
                <a:cs typeface="Arial" panose="020B0604020202020204" pitchFamily="34" charset="0"/>
              </a:rPr>
              <a:t>dresden@dr-sup.de</a:t>
            </a:r>
            <a:endParaRPr lang="de-DE" sz="900" dirty="0">
              <a:solidFill>
                <a:schemeClr val="tx2">
                  <a:lumMod val="75000"/>
                </a:schemeClr>
              </a:solidFill>
              <a:latin typeface="Arial" panose="020B0604020202020204" pitchFamily="34" charset="0"/>
              <a:cs typeface="Arial" panose="020B0604020202020204" pitchFamily="34" charset="0"/>
            </a:endParaRPr>
          </a:p>
        </p:txBody>
      </p:sp>
      <p:sp>
        <p:nvSpPr>
          <p:cNvPr id="16" name="Textfeld 15"/>
          <p:cNvSpPr txBox="1"/>
          <p:nvPr/>
        </p:nvSpPr>
        <p:spPr>
          <a:xfrm>
            <a:off x="756210" y="1328564"/>
            <a:ext cx="1799567" cy="307777"/>
          </a:xfrm>
          <a:prstGeom prst="rect">
            <a:avLst/>
          </a:prstGeom>
          <a:noFill/>
        </p:spPr>
        <p:txBody>
          <a:bodyPr wrap="square" rtlCol="0">
            <a:spAutoFit/>
          </a:bodyPr>
          <a:lstStyle/>
          <a:p>
            <a:r>
              <a:rPr lang="de-DE" sz="1400" dirty="0" smtClean="0">
                <a:solidFill>
                  <a:schemeClr val="tx2">
                    <a:lumMod val="75000"/>
                  </a:schemeClr>
                </a:solidFill>
                <a:latin typeface="Arial" panose="020B0604020202020204" pitchFamily="34" charset="0"/>
                <a:cs typeface="Arial" panose="020B0604020202020204" pitchFamily="34" charset="0"/>
              </a:rPr>
              <a:t>www.dr-sup.de</a:t>
            </a:r>
            <a:endParaRPr lang="de-DE" sz="1400" dirty="0">
              <a:solidFill>
                <a:schemeClr val="tx2">
                  <a:lumMod val="75000"/>
                </a:schemeClr>
              </a:solidFill>
              <a:latin typeface="Arial" panose="020B0604020202020204" pitchFamily="34" charset="0"/>
              <a:cs typeface="Arial" panose="020B0604020202020204" pitchFamily="34" charset="0"/>
            </a:endParaRPr>
          </a:p>
        </p:txBody>
      </p:sp>
      <p:sp>
        <p:nvSpPr>
          <p:cNvPr id="17" name="Textfeld 16"/>
          <p:cNvSpPr txBox="1"/>
          <p:nvPr/>
        </p:nvSpPr>
        <p:spPr>
          <a:xfrm>
            <a:off x="750632" y="1740867"/>
            <a:ext cx="3677353" cy="307777"/>
          </a:xfrm>
          <a:prstGeom prst="rect">
            <a:avLst/>
          </a:prstGeom>
          <a:noFill/>
        </p:spPr>
        <p:txBody>
          <a:bodyPr wrap="none" rtlCol="0">
            <a:spAutoFit/>
          </a:bodyPr>
          <a:lstStyle/>
          <a:p>
            <a:r>
              <a:rPr lang="de-DE" sz="1400" dirty="0" smtClean="0">
                <a:solidFill>
                  <a:schemeClr val="tx2">
                    <a:lumMod val="75000"/>
                  </a:schemeClr>
                </a:solidFill>
                <a:latin typeface="Arial" panose="020B0604020202020204" pitchFamily="34" charset="0"/>
                <a:cs typeface="Arial" panose="020B0604020202020204" pitchFamily="34" charset="0"/>
              </a:rPr>
              <a:t>www.facebook.com/Dr-Schmidt-und-Partner</a:t>
            </a:r>
            <a:endParaRPr lang="de-DE" sz="1400" dirty="0">
              <a:solidFill>
                <a:schemeClr val="tx2">
                  <a:lumMod val="75000"/>
                </a:schemeClr>
              </a:solidFill>
              <a:latin typeface="Arial" panose="020B0604020202020204" pitchFamily="34" charset="0"/>
              <a:cs typeface="Arial" panose="020B0604020202020204" pitchFamily="34" charset="0"/>
            </a:endParaRPr>
          </a:p>
        </p:txBody>
      </p:sp>
      <p:pic>
        <p:nvPicPr>
          <p:cNvPr id="6" name="Grafik 5"/>
          <p:cNvPicPr>
            <a:picLocks noChangeAspect="1"/>
          </p:cNvPicPr>
          <p:nvPr/>
        </p:nvPicPr>
        <p:blipFill rotWithShape="1">
          <a:blip r:embed="rId5" cstate="print">
            <a:extLst>
              <a:ext uri="{28A0092B-C50C-407E-A947-70E740481C1C}">
                <a14:useLocalDpi xmlns:a14="http://schemas.microsoft.com/office/drawing/2010/main" val="0"/>
              </a:ext>
            </a:extLst>
          </a:blip>
          <a:srcRect l="-110" t="41561" r="110" b="25837"/>
          <a:stretch/>
        </p:blipFill>
        <p:spPr>
          <a:xfrm>
            <a:off x="-36512" y="3185805"/>
            <a:ext cx="9180512" cy="1492180"/>
          </a:xfrm>
          <a:prstGeom prst="rect">
            <a:avLst/>
          </a:prstGeom>
        </p:spPr>
      </p:pic>
      <p:sp>
        <p:nvSpPr>
          <p:cNvPr id="10" name="Rechteck 9"/>
          <p:cNvSpPr/>
          <p:nvPr/>
        </p:nvSpPr>
        <p:spPr>
          <a:xfrm>
            <a:off x="4139952" y="2175216"/>
            <a:ext cx="1800200" cy="784830"/>
          </a:xfrm>
          <a:prstGeom prst="rect">
            <a:avLst/>
          </a:prstGeom>
        </p:spPr>
        <p:txBody>
          <a:bodyPr wrap="square">
            <a:spAutoFit/>
          </a:bodyPr>
          <a:lstStyle/>
          <a:p>
            <a:r>
              <a:rPr lang="de-DE" sz="900" b="1" dirty="0">
                <a:solidFill>
                  <a:schemeClr val="tx2">
                    <a:lumMod val="75000"/>
                  </a:schemeClr>
                </a:solidFill>
                <a:latin typeface="Arial" panose="020B0604020202020204" pitchFamily="34" charset="0"/>
                <a:cs typeface="Arial" panose="020B0604020202020204" pitchFamily="34" charset="0"/>
              </a:rPr>
              <a:t>Kanzlei in Oberhausen</a:t>
            </a:r>
            <a:r>
              <a:rPr lang="de-DE" sz="900" dirty="0">
                <a:solidFill>
                  <a:schemeClr val="tx2">
                    <a:lumMod val="75000"/>
                  </a:schemeClr>
                </a:solidFill>
                <a:latin typeface="Arial" panose="020B0604020202020204" pitchFamily="34" charset="0"/>
                <a:cs typeface="Arial" panose="020B0604020202020204" pitchFamily="34" charset="0"/>
              </a:rPr>
              <a:t/>
            </a:r>
            <a:br>
              <a:rPr lang="de-DE" sz="900" dirty="0">
                <a:solidFill>
                  <a:schemeClr val="tx2">
                    <a:lumMod val="75000"/>
                  </a:schemeClr>
                </a:solidFill>
                <a:latin typeface="Arial" panose="020B0604020202020204" pitchFamily="34" charset="0"/>
                <a:cs typeface="Arial" panose="020B0604020202020204" pitchFamily="34" charset="0"/>
              </a:rPr>
            </a:br>
            <a:r>
              <a:rPr lang="de-DE" sz="900" dirty="0">
                <a:solidFill>
                  <a:schemeClr val="tx2">
                    <a:lumMod val="75000"/>
                  </a:schemeClr>
                </a:solidFill>
                <a:latin typeface="Arial" panose="020B0604020202020204" pitchFamily="34" charset="0"/>
                <a:cs typeface="Arial" panose="020B0604020202020204" pitchFamily="34" charset="0"/>
              </a:rPr>
              <a:t>Im </a:t>
            </a:r>
            <a:r>
              <a:rPr lang="de-DE" sz="900" dirty="0" err="1">
                <a:solidFill>
                  <a:schemeClr val="tx2">
                    <a:lumMod val="75000"/>
                  </a:schemeClr>
                </a:solidFill>
                <a:latin typeface="Arial" panose="020B0604020202020204" pitchFamily="34" charset="0"/>
                <a:cs typeface="Arial" panose="020B0604020202020204" pitchFamily="34" charset="0"/>
              </a:rPr>
              <a:t>Lipperfeld</a:t>
            </a:r>
            <a:r>
              <a:rPr lang="de-DE" sz="900" dirty="0">
                <a:solidFill>
                  <a:schemeClr val="tx2">
                    <a:lumMod val="75000"/>
                  </a:schemeClr>
                </a:solidFill>
                <a:latin typeface="Arial" panose="020B0604020202020204" pitchFamily="34" charset="0"/>
                <a:cs typeface="Arial" panose="020B0604020202020204" pitchFamily="34" charset="0"/>
              </a:rPr>
              <a:t> 25</a:t>
            </a:r>
          </a:p>
          <a:p>
            <a:r>
              <a:rPr lang="de-DE" sz="900" dirty="0">
                <a:solidFill>
                  <a:schemeClr val="tx2">
                    <a:lumMod val="75000"/>
                  </a:schemeClr>
                </a:solidFill>
                <a:latin typeface="Arial" panose="020B0604020202020204" pitchFamily="34" charset="0"/>
                <a:cs typeface="Arial" panose="020B0604020202020204" pitchFamily="34" charset="0"/>
              </a:rPr>
              <a:t>46047 Oberhausen</a:t>
            </a:r>
          </a:p>
          <a:p>
            <a:r>
              <a:rPr lang="de-DE" sz="900" dirty="0">
                <a:solidFill>
                  <a:schemeClr val="tx2">
                    <a:lumMod val="75000"/>
                  </a:schemeClr>
                </a:solidFill>
                <a:latin typeface="Arial" panose="020B0604020202020204" pitchFamily="34" charset="0"/>
                <a:cs typeface="Arial" panose="020B0604020202020204" pitchFamily="34" charset="0"/>
              </a:rPr>
              <a:t>Tel.: 0208-82375 0</a:t>
            </a:r>
          </a:p>
          <a:p>
            <a:r>
              <a:rPr lang="de-DE" sz="900" dirty="0" smtClean="0">
                <a:solidFill>
                  <a:schemeClr val="tx2">
                    <a:lumMod val="75000"/>
                  </a:schemeClr>
                </a:solidFill>
                <a:latin typeface="Arial" panose="020B0604020202020204" pitchFamily="34" charset="0"/>
                <a:cs typeface="Arial" panose="020B0604020202020204" pitchFamily="34" charset="0"/>
              </a:rPr>
              <a:t>oberhausen@dr-sup.de</a:t>
            </a:r>
            <a:endParaRPr lang="de-DE" sz="900" dirty="0">
              <a:solidFill>
                <a:schemeClr val="tx2">
                  <a:lumMod val="75000"/>
                </a:schemeClr>
              </a:solidFill>
              <a:latin typeface="Arial" panose="020B0604020202020204" pitchFamily="34" charset="0"/>
              <a:cs typeface="Arial" panose="020B0604020202020204" pitchFamily="34" charset="0"/>
            </a:endParaRPr>
          </a:p>
        </p:txBody>
      </p:sp>
      <p:pic>
        <p:nvPicPr>
          <p:cNvPr id="18" name="Grafik 17"/>
          <p:cNvPicPr>
            <a:picLocks noChangeAspect="1"/>
          </p:cNvPicPr>
          <p:nvPr/>
        </p:nvPicPr>
        <p:blipFill rotWithShape="1">
          <a:blip r:embed="rId6" cstate="print">
            <a:extLst>
              <a:ext uri="{28A0092B-C50C-407E-A947-70E740481C1C}">
                <a14:useLocalDpi xmlns:a14="http://schemas.microsoft.com/office/drawing/2010/main" val="0"/>
              </a:ext>
            </a:extLst>
          </a:blip>
          <a:srcRect l="79500" t="8968" r="7100" b="71934"/>
          <a:stretch/>
        </p:blipFill>
        <p:spPr>
          <a:xfrm>
            <a:off x="254954" y="1676093"/>
            <a:ext cx="438139" cy="444559"/>
          </a:xfrm>
          <a:prstGeom prst="rect">
            <a:avLst/>
          </a:prstGeom>
        </p:spPr>
      </p:pic>
      <p:pic>
        <p:nvPicPr>
          <p:cNvPr id="19" name="Grafik 18"/>
          <p:cNvPicPr>
            <a:picLocks noChangeAspect="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51575" t="9798" r="37206" b="72386"/>
          <a:stretch/>
        </p:blipFill>
        <p:spPr>
          <a:xfrm>
            <a:off x="302819" y="1265015"/>
            <a:ext cx="374658" cy="423589"/>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32986889"/>
      </p:ext>
    </p:extLst>
  </p:cSld>
  <p:clrMapOvr>
    <a:masterClrMapping/>
  </p:clrMapOvr>
  <mc:AlternateContent xmlns:mc="http://schemas.openxmlformats.org/markup-compatibility/2006">
    <mc:Choice xmlns:p14="http://schemas.microsoft.com/office/powerpoint/2010/main" Requires="p14">
      <p:transition spd="slow" p14:dur="2000" advTm="9552"/>
    </mc:Choice>
    <mc:Fallback>
      <p:transition spd="slow" advTm="9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274018" y="681540"/>
            <a:ext cx="8424936" cy="3772828"/>
          </a:xfrm>
          <a:prstGeom prst="rect">
            <a:avLst/>
          </a:prstGeom>
        </p:spPr>
        <p:txBody>
          <a:bodyPr wrap="square">
            <a:spAutoFit/>
          </a:bodyPr>
          <a:lstStyle/>
          <a:p>
            <a:pPr defTabSz="1300163">
              <a:spcBef>
                <a:spcPts val="700"/>
              </a:spcBef>
            </a:pPr>
            <a:r>
              <a:rPr lang="de-DE" altLang="de-DE" sz="1400" b="1" dirty="0">
                <a:solidFill>
                  <a:schemeClr val="tx2">
                    <a:lumMod val="75000"/>
                  </a:schemeClr>
                </a:solidFill>
                <a:latin typeface="Agency FB" panose="020B0503020202020204" pitchFamily="34" charset="0"/>
                <a:cs typeface="Arial" panose="020B0604020202020204" pitchFamily="34" charset="0"/>
              </a:rPr>
              <a:t>Haftungsausschluss</a:t>
            </a:r>
            <a:endParaRPr lang="de-DE" altLang="de-DE" sz="1400" b="1" dirty="0">
              <a:solidFill>
                <a:schemeClr val="tx2">
                  <a:lumMod val="75000"/>
                </a:schemeClr>
              </a:solidFill>
              <a:latin typeface="Agency FB" panose="020B0503020202020204" pitchFamily="34" charset="0"/>
              <a:cs typeface="Arial" panose="020B0604020202020204" pitchFamily="34" charset="0"/>
              <a:sym typeface="Arial" charset="0"/>
            </a:endParaRPr>
          </a:p>
          <a:p>
            <a:pPr algn="just" defTabSz="1300163">
              <a:spcBef>
                <a:spcPts val="700"/>
              </a:spcBef>
              <a:defRPr/>
            </a:pPr>
            <a:r>
              <a:rPr lang="de-DE" sz="1400" dirty="0" smtClean="0">
                <a:solidFill>
                  <a:schemeClr val="tx2">
                    <a:lumMod val="75000"/>
                  </a:schemeClr>
                </a:solidFill>
                <a:latin typeface="Agency FB" panose="020B0503020202020204" pitchFamily="34" charset="0"/>
                <a:cs typeface="Arial" panose="020B0604020202020204" pitchFamily="34" charset="0"/>
                <a:sym typeface="Arial" charset="0"/>
              </a:rPr>
              <a:t>Die </a:t>
            </a:r>
            <a:r>
              <a:rPr lang="de-DE" sz="1400" dirty="0">
                <a:solidFill>
                  <a:schemeClr val="tx2">
                    <a:lumMod val="75000"/>
                  </a:schemeClr>
                </a:solidFill>
                <a:latin typeface="Agency FB" panose="020B0503020202020204" pitchFamily="34" charset="0"/>
                <a:cs typeface="Arial" panose="020B0604020202020204" pitchFamily="34" charset="0"/>
                <a:sym typeface="Arial" charset="0"/>
              </a:rPr>
              <a:t>zur Verfügung gestellten Informationen können naturgemäß weder allumfassend noch auf die speziellen Bedürfnisse eines bestimmten Einzelfalls zugeschnitten sein. Sie begründen keine Beratung, keine andere Form rechtsverbindlicher Auskünfte oder ein rechtsverbindliches Angebot unsererseits. </a:t>
            </a:r>
          </a:p>
          <a:p>
            <a:pPr algn="just" defTabSz="1300163">
              <a:spcBef>
                <a:spcPts val="700"/>
              </a:spcBef>
              <a:defRPr/>
            </a:pPr>
            <a:r>
              <a:rPr lang="de-DE" sz="1400" dirty="0">
                <a:solidFill>
                  <a:schemeClr val="tx2">
                    <a:lumMod val="75000"/>
                  </a:schemeClr>
                </a:solidFill>
                <a:latin typeface="Agency FB" panose="020B0503020202020204" pitchFamily="34" charset="0"/>
                <a:cs typeface="Arial" panose="020B0604020202020204" pitchFamily="34" charset="0"/>
                <a:sym typeface="Arial" charset="0"/>
              </a:rPr>
              <a:t>Die Präsentation gibt unsere Interpretation der relevanten gesetzlichen Bestimmungen, die hierzu ergangene Rechtsprechung sowie die hierzu ergangenen Verlautbarungen der Finanzverwaltung wieder. </a:t>
            </a:r>
          </a:p>
          <a:p>
            <a:pPr algn="just" defTabSz="1300163">
              <a:spcBef>
                <a:spcPts val="700"/>
              </a:spcBef>
              <a:defRPr/>
            </a:pPr>
            <a:r>
              <a:rPr lang="de-DE" sz="1400" dirty="0">
                <a:solidFill>
                  <a:schemeClr val="tx2">
                    <a:lumMod val="75000"/>
                  </a:schemeClr>
                </a:solidFill>
                <a:latin typeface="Agency FB" panose="020B0503020202020204" pitchFamily="34" charset="0"/>
                <a:cs typeface="Arial" panose="020B0604020202020204" pitchFamily="34" charset="0"/>
                <a:sym typeface="Arial" charset="0"/>
              </a:rPr>
              <a:t>Die vorliegende Präsentation beruht auf dem Rechtsstand zum Zeitpunkt des Datums der Präsentation. Im Zeitablauf treten Änderungen bei Steuergesetzen, Verwaltungsanweisungen, der Interpretation dieser Rechtsquellen sowie in der Rechtsprechung ein. Derartige Änderungen können die Gültigkeit der Aussagen dieser Präsentation beeinflussen.</a:t>
            </a:r>
          </a:p>
          <a:p>
            <a:pPr algn="just" defTabSz="1300163">
              <a:spcBef>
                <a:spcPts val="700"/>
              </a:spcBef>
              <a:defRPr/>
            </a:pPr>
            <a:r>
              <a:rPr lang="de-DE" sz="1400" dirty="0">
                <a:solidFill>
                  <a:schemeClr val="tx2">
                    <a:lumMod val="75000"/>
                  </a:schemeClr>
                </a:solidFill>
                <a:latin typeface="Agency FB" panose="020B0503020202020204" pitchFamily="34" charset="0"/>
                <a:cs typeface="Arial" panose="020B0604020202020204" pitchFamily="34" charset="0"/>
                <a:sym typeface="Arial" charset="0"/>
              </a:rPr>
              <a:t>Wir sind nicht verpflichtet, Sie auf Änderungen in der rechtlichen Beurteilung von Themen hinzuweisen, die wir in dieser Präsentation behandelt haben.</a:t>
            </a:r>
          </a:p>
          <a:p>
            <a:pPr algn="just" defTabSz="1300163">
              <a:spcBef>
                <a:spcPts val="700"/>
              </a:spcBef>
              <a:defRPr/>
            </a:pPr>
            <a:r>
              <a:rPr lang="de-DE" sz="1400" dirty="0">
                <a:solidFill>
                  <a:schemeClr val="tx2">
                    <a:lumMod val="75000"/>
                  </a:schemeClr>
                </a:solidFill>
                <a:latin typeface="Agency FB" panose="020B0503020202020204" pitchFamily="34" charset="0"/>
                <a:cs typeface="Arial" panose="020B0604020202020204" pitchFamily="34" charset="0"/>
                <a:sym typeface="Arial" charset="0"/>
              </a:rPr>
              <a:t>Wir übernehmen keine Gewährleistung oder Garantie für die Richtigkeit oder Vollständigkeit der Inhalte dieser Präsentation. Soweit gesetzlich zulässig, übernehmen wir keine Haftung für ein Tun oder Unterlassen, das Sie allein auf Information aus dieser Präsentation gestützt haben. Dies gilt auch dann, wenn diese Informationen ungenau  oder unrichtig gewesen sein sollten. Der Vortrag sowie das Handout ersetzen keine Rechts- oder Steuerberatung</a:t>
            </a:r>
            <a:r>
              <a:rPr lang="de-DE" sz="1400" dirty="0" smtClean="0">
                <a:solidFill>
                  <a:schemeClr val="tx2">
                    <a:lumMod val="75000"/>
                  </a:schemeClr>
                </a:solidFill>
                <a:latin typeface="Agency FB" panose="020B0503020202020204" pitchFamily="34" charset="0"/>
                <a:cs typeface="Arial" panose="020B0604020202020204" pitchFamily="34" charset="0"/>
                <a:sym typeface="Arial" charset="0"/>
              </a:rPr>
              <a:t>.</a:t>
            </a:r>
            <a:endParaRPr lang="de-DE" sz="1400" dirty="0">
              <a:solidFill>
                <a:schemeClr val="tx2">
                  <a:lumMod val="75000"/>
                </a:schemeClr>
              </a:solidFill>
              <a:latin typeface="Agency FB" panose="020B0503020202020204" pitchFamily="34" charset="0"/>
              <a:cs typeface="Arial" panose="020B0604020202020204" pitchFamily="34" charset="0"/>
              <a:sym typeface="Arial"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981276429"/>
      </p:ext>
    </p:extLst>
  </p:cSld>
  <p:clrMapOvr>
    <a:masterClrMapping/>
  </p:clrMapOvr>
  <mc:AlternateContent xmlns:mc="http://schemas.openxmlformats.org/markup-compatibility/2006">
    <mc:Choice xmlns:p14="http://schemas.microsoft.com/office/powerpoint/2010/main" Requires="p14">
      <p:transition spd="slow" p14:dur="2000" advTm="9872"/>
    </mc:Choice>
    <mc:Fallback>
      <p:transition spd="slow" advTm="9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4"/>
          <p:cNvSpPr txBox="1">
            <a:spLocks noChangeArrowheads="1"/>
          </p:cNvSpPr>
          <p:nvPr/>
        </p:nvSpPr>
        <p:spPr bwMode="auto">
          <a:xfrm>
            <a:off x="1547664" y="522712"/>
            <a:ext cx="3943350" cy="66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de-DE"/>
            </a:defPPr>
            <a:lvl1pPr eaLnBrk="1" hangingPunct="1">
              <a:buClr>
                <a:srgbClr val="003366"/>
              </a:buClr>
              <a:buFont typeface="Wingdings" pitchFamily="2" charset="2"/>
              <a:defRPr sz="2000" b="1">
                <a:latin typeface="Arial" pitchFamily="34" charset="0"/>
                <a:cs typeface="Arial" pitchFamily="34" charset="0"/>
              </a:defRPr>
            </a:lvl1pPr>
            <a:lvl2pPr marL="742950" indent="-285750" eaLnBrk="0" hangingPunct="0">
              <a:spcBef>
                <a:spcPct val="20000"/>
              </a:spcBef>
              <a:buClr>
                <a:srgbClr val="003366"/>
              </a:buClr>
              <a:buFont typeface="Wingdings" pitchFamily="2" charset="2"/>
              <a:buChar char="Ø"/>
              <a:defRPr sz="1200">
                <a:latin typeface="Arial" pitchFamily="34" charset="0"/>
                <a:cs typeface="Arial" pitchFamily="34" charset="0"/>
              </a:defRPr>
            </a:lvl2pPr>
            <a:lvl3pPr marL="1143000" indent="-228600" eaLnBrk="0" hangingPunct="0">
              <a:spcBef>
                <a:spcPct val="20000"/>
              </a:spcBef>
              <a:buClr>
                <a:srgbClr val="003366"/>
              </a:buClr>
              <a:buChar char="-"/>
              <a:defRPr sz="1200">
                <a:latin typeface="Arial" pitchFamily="34" charset="0"/>
                <a:cs typeface="Arial" pitchFamily="34" charset="0"/>
              </a:defRPr>
            </a:lvl3pPr>
            <a:lvl4pPr marL="1600200" indent="-228600" eaLnBrk="0" hangingPunct="0">
              <a:spcBef>
                <a:spcPct val="20000"/>
              </a:spcBef>
              <a:buChar char="–"/>
              <a:defRPr sz="1200">
                <a:latin typeface="Arial" pitchFamily="34" charset="0"/>
                <a:cs typeface="Arial" pitchFamily="34" charset="0"/>
              </a:defRPr>
            </a:lvl4pPr>
            <a:lvl5pPr marL="2057400" indent="-228600" eaLnBrk="0" hangingPunct="0">
              <a:spcBef>
                <a:spcPct val="20000"/>
              </a:spcBef>
              <a:defRPr sz="1200">
                <a:latin typeface="Arial" pitchFamily="34" charset="0"/>
                <a:cs typeface="Arial" pitchFamily="34" charset="0"/>
              </a:defRPr>
            </a:lvl5pPr>
            <a:lvl6pPr marL="2514600" indent="-228600" eaLnBrk="0" fontAlgn="base" hangingPunct="0">
              <a:spcBef>
                <a:spcPct val="20000"/>
              </a:spcBef>
              <a:spcAft>
                <a:spcPct val="0"/>
              </a:spcAft>
              <a:defRPr sz="1200">
                <a:latin typeface="Arial" pitchFamily="34" charset="0"/>
                <a:cs typeface="Arial" pitchFamily="34" charset="0"/>
              </a:defRPr>
            </a:lvl6pPr>
            <a:lvl7pPr marL="2971800" indent="-228600" eaLnBrk="0" fontAlgn="base" hangingPunct="0">
              <a:spcBef>
                <a:spcPct val="20000"/>
              </a:spcBef>
              <a:spcAft>
                <a:spcPct val="0"/>
              </a:spcAft>
              <a:defRPr sz="1200">
                <a:latin typeface="Arial" pitchFamily="34" charset="0"/>
                <a:cs typeface="Arial" pitchFamily="34" charset="0"/>
              </a:defRPr>
            </a:lvl7pPr>
            <a:lvl8pPr marL="3429000" indent="-228600" eaLnBrk="0" fontAlgn="base" hangingPunct="0">
              <a:spcBef>
                <a:spcPct val="20000"/>
              </a:spcBef>
              <a:spcAft>
                <a:spcPct val="0"/>
              </a:spcAft>
              <a:defRPr sz="1200">
                <a:latin typeface="Arial" pitchFamily="34" charset="0"/>
                <a:cs typeface="Arial" pitchFamily="34" charset="0"/>
              </a:defRPr>
            </a:lvl8pPr>
            <a:lvl9pPr marL="3886200" indent="-228600" eaLnBrk="0" fontAlgn="base" hangingPunct="0">
              <a:spcBef>
                <a:spcPct val="20000"/>
              </a:spcBef>
              <a:spcAft>
                <a:spcPct val="0"/>
              </a:spcAft>
              <a:defRPr sz="1200">
                <a:latin typeface="Arial" pitchFamily="34" charset="0"/>
                <a:cs typeface="Arial" pitchFamily="34" charset="0"/>
              </a:defRPr>
            </a:lvl9pPr>
          </a:lstStyle>
          <a:p>
            <a:endParaRPr lang="de-DE" altLang="de-DE" sz="1350" dirty="0">
              <a:solidFill>
                <a:schemeClr val="tx2">
                  <a:lumMod val="75000"/>
                </a:schemeClr>
              </a:solidFill>
            </a:endParaRPr>
          </a:p>
        </p:txBody>
      </p:sp>
      <p:grpSp>
        <p:nvGrpSpPr>
          <p:cNvPr id="4" name="Gruppieren 3"/>
          <p:cNvGrpSpPr/>
          <p:nvPr/>
        </p:nvGrpSpPr>
        <p:grpSpPr>
          <a:xfrm>
            <a:off x="331123" y="789552"/>
            <a:ext cx="6941177" cy="3232496"/>
            <a:chOff x="363576" y="1340767"/>
            <a:chExt cx="7808824" cy="4222910"/>
          </a:xfrm>
        </p:grpSpPr>
        <p:sp>
          <p:nvSpPr>
            <p:cNvPr id="5" name="Rechteck 4"/>
            <p:cNvSpPr/>
            <p:nvPr/>
          </p:nvSpPr>
          <p:spPr>
            <a:xfrm>
              <a:off x="395537" y="1340767"/>
              <a:ext cx="2065730" cy="40215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a:p>
              <a:pPr algn="ctr"/>
              <a:endParaRPr lang="de-DE" sz="1350" dirty="0"/>
            </a:p>
            <a:p>
              <a:pPr algn="ctr"/>
              <a:endParaRPr lang="de-DE" sz="1350" dirty="0"/>
            </a:p>
            <a:p>
              <a:pPr algn="ctr"/>
              <a:endParaRPr lang="de-DE" sz="1350" dirty="0"/>
            </a:p>
            <a:p>
              <a:pPr algn="ctr"/>
              <a:endParaRPr lang="de-DE" sz="1350" dirty="0"/>
            </a:p>
            <a:p>
              <a:pPr algn="ctr"/>
              <a:endParaRPr lang="de-DE" sz="1350" dirty="0"/>
            </a:p>
            <a:p>
              <a:pPr algn="ctr"/>
              <a:endParaRPr lang="de-DE" sz="1350" dirty="0"/>
            </a:p>
          </p:txBody>
        </p:sp>
        <p:sp>
          <p:nvSpPr>
            <p:cNvPr id="6" name="Textfeld 5"/>
            <p:cNvSpPr txBox="1"/>
            <p:nvPr/>
          </p:nvSpPr>
          <p:spPr>
            <a:xfrm>
              <a:off x="363576" y="4357445"/>
              <a:ext cx="2088232" cy="1206232"/>
            </a:xfrm>
            <a:prstGeom prst="rect">
              <a:avLst/>
            </a:prstGeom>
            <a:noFill/>
          </p:spPr>
          <p:txBody>
            <a:bodyPr wrap="square" rtlCol="0">
              <a:spAutoFit/>
            </a:bodyPr>
            <a:lstStyle/>
            <a:p>
              <a:pPr algn="ctr"/>
              <a:endParaRPr lang="de-DE" sz="1350" dirty="0">
                <a:solidFill>
                  <a:schemeClr val="bg1"/>
                </a:solidFill>
                <a:latin typeface="Agency FB" panose="020B0503020202020204" pitchFamily="34" charset="0"/>
                <a:cs typeface="Arial" panose="020B0604020202020204" pitchFamily="34" charset="0"/>
              </a:endParaRPr>
            </a:p>
            <a:p>
              <a:pPr algn="ctr"/>
              <a:r>
                <a:rPr lang="de-DE" sz="1350" dirty="0">
                  <a:solidFill>
                    <a:schemeClr val="bg1"/>
                  </a:solidFill>
                  <a:latin typeface="Agency FB" panose="020B0503020202020204" pitchFamily="34" charset="0"/>
                  <a:cs typeface="Arial" panose="020B0604020202020204" pitchFamily="34" charset="0"/>
                </a:rPr>
                <a:t>Rainer Höfer</a:t>
              </a:r>
            </a:p>
            <a:p>
              <a:pPr algn="ctr"/>
              <a:r>
                <a:rPr lang="de-DE" sz="1350" dirty="0">
                  <a:solidFill>
                    <a:schemeClr val="bg1"/>
                  </a:solidFill>
                  <a:latin typeface="Agency FB" panose="020B0503020202020204" pitchFamily="34" charset="0"/>
                  <a:cs typeface="Arial" panose="020B0604020202020204" pitchFamily="34" charset="0"/>
                </a:rPr>
                <a:t>rainer.hoefer@dr-sup.de</a:t>
              </a:r>
              <a:br>
                <a:rPr lang="de-DE" sz="1350" dirty="0">
                  <a:solidFill>
                    <a:schemeClr val="bg1"/>
                  </a:solidFill>
                  <a:latin typeface="Agency FB" panose="020B0503020202020204" pitchFamily="34" charset="0"/>
                  <a:cs typeface="Arial" panose="020B0604020202020204" pitchFamily="34" charset="0"/>
                </a:rPr>
              </a:br>
              <a:endParaRPr lang="de-DE" sz="1350" dirty="0">
                <a:solidFill>
                  <a:schemeClr val="bg1"/>
                </a:solidFill>
                <a:latin typeface="Agency FB" panose="020B0503020202020204" pitchFamily="34" charset="0"/>
                <a:cs typeface="Arial" panose="020B0604020202020204" pitchFamily="34" charset="0"/>
              </a:endParaRPr>
            </a:p>
          </p:txBody>
        </p:sp>
        <p:sp>
          <p:nvSpPr>
            <p:cNvPr id="8" name="Textfeld 7"/>
            <p:cNvSpPr txBox="1"/>
            <p:nvPr/>
          </p:nvSpPr>
          <p:spPr>
            <a:xfrm>
              <a:off x="2699791" y="1412775"/>
              <a:ext cx="5472609" cy="2593398"/>
            </a:xfrm>
            <a:prstGeom prst="rect">
              <a:avLst/>
            </a:prstGeom>
            <a:noFill/>
          </p:spPr>
          <p:txBody>
            <a:bodyPr wrap="square" rtlCol="0">
              <a:spAutoFit/>
            </a:bodyPr>
            <a:lstStyle/>
            <a:p>
              <a:r>
                <a:rPr lang="de-DE" sz="1500" b="1" dirty="0">
                  <a:solidFill>
                    <a:schemeClr val="tx2">
                      <a:lumMod val="75000"/>
                    </a:schemeClr>
                  </a:solidFill>
                  <a:latin typeface="Agency FB" panose="020B0503020202020204" pitchFamily="34" charset="0"/>
                  <a:cs typeface="Arial" panose="020B0604020202020204" pitchFamily="34" charset="0"/>
                </a:rPr>
                <a:t>Dipl. Finanzwirt, Rechtsanwalt und Partner bei Dr. Schmidt und Partner</a:t>
              </a:r>
              <a:endParaRPr lang="de-DE" sz="1500" dirty="0">
                <a:solidFill>
                  <a:schemeClr val="tx2">
                    <a:lumMod val="75000"/>
                  </a:schemeClr>
                </a:solidFill>
                <a:latin typeface="Agency FB" panose="020B0503020202020204" pitchFamily="34" charset="0"/>
                <a:cs typeface="Arial" panose="020B0604020202020204" pitchFamily="34" charset="0"/>
              </a:endParaRPr>
            </a:p>
            <a:p>
              <a:endParaRPr lang="de-DE" sz="1500" b="1" dirty="0">
                <a:solidFill>
                  <a:schemeClr val="tx2">
                    <a:lumMod val="75000"/>
                  </a:schemeClr>
                </a:solidFill>
                <a:latin typeface="Agency FB" panose="020B0503020202020204" pitchFamily="34" charset="0"/>
                <a:cs typeface="Arial" panose="020B0604020202020204" pitchFamily="34" charset="0"/>
              </a:endParaRPr>
            </a:p>
            <a:p>
              <a:r>
                <a:rPr lang="de-DE" sz="1500" b="1" dirty="0">
                  <a:solidFill>
                    <a:schemeClr val="tx2">
                      <a:lumMod val="75000"/>
                    </a:schemeClr>
                  </a:solidFill>
                  <a:latin typeface="Agency FB" panose="020B0503020202020204" pitchFamily="34" charset="0"/>
                  <a:cs typeface="Arial" panose="020B0604020202020204" pitchFamily="34" charset="0"/>
                </a:rPr>
                <a:t>Beratungsschwerpunkte</a:t>
              </a:r>
              <a:r>
                <a:rPr lang="de-DE" sz="1500" dirty="0">
                  <a:solidFill>
                    <a:schemeClr val="tx2">
                      <a:lumMod val="75000"/>
                    </a:schemeClr>
                  </a:solidFill>
                  <a:latin typeface="Agency FB" panose="020B0503020202020204" pitchFamily="34" charset="0"/>
                  <a:cs typeface="Arial" panose="020B0604020202020204" pitchFamily="34" charset="0"/>
                </a:rPr>
                <a:t>:</a:t>
              </a:r>
            </a:p>
            <a:p>
              <a:r>
                <a:rPr lang="de-DE" sz="1500" dirty="0">
                  <a:solidFill>
                    <a:schemeClr val="tx2">
                      <a:lumMod val="75000"/>
                    </a:schemeClr>
                  </a:solidFill>
                  <a:latin typeface="Agency FB" panose="020B0503020202020204" pitchFamily="34" charset="0"/>
                  <a:cs typeface="Arial" panose="020B0604020202020204" pitchFamily="34" charset="0"/>
                </a:rPr>
                <a:t>• Steuerberatung für Apotheken und Ärzte</a:t>
              </a:r>
            </a:p>
            <a:p>
              <a:r>
                <a:rPr lang="de-DE" sz="1500" dirty="0">
                  <a:solidFill>
                    <a:schemeClr val="tx2">
                      <a:lumMod val="75000"/>
                    </a:schemeClr>
                  </a:solidFill>
                  <a:latin typeface="Agency FB" panose="020B0503020202020204" pitchFamily="34" charset="0"/>
                  <a:cs typeface="Arial" panose="020B0604020202020204" pitchFamily="34" charset="0"/>
                </a:rPr>
                <a:t>• Existenzgründerberatung</a:t>
              </a:r>
            </a:p>
            <a:p>
              <a:r>
                <a:rPr lang="de-DE" sz="1500" dirty="0">
                  <a:solidFill>
                    <a:schemeClr val="tx2">
                      <a:lumMod val="75000"/>
                    </a:schemeClr>
                  </a:solidFill>
                  <a:latin typeface="Agency FB" panose="020B0503020202020204" pitchFamily="34" charset="0"/>
                  <a:cs typeface="Arial" panose="020B0604020202020204" pitchFamily="34" charset="0"/>
                </a:rPr>
                <a:t>• Unternehmensnachfolgegestaltung</a:t>
              </a:r>
            </a:p>
            <a:p>
              <a:r>
                <a:rPr lang="de-DE" sz="1500" dirty="0">
                  <a:solidFill>
                    <a:schemeClr val="tx2">
                      <a:lumMod val="75000"/>
                    </a:schemeClr>
                  </a:solidFill>
                  <a:latin typeface="Agency FB" panose="020B0503020202020204" pitchFamily="34" charset="0"/>
                  <a:cs typeface="Arial" panose="020B0604020202020204" pitchFamily="34" charset="0"/>
                </a:rPr>
                <a:t>• Vertragsrecht</a:t>
              </a:r>
            </a:p>
            <a:p>
              <a:endParaRPr lang="de-DE" sz="900" dirty="0">
                <a:solidFill>
                  <a:schemeClr val="tx2">
                    <a:lumMod val="75000"/>
                  </a:schemeClr>
                </a:solidFill>
                <a:latin typeface="Frutiger LT Com 57 Condensed"/>
              </a:endParaRPr>
            </a:p>
            <a:p>
              <a:endParaRPr lang="de-DE" sz="900" dirty="0">
                <a:solidFill>
                  <a:schemeClr val="tx2">
                    <a:lumMod val="75000"/>
                  </a:schemeClr>
                </a:solidFill>
                <a:latin typeface="Frutiger LT Com 57 Condensed"/>
              </a:endParaRPr>
            </a:p>
          </p:txBody>
        </p:sp>
      </p:grpSp>
      <p:pic>
        <p:nvPicPr>
          <p:cNvPr id="4098" name="Picture 2" descr="R:\Bilder Mitarbeiter_Stb. etc\1_Beraterfotos Juli 18 Einzeln und Gruppen überarbeitet\Beraterfotos  2018\DSC_4178 Höfer Trepp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546" y="933310"/>
            <a:ext cx="1543361" cy="2315042"/>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107504" y="4731990"/>
            <a:ext cx="8568952" cy="338554"/>
          </a:xfrm>
          <a:prstGeom prst="rect">
            <a:avLst/>
          </a:prstGeom>
          <a:noFill/>
        </p:spPr>
        <p:txBody>
          <a:bodyPr wrap="square" rtlCol="0">
            <a:spAutoFit/>
          </a:bodyPr>
          <a:lstStyle/>
          <a:p>
            <a:r>
              <a:rPr lang="de-DE" sz="1600" dirty="0" err="1" smtClean="0">
                <a:solidFill>
                  <a:schemeClr val="bg1"/>
                </a:solidFill>
                <a:latin typeface="Agency FB" panose="020B0503020202020204" pitchFamily="34" charset="0"/>
                <a:cs typeface="Arial" panose="020B0604020202020204" pitchFamily="34" charset="0"/>
              </a:rPr>
              <a:t>SuP</a:t>
            </a:r>
            <a:r>
              <a:rPr lang="de-DE" sz="1600" dirty="0" smtClean="0">
                <a:solidFill>
                  <a:schemeClr val="bg1"/>
                </a:solidFill>
                <a:latin typeface="Agency FB" panose="020B0503020202020204" pitchFamily="34" charset="0"/>
                <a:cs typeface="Arial" panose="020B0604020202020204" pitchFamily="34" charset="0"/>
              </a:rPr>
              <a:t> – Aktuell	2020	</a:t>
            </a:r>
            <a:r>
              <a:rPr lang="de-DE" altLang="de-DE" sz="1600" dirty="0">
                <a:solidFill>
                  <a:schemeClr val="bg1"/>
                </a:solidFill>
                <a:latin typeface="Agency FB" panose="020B0503020202020204" pitchFamily="34" charset="0"/>
                <a:cs typeface="Arial" panose="020B0604020202020204" pitchFamily="34" charset="0"/>
              </a:rPr>
              <a:t>Schriftformerfordernis bei Gewerberaummietverträgen</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501599012"/>
      </p:ext>
    </p:extLst>
  </p:cSld>
  <p:clrMapOvr>
    <a:masterClrMapping/>
  </p:clrMapOvr>
  <mc:AlternateContent xmlns:mc="http://schemas.openxmlformats.org/markup-compatibility/2006">
    <mc:Choice xmlns:p14="http://schemas.microsoft.com/office/powerpoint/2010/main" Requires="p14">
      <p:transition spd="slow" p14:dur="2000" advTm="8213"/>
    </mc:Choice>
    <mc:Fallback>
      <p:transition spd="slow" advTm="8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411760" y="915566"/>
            <a:ext cx="3528392" cy="1631216"/>
          </a:xfrm>
          <a:prstGeom prst="rect">
            <a:avLst/>
          </a:prstGeom>
          <a:solidFill>
            <a:schemeClr val="tx2">
              <a:lumMod val="75000"/>
            </a:schemeClr>
          </a:solidFill>
        </p:spPr>
        <p:txBody>
          <a:bodyPr wrap="square" rtlCol="0">
            <a:spAutoFit/>
          </a:bodyPr>
          <a:lstStyle/>
          <a:p>
            <a:pPr algn="ctr"/>
            <a:r>
              <a:rPr lang="de-DE" altLang="de-DE" sz="2000" dirty="0" smtClean="0">
                <a:solidFill>
                  <a:schemeClr val="bg1"/>
                </a:solidFill>
                <a:cs typeface="Arial" panose="020B0604020202020204" pitchFamily="34" charset="0"/>
              </a:rPr>
              <a:t>Dr. Schmidt und Partner – AKTUELL 2020</a:t>
            </a:r>
          </a:p>
          <a:p>
            <a:pPr algn="ctr"/>
            <a:endParaRPr lang="de-DE" altLang="de-DE" sz="2000" dirty="0" smtClean="0">
              <a:solidFill>
                <a:schemeClr val="bg1"/>
              </a:solidFill>
              <a:cs typeface="Arial" panose="020B0604020202020204" pitchFamily="34" charset="0"/>
            </a:endParaRPr>
          </a:p>
          <a:p>
            <a:pPr algn="ctr"/>
            <a:r>
              <a:rPr lang="de-DE" altLang="de-DE" sz="2000" dirty="0" smtClean="0">
                <a:solidFill>
                  <a:schemeClr val="bg1"/>
                </a:solidFill>
                <a:cs typeface="Arial" panose="020B0604020202020204" pitchFamily="34" charset="0"/>
              </a:rPr>
              <a:t>Schriftformerfordernis bei </a:t>
            </a:r>
            <a:r>
              <a:rPr lang="de-DE" altLang="de-DE" sz="2000" dirty="0" err="1" smtClean="0">
                <a:solidFill>
                  <a:schemeClr val="bg1"/>
                </a:solidFill>
                <a:cs typeface="Arial" panose="020B0604020202020204" pitchFamily="34" charset="0"/>
              </a:rPr>
              <a:t>Gewerberaummíetverträgen</a:t>
            </a:r>
            <a:endParaRPr lang="de-DE" altLang="de-DE" sz="2000" dirty="0" smtClean="0">
              <a:solidFill>
                <a:schemeClr val="bg1"/>
              </a:solidFill>
              <a:cs typeface="Arial" panose="020B0604020202020204" pitchFamily="34" charset="0"/>
            </a:endParaRPr>
          </a:p>
        </p:txBody>
      </p:sp>
      <p:sp>
        <p:nvSpPr>
          <p:cNvPr id="5" name="Textfeld 4"/>
          <p:cNvSpPr txBox="1"/>
          <p:nvPr/>
        </p:nvSpPr>
        <p:spPr>
          <a:xfrm>
            <a:off x="179512" y="4731990"/>
            <a:ext cx="8568952" cy="338554"/>
          </a:xfrm>
          <a:prstGeom prst="rect">
            <a:avLst/>
          </a:prstGeom>
          <a:noFill/>
        </p:spPr>
        <p:txBody>
          <a:bodyPr wrap="square" rtlCol="0">
            <a:spAutoFit/>
          </a:bodyPr>
          <a:lstStyle/>
          <a:p>
            <a:r>
              <a:rPr lang="de-DE" sz="1600" dirty="0" err="1" smtClean="0">
                <a:solidFill>
                  <a:schemeClr val="bg1"/>
                </a:solidFill>
                <a:latin typeface="Agency FB" panose="020B0503020202020204" pitchFamily="34" charset="0"/>
                <a:cs typeface="Arial" panose="020B0604020202020204" pitchFamily="34" charset="0"/>
              </a:rPr>
              <a:t>SuP</a:t>
            </a:r>
            <a:r>
              <a:rPr lang="de-DE" sz="1600" dirty="0" smtClean="0">
                <a:solidFill>
                  <a:schemeClr val="bg1"/>
                </a:solidFill>
                <a:latin typeface="Agency FB" panose="020B0503020202020204" pitchFamily="34" charset="0"/>
                <a:cs typeface="Arial" panose="020B0604020202020204" pitchFamily="34" charset="0"/>
              </a:rPr>
              <a:t> – Aktuell	2020	</a:t>
            </a:r>
            <a:r>
              <a:rPr lang="de-DE" altLang="de-DE" sz="1600" dirty="0">
                <a:solidFill>
                  <a:schemeClr val="bg1"/>
                </a:solidFill>
                <a:latin typeface="Agency FB" panose="020B0503020202020204" pitchFamily="34" charset="0"/>
                <a:cs typeface="Arial" panose="020B0604020202020204" pitchFamily="34" charset="0"/>
              </a:rPr>
              <a:t>Schriftformerfordernis bei Gewerberaummietverträgen</a:t>
            </a:r>
          </a:p>
        </p:txBody>
      </p:sp>
      <p:sp>
        <p:nvSpPr>
          <p:cNvPr id="3" name="Textfeld 2"/>
          <p:cNvSpPr txBox="1"/>
          <p:nvPr/>
        </p:nvSpPr>
        <p:spPr>
          <a:xfrm>
            <a:off x="3203848" y="2690102"/>
            <a:ext cx="2952328" cy="369332"/>
          </a:xfrm>
          <a:prstGeom prst="rect">
            <a:avLst/>
          </a:prstGeom>
          <a:noFill/>
        </p:spPr>
        <p:txBody>
          <a:bodyPr wrap="square" rtlCol="0">
            <a:spAutoFit/>
          </a:bodyPr>
          <a:lstStyle/>
          <a:p>
            <a:r>
              <a:rPr lang="de-DE" dirty="0" smtClean="0"/>
              <a:t>Stand: 25.06.2020</a:t>
            </a:r>
            <a:endParaRPr lang="de-DE" dirty="0"/>
          </a:p>
        </p:txBody>
      </p:sp>
      <p:sp>
        <p:nvSpPr>
          <p:cNvPr id="6" name="Textfeld 5"/>
          <p:cNvSpPr txBox="1"/>
          <p:nvPr/>
        </p:nvSpPr>
        <p:spPr>
          <a:xfrm>
            <a:off x="2411760" y="3296008"/>
            <a:ext cx="3785837" cy="923330"/>
          </a:xfrm>
          <a:prstGeom prst="rect">
            <a:avLst/>
          </a:prstGeom>
          <a:noFill/>
        </p:spPr>
        <p:txBody>
          <a:bodyPr wrap="square" rtlCol="0">
            <a:spAutoFit/>
          </a:bodyPr>
          <a:lstStyle/>
          <a:p>
            <a:r>
              <a:rPr lang="de-DE" dirty="0" smtClean="0"/>
              <a:t>Für Fragen und weitere Informationen stehen wir Ihnen natürlich gerne zur Verfügung.</a:t>
            </a:r>
            <a:endParaRPr lang="de-DE" dirty="0"/>
          </a:p>
        </p:txBody>
      </p:sp>
      <p:sp>
        <p:nvSpPr>
          <p:cNvPr id="7" name="Textfeld 6"/>
          <p:cNvSpPr txBox="1"/>
          <p:nvPr/>
        </p:nvSpPr>
        <p:spPr>
          <a:xfrm>
            <a:off x="4031940" y="4034672"/>
            <a:ext cx="3816424" cy="369332"/>
          </a:xfrm>
          <a:prstGeom prst="rect">
            <a:avLst/>
          </a:prstGeom>
          <a:solidFill>
            <a:schemeClr val="tx2">
              <a:lumMod val="75000"/>
            </a:schemeClr>
          </a:solidFill>
        </p:spPr>
        <p:txBody>
          <a:bodyPr wrap="square" rtlCol="0">
            <a:spAutoFit/>
          </a:bodyPr>
          <a:lstStyle/>
          <a:p>
            <a:r>
              <a:rPr lang="de-DE" dirty="0" smtClean="0">
                <a:solidFill>
                  <a:schemeClr val="bg1"/>
                </a:solidFill>
              </a:rPr>
              <a:t>Ihr Team von Dr. Schmidt und Partner</a:t>
            </a:r>
            <a:endParaRPr lang="de-DE" dirty="0">
              <a:solidFill>
                <a:schemeClr val="bg1"/>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383899737"/>
      </p:ext>
    </p:extLst>
  </p:cSld>
  <p:clrMapOvr>
    <a:masterClrMapping/>
  </p:clrMapOvr>
  <mc:AlternateContent xmlns:mc="http://schemas.openxmlformats.org/markup-compatibility/2006">
    <mc:Choice xmlns:p14="http://schemas.microsoft.com/office/powerpoint/2010/main" Requires="p14">
      <p:transition spd="slow" p14:dur="2000" advTm="21836"/>
    </mc:Choice>
    <mc:Fallback>
      <p:transition spd="slow" advTm="21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483768" y="1347614"/>
            <a:ext cx="3528392" cy="1631216"/>
          </a:xfrm>
          <a:prstGeom prst="rect">
            <a:avLst/>
          </a:prstGeom>
          <a:solidFill>
            <a:schemeClr val="tx2">
              <a:lumMod val="75000"/>
            </a:schemeClr>
          </a:solidFill>
        </p:spPr>
        <p:txBody>
          <a:bodyPr wrap="square" rtlCol="0">
            <a:spAutoFit/>
          </a:bodyPr>
          <a:lstStyle/>
          <a:p>
            <a:pPr algn="ctr"/>
            <a:r>
              <a:rPr lang="de-DE" altLang="de-DE" sz="2000" dirty="0" smtClean="0">
                <a:solidFill>
                  <a:schemeClr val="bg1"/>
                </a:solidFill>
                <a:cs typeface="Arial" panose="020B0604020202020204" pitchFamily="34" charset="0"/>
              </a:rPr>
              <a:t>Dr. Schmidt und Partner – AKTUELL 2020</a:t>
            </a:r>
          </a:p>
          <a:p>
            <a:pPr algn="ctr"/>
            <a:endParaRPr lang="de-DE" altLang="de-DE" sz="2000" dirty="0" smtClean="0">
              <a:solidFill>
                <a:schemeClr val="bg1"/>
              </a:solidFill>
              <a:cs typeface="Arial" panose="020B0604020202020204" pitchFamily="34" charset="0"/>
            </a:endParaRPr>
          </a:p>
          <a:p>
            <a:pPr algn="ctr"/>
            <a:r>
              <a:rPr lang="de-DE" altLang="de-DE" sz="2000" dirty="0" smtClean="0">
                <a:solidFill>
                  <a:schemeClr val="bg1"/>
                </a:solidFill>
                <a:cs typeface="Arial" panose="020B0604020202020204" pitchFamily="34" charset="0"/>
              </a:rPr>
              <a:t>Schriftformerfordernis bei Gewerberaummietverträgen</a:t>
            </a:r>
          </a:p>
        </p:txBody>
      </p:sp>
      <p:sp>
        <p:nvSpPr>
          <p:cNvPr id="5" name="Textfeld 4"/>
          <p:cNvSpPr txBox="1"/>
          <p:nvPr/>
        </p:nvSpPr>
        <p:spPr>
          <a:xfrm>
            <a:off x="179512" y="4731990"/>
            <a:ext cx="8568952" cy="338554"/>
          </a:xfrm>
          <a:prstGeom prst="rect">
            <a:avLst/>
          </a:prstGeom>
          <a:noFill/>
        </p:spPr>
        <p:txBody>
          <a:bodyPr wrap="square" rtlCol="0">
            <a:spAutoFit/>
          </a:bodyPr>
          <a:lstStyle/>
          <a:p>
            <a:r>
              <a:rPr lang="de-DE" sz="1600" dirty="0" err="1" smtClean="0">
                <a:solidFill>
                  <a:schemeClr val="bg1"/>
                </a:solidFill>
                <a:latin typeface="Agency FB" panose="020B0503020202020204" pitchFamily="34" charset="0"/>
                <a:cs typeface="Arial" panose="020B0604020202020204" pitchFamily="34" charset="0"/>
              </a:rPr>
              <a:t>SuP</a:t>
            </a:r>
            <a:r>
              <a:rPr lang="de-DE" sz="1600" dirty="0" smtClean="0">
                <a:solidFill>
                  <a:schemeClr val="bg1"/>
                </a:solidFill>
                <a:latin typeface="Agency FB" panose="020B0503020202020204" pitchFamily="34" charset="0"/>
                <a:cs typeface="Arial" panose="020B0604020202020204" pitchFamily="34" charset="0"/>
              </a:rPr>
              <a:t> – Aktuell	2020	</a:t>
            </a:r>
            <a:r>
              <a:rPr lang="de-DE" altLang="de-DE" sz="1600" dirty="0">
                <a:solidFill>
                  <a:schemeClr val="bg1"/>
                </a:solidFill>
                <a:latin typeface="Agency FB" panose="020B0503020202020204" pitchFamily="34" charset="0"/>
                <a:cs typeface="Arial" panose="020B0604020202020204" pitchFamily="34" charset="0"/>
              </a:rPr>
              <a:t>Schriftformerfordernis bei Gewerberaummietverträgen</a:t>
            </a:r>
          </a:p>
        </p:txBody>
      </p:sp>
      <p:sp>
        <p:nvSpPr>
          <p:cNvPr id="3" name="Textfeld 2"/>
          <p:cNvSpPr txBox="1"/>
          <p:nvPr/>
        </p:nvSpPr>
        <p:spPr>
          <a:xfrm>
            <a:off x="3275856" y="3291830"/>
            <a:ext cx="2952328" cy="369332"/>
          </a:xfrm>
          <a:prstGeom prst="rect">
            <a:avLst/>
          </a:prstGeom>
          <a:noFill/>
        </p:spPr>
        <p:txBody>
          <a:bodyPr wrap="square" rtlCol="0">
            <a:spAutoFit/>
          </a:bodyPr>
          <a:lstStyle/>
          <a:p>
            <a:r>
              <a:rPr lang="de-DE" dirty="0" smtClean="0"/>
              <a:t>Stand: 25.06.2020</a:t>
            </a:r>
            <a:endParaRPr lang="de-DE"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320195686"/>
      </p:ext>
    </p:extLst>
  </p:cSld>
  <p:clrMapOvr>
    <a:masterClrMapping/>
  </p:clrMapOvr>
  <mc:AlternateContent xmlns:mc="http://schemas.openxmlformats.org/markup-compatibility/2006">
    <mc:Choice xmlns:p14="http://schemas.microsoft.com/office/powerpoint/2010/main" Requires="p14">
      <p:transition spd="slow" p14:dur="2000" advTm="30140"/>
    </mc:Choice>
    <mc:Fallback>
      <p:transition spd="slow" advTm="30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38000"/>
          </a:schemeClr>
        </a:solidFill>
        <a:effectLst/>
      </p:bgPr>
    </p:bg>
    <p:spTree>
      <p:nvGrpSpPr>
        <p:cNvPr id="1" name=""/>
        <p:cNvGrpSpPr/>
        <p:nvPr/>
      </p:nvGrpSpPr>
      <p:grpSpPr>
        <a:xfrm>
          <a:off x="0" y="0"/>
          <a:ext cx="0" cy="0"/>
          <a:chOff x="0" y="0"/>
          <a:chExt cx="0" cy="0"/>
        </a:xfrm>
      </p:grpSpPr>
      <p:sp>
        <p:nvSpPr>
          <p:cNvPr id="5" name="Textfeld 4"/>
          <p:cNvSpPr txBox="1"/>
          <p:nvPr/>
        </p:nvSpPr>
        <p:spPr>
          <a:xfrm>
            <a:off x="179512" y="4731990"/>
            <a:ext cx="8568952" cy="338554"/>
          </a:xfrm>
          <a:prstGeom prst="rect">
            <a:avLst/>
          </a:prstGeom>
          <a:noFill/>
        </p:spPr>
        <p:txBody>
          <a:bodyPr wrap="square" rtlCol="0">
            <a:spAutoFit/>
          </a:bodyPr>
          <a:lstStyle/>
          <a:p>
            <a:r>
              <a:rPr lang="de-DE" sz="1600" dirty="0" err="1" smtClean="0">
                <a:solidFill>
                  <a:schemeClr val="bg1"/>
                </a:solidFill>
                <a:latin typeface="Agency FB" panose="020B0503020202020204" pitchFamily="34" charset="0"/>
                <a:cs typeface="Arial" panose="020B0604020202020204" pitchFamily="34" charset="0"/>
              </a:rPr>
              <a:t>SuP</a:t>
            </a:r>
            <a:r>
              <a:rPr lang="de-DE" sz="1600" dirty="0" smtClean="0">
                <a:solidFill>
                  <a:schemeClr val="bg1"/>
                </a:solidFill>
                <a:latin typeface="Agency FB" panose="020B0503020202020204" pitchFamily="34" charset="0"/>
                <a:cs typeface="Arial" panose="020B0604020202020204" pitchFamily="34" charset="0"/>
              </a:rPr>
              <a:t> – Aktuell	2020	</a:t>
            </a:r>
            <a:r>
              <a:rPr lang="de-DE" altLang="de-DE" sz="1600" dirty="0">
                <a:solidFill>
                  <a:schemeClr val="bg1"/>
                </a:solidFill>
                <a:latin typeface="Agency FB" panose="020B0503020202020204" pitchFamily="34" charset="0"/>
                <a:cs typeface="Arial" panose="020B0604020202020204" pitchFamily="34" charset="0"/>
              </a:rPr>
              <a:t>Schriftformerfordernis bei Gewerberaummietverträgen</a:t>
            </a:r>
          </a:p>
        </p:txBody>
      </p:sp>
      <p:sp>
        <p:nvSpPr>
          <p:cNvPr id="8" name="Textfeld 7"/>
          <p:cNvSpPr txBox="1"/>
          <p:nvPr/>
        </p:nvSpPr>
        <p:spPr>
          <a:xfrm>
            <a:off x="323528" y="899690"/>
            <a:ext cx="8424936" cy="400110"/>
          </a:xfrm>
          <a:prstGeom prst="rect">
            <a:avLst/>
          </a:prstGeom>
          <a:solidFill>
            <a:schemeClr val="tx2">
              <a:lumMod val="75000"/>
            </a:schemeClr>
          </a:solidFill>
          <a:effectLst>
            <a:outerShdw blurRad="50800" dist="50800" dir="5400000" algn="ctr" rotWithShape="0">
              <a:schemeClr val="bg1"/>
            </a:outerShdw>
          </a:effectLst>
        </p:spPr>
        <p:txBody>
          <a:bodyPr wrap="square" rtlCol="0">
            <a:spAutoFit/>
          </a:bodyPr>
          <a:lstStyle/>
          <a:p>
            <a:r>
              <a:rPr lang="de-DE" sz="2000" dirty="0" smtClean="0">
                <a:solidFill>
                  <a:schemeClr val="bg1"/>
                </a:solidFill>
              </a:rPr>
              <a:t>Um welche Verträge geht es eigentlich ?</a:t>
            </a:r>
            <a:endParaRPr lang="de-DE" sz="2000" dirty="0">
              <a:solidFill>
                <a:schemeClr val="bg1"/>
              </a:solidFill>
            </a:endParaRPr>
          </a:p>
        </p:txBody>
      </p:sp>
      <p:cxnSp>
        <p:nvCxnSpPr>
          <p:cNvPr id="31" name="Gerader Verbinder 30"/>
          <p:cNvCxnSpPr>
            <a:stCxn id="13" idx="0"/>
            <a:endCxn id="13" idx="0"/>
          </p:cNvCxnSpPr>
          <p:nvPr/>
        </p:nvCxnSpPr>
        <p:spPr>
          <a:xfrm>
            <a:off x="2663788" y="27742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8" name="Gruppieren 77"/>
          <p:cNvGrpSpPr/>
          <p:nvPr/>
        </p:nvGrpSpPr>
        <p:grpSpPr>
          <a:xfrm>
            <a:off x="467544" y="2497997"/>
            <a:ext cx="4464497" cy="645623"/>
            <a:chOff x="467544" y="2497997"/>
            <a:chExt cx="4464497" cy="645623"/>
          </a:xfrm>
        </p:grpSpPr>
        <p:sp>
          <p:nvSpPr>
            <p:cNvPr id="11" name="Textfeld 10"/>
            <p:cNvSpPr txBox="1"/>
            <p:nvPr/>
          </p:nvSpPr>
          <p:spPr>
            <a:xfrm>
              <a:off x="467544" y="2768363"/>
              <a:ext cx="1296144" cy="369332"/>
            </a:xfrm>
            <a:prstGeom prst="rect">
              <a:avLst/>
            </a:prstGeom>
            <a:noFill/>
            <a:ln w="19050">
              <a:solidFill>
                <a:schemeClr val="tx2">
                  <a:lumMod val="75000"/>
                </a:schemeClr>
              </a:solidFill>
            </a:ln>
          </p:spPr>
          <p:txBody>
            <a:bodyPr wrap="square" rtlCol="0">
              <a:spAutoFit/>
            </a:bodyPr>
            <a:lstStyle/>
            <a:p>
              <a:pPr algn="ctr"/>
              <a:r>
                <a:rPr lang="de-DE" dirty="0" smtClean="0"/>
                <a:t>Ladenlokale</a:t>
              </a:r>
              <a:endParaRPr lang="de-DE" dirty="0"/>
            </a:p>
          </p:txBody>
        </p:sp>
        <p:sp>
          <p:nvSpPr>
            <p:cNvPr id="12" name="Textfeld 11"/>
            <p:cNvSpPr txBox="1"/>
            <p:nvPr/>
          </p:nvSpPr>
          <p:spPr>
            <a:xfrm>
              <a:off x="3563889" y="2768363"/>
              <a:ext cx="1368152" cy="369332"/>
            </a:xfrm>
            <a:prstGeom prst="rect">
              <a:avLst/>
            </a:prstGeom>
            <a:noFill/>
            <a:ln w="19050">
              <a:solidFill>
                <a:schemeClr val="tx2">
                  <a:lumMod val="75000"/>
                </a:schemeClr>
              </a:solidFill>
            </a:ln>
          </p:spPr>
          <p:txBody>
            <a:bodyPr wrap="square" rtlCol="0">
              <a:spAutoFit/>
            </a:bodyPr>
            <a:lstStyle/>
            <a:p>
              <a:pPr algn="ctr"/>
              <a:r>
                <a:rPr lang="de-DE" dirty="0" smtClean="0"/>
                <a:t>Praxisräume</a:t>
              </a:r>
              <a:endParaRPr lang="de-DE" dirty="0"/>
            </a:p>
          </p:txBody>
        </p:sp>
        <p:sp>
          <p:nvSpPr>
            <p:cNvPr id="13" name="Textfeld 12"/>
            <p:cNvSpPr txBox="1"/>
            <p:nvPr/>
          </p:nvSpPr>
          <p:spPr>
            <a:xfrm>
              <a:off x="2015716" y="2774288"/>
              <a:ext cx="1296144" cy="369332"/>
            </a:xfrm>
            <a:prstGeom prst="rect">
              <a:avLst/>
            </a:prstGeom>
            <a:noFill/>
            <a:ln w="19050">
              <a:solidFill>
                <a:schemeClr val="tx2">
                  <a:lumMod val="75000"/>
                </a:schemeClr>
              </a:solidFill>
            </a:ln>
          </p:spPr>
          <p:txBody>
            <a:bodyPr wrap="square" rtlCol="0">
              <a:spAutoFit/>
            </a:bodyPr>
            <a:lstStyle/>
            <a:p>
              <a:pPr algn="ctr"/>
              <a:r>
                <a:rPr lang="de-DE" dirty="0" smtClean="0"/>
                <a:t>Büroräume</a:t>
              </a:r>
              <a:endParaRPr lang="de-DE" dirty="0"/>
            </a:p>
          </p:txBody>
        </p:sp>
        <p:cxnSp>
          <p:nvCxnSpPr>
            <p:cNvPr id="19" name="Gewinkelte Verbindung 18"/>
            <p:cNvCxnSpPr>
              <a:stCxn id="2" idx="2"/>
              <a:endCxn id="11" idx="0"/>
            </p:cNvCxnSpPr>
            <p:nvPr/>
          </p:nvCxnSpPr>
          <p:spPr>
            <a:xfrm rot="5400000">
              <a:off x="1754520" y="1859094"/>
              <a:ext cx="270365" cy="1548172"/>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22" name="Gewinkelte Verbindung 21"/>
            <p:cNvCxnSpPr>
              <a:stCxn id="12" idx="0"/>
              <a:endCxn id="2" idx="2"/>
            </p:cNvCxnSpPr>
            <p:nvPr/>
          </p:nvCxnSpPr>
          <p:spPr>
            <a:xfrm rot="16200000" flipV="1">
              <a:off x="3320695" y="1841092"/>
              <a:ext cx="270365" cy="1584177"/>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7" name="Gerader Verbinder 36"/>
            <p:cNvCxnSpPr>
              <a:stCxn id="13" idx="0"/>
              <a:endCxn id="2" idx="2"/>
            </p:cNvCxnSpPr>
            <p:nvPr/>
          </p:nvCxnSpPr>
          <p:spPr>
            <a:xfrm flipV="1">
              <a:off x="2663788" y="2497998"/>
              <a:ext cx="0" cy="27629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9" name="Gruppieren 78"/>
          <p:cNvGrpSpPr/>
          <p:nvPr/>
        </p:nvGrpSpPr>
        <p:grpSpPr>
          <a:xfrm>
            <a:off x="1115616" y="3137694"/>
            <a:ext cx="2952328" cy="642319"/>
            <a:chOff x="1115616" y="3137694"/>
            <a:chExt cx="2952328" cy="642319"/>
          </a:xfrm>
        </p:grpSpPr>
        <p:sp>
          <p:nvSpPr>
            <p:cNvPr id="14" name="Textfeld 13"/>
            <p:cNvSpPr txBox="1"/>
            <p:nvPr/>
          </p:nvSpPr>
          <p:spPr>
            <a:xfrm>
              <a:off x="1149889" y="3408060"/>
              <a:ext cx="1296144" cy="369332"/>
            </a:xfrm>
            <a:prstGeom prst="rect">
              <a:avLst/>
            </a:prstGeom>
            <a:noFill/>
            <a:ln w="19050">
              <a:solidFill>
                <a:schemeClr val="tx2">
                  <a:lumMod val="75000"/>
                </a:schemeClr>
              </a:solidFill>
            </a:ln>
          </p:spPr>
          <p:txBody>
            <a:bodyPr wrap="square" rtlCol="0">
              <a:spAutoFit/>
            </a:bodyPr>
            <a:lstStyle/>
            <a:p>
              <a:pPr algn="ctr"/>
              <a:r>
                <a:rPr lang="de-DE" dirty="0"/>
                <a:t>m</a:t>
              </a:r>
              <a:r>
                <a:rPr lang="de-DE" dirty="0" smtClean="0"/>
                <a:t>it </a:t>
              </a:r>
              <a:r>
                <a:rPr lang="de-DE" dirty="0" err="1" smtClean="0"/>
                <a:t>USt</a:t>
              </a:r>
              <a:endParaRPr lang="de-DE" dirty="0"/>
            </a:p>
          </p:txBody>
        </p:sp>
        <p:sp>
          <p:nvSpPr>
            <p:cNvPr id="15" name="Textfeld 14"/>
            <p:cNvSpPr txBox="1"/>
            <p:nvPr/>
          </p:nvSpPr>
          <p:spPr>
            <a:xfrm>
              <a:off x="2771800" y="3410681"/>
              <a:ext cx="1296144" cy="369332"/>
            </a:xfrm>
            <a:prstGeom prst="rect">
              <a:avLst/>
            </a:prstGeom>
            <a:noFill/>
            <a:ln w="19050">
              <a:solidFill>
                <a:schemeClr val="tx2">
                  <a:lumMod val="75000"/>
                </a:schemeClr>
              </a:solidFill>
            </a:ln>
          </p:spPr>
          <p:txBody>
            <a:bodyPr wrap="square" rtlCol="0">
              <a:spAutoFit/>
            </a:bodyPr>
            <a:lstStyle/>
            <a:p>
              <a:pPr algn="ctr"/>
              <a:r>
                <a:rPr lang="de-DE" dirty="0"/>
                <a:t>o</a:t>
              </a:r>
              <a:r>
                <a:rPr lang="de-DE" dirty="0" smtClean="0"/>
                <a:t>hne </a:t>
              </a:r>
              <a:r>
                <a:rPr lang="de-DE" dirty="0" err="1" smtClean="0"/>
                <a:t>USt</a:t>
              </a:r>
              <a:endParaRPr lang="de-DE" dirty="0"/>
            </a:p>
          </p:txBody>
        </p:sp>
        <p:cxnSp>
          <p:nvCxnSpPr>
            <p:cNvPr id="40" name="Gewinkelte Verbindung 39"/>
            <p:cNvCxnSpPr>
              <a:stCxn id="11" idx="2"/>
              <a:endCxn id="14" idx="0"/>
            </p:cNvCxnSpPr>
            <p:nvPr/>
          </p:nvCxnSpPr>
          <p:spPr>
            <a:xfrm rot="16200000" flipH="1">
              <a:off x="1321606" y="2931704"/>
              <a:ext cx="270365" cy="682345"/>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43" name="Gewinkelte Verbindung 42"/>
            <p:cNvCxnSpPr>
              <a:stCxn id="13" idx="2"/>
              <a:endCxn id="14" idx="0"/>
            </p:cNvCxnSpPr>
            <p:nvPr/>
          </p:nvCxnSpPr>
          <p:spPr>
            <a:xfrm rot="5400000">
              <a:off x="2098655" y="2842927"/>
              <a:ext cx="264440" cy="865827"/>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47" name="Gewinkelte Verbindung 46"/>
            <p:cNvCxnSpPr>
              <a:stCxn id="13" idx="2"/>
              <a:endCxn id="15" idx="0"/>
            </p:cNvCxnSpPr>
            <p:nvPr/>
          </p:nvCxnSpPr>
          <p:spPr>
            <a:xfrm rot="16200000" flipH="1">
              <a:off x="2908300" y="2899108"/>
              <a:ext cx="267061" cy="756084"/>
            </a:xfrm>
            <a:prstGeom prst="bentConnector3">
              <a:avLst/>
            </a:prstGeom>
          </p:spPr>
          <p:style>
            <a:lnRef idx="1">
              <a:schemeClr val="accent1"/>
            </a:lnRef>
            <a:fillRef idx="0">
              <a:schemeClr val="accent1"/>
            </a:fillRef>
            <a:effectRef idx="0">
              <a:schemeClr val="accent1"/>
            </a:effectRef>
            <a:fontRef idx="minor">
              <a:schemeClr val="tx1"/>
            </a:fontRef>
          </p:style>
        </p:cxnSp>
      </p:grpSp>
      <p:grpSp>
        <p:nvGrpSpPr>
          <p:cNvPr id="77" name="Gruppieren 76"/>
          <p:cNvGrpSpPr/>
          <p:nvPr/>
        </p:nvGrpSpPr>
        <p:grpSpPr>
          <a:xfrm>
            <a:off x="1835696" y="1299800"/>
            <a:ext cx="5400600" cy="1198199"/>
            <a:chOff x="1835696" y="1299800"/>
            <a:chExt cx="5400600" cy="1198199"/>
          </a:xfrm>
        </p:grpSpPr>
        <p:sp>
          <p:nvSpPr>
            <p:cNvPr id="2" name="Textfeld 1"/>
            <p:cNvSpPr txBox="1"/>
            <p:nvPr/>
          </p:nvSpPr>
          <p:spPr>
            <a:xfrm>
              <a:off x="1835696" y="1851667"/>
              <a:ext cx="1656184" cy="646331"/>
            </a:xfrm>
            <a:prstGeom prst="rect">
              <a:avLst/>
            </a:prstGeom>
            <a:noFill/>
            <a:ln w="19050">
              <a:solidFill>
                <a:schemeClr val="tx2">
                  <a:lumMod val="75000"/>
                </a:schemeClr>
              </a:solidFill>
            </a:ln>
          </p:spPr>
          <p:txBody>
            <a:bodyPr wrap="square" rtlCol="0">
              <a:spAutoFit/>
            </a:bodyPr>
            <a:lstStyle/>
            <a:p>
              <a:pPr algn="ctr"/>
              <a:r>
                <a:rPr lang="de-DE" dirty="0" smtClean="0"/>
                <a:t>Gewerberaum-mietverträge</a:t>
              </a:r>
              <a:endParaRPr lang="de-DE" dirty="0"/>
            </a:p>
          </p:txBody>
        </p:sp>
        <p:sp>
          <p:nvSpPr>
            <p:cNvPr id="10" name="Textfeld 9"/>
            <p:cNvSpPr txBox="1"/>
            <p:nvPr/>
          </p:nvSpPr>
          <p:spPr>
            <a:xfrm>
              <a:off x="5580112" y="1851668"/>
              <a:ext cx="1656184" cy="646331"/>
            </a:xfrm>
            <a:prstGeom prst="rect">
              <a:avLst/>
            </a:prstGeom>
            <a:noFill/>
            <a:ln w="19050">
              <a:solidFill>
                <a:schemeClr val="tx2">
                  <a:lumMod val="75000"/>
                </a:schemeClr>
              </a:solidFill>
            </a:ln>
          </p:spPr>
          <p:txBody>
            <a:bodyPr wrap="square" rtlCol="0">
              <a:spAutoFit/>
            </a:bodyPr>
            <a:lstStyle/>
            <a:p>
              <a:pPr algn="ctr"/>
              <a:r>
                <a:rPr lang="de-DE" dirty="0" smtClean="0"/>
                <a:t>Wohnraum-mietverträge</a:t>
              </a:r>
              <a:endParaRPr lang="de-DE" dirty="0"/>
            </a:p>
          </p:txBody>
        </p:sp>
        <p:cxnSp>
          <p:nvCxnSpPr>
            <p:cNvPr id="58" name="Gewinkelte Verbindung 57"/>
            <p:cNvCxnSpPr>
              <a:stCxn id="2" idx="0"/>
              <a:endCxn id="8" idx="2"/>
            </p:cNvCxnSpPr>
            <p:nvPr/>
          </p:nvCxnSpPr>
          <p:spPr>
            <a:xfrm rot="5400000" flipH="1" flipV="1">
              <a:off x="3323959" y="639630"/>
              <a:ext cx="551867" cy="1872208"/>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60" name="Gewinkelte Verbindung 59"/>
            <p:cNvCxnSpPr>
              <a:stCxn id="10" idx="0"/>
              <a:endCxn id="8" idx="2"/>
            </p:cNvCxnSpPr>
            <p:nvPr/>
          </p:nvCxnSpPr>
          <p:spPr>
            <a:xfrm rot="16200000" flipV="1">
              <a:off x="5196166" y="639630"/>
              <a:ext cx="551868" cy="1872208"/>
            </a:xfrm>
            <a:prstGeom prst="bentConnector3">
              <a:avLst/>
            </a:prstGeom>
          </p:spPr>
          <p:style>
            <a:lnRef idx="1">
              <a:schemeClr val="accent1"/>
            </a:lnRef>
            <a:fillRef idx="0">
              <a:schemeClr val="accent1"/>
            </a:fillRef>
            <a:effectRef idx="0">
              <a:schemeClr val="accent1"/>
            </a:effectRef>
            <a:fontRef idx="minor">
              <a:schemeClr val="tx1"/>
            </a:fontRef>
          </p:style>
        </p:cxnSp>
      </p:grpSp>
      <p:grpSp>
        <p:nvGrpSpPr>
          <p:cNvPr id="82" name="Gruppieren 81"/>
          <p:cNvGrpSpPr/>
          <p:nvPr/>
        </p:nvGrpSpPr>
        <p:grpSpPr>
          <a:xfrm>
            <a:off x="69769" y="3137695"/>
            <a:ext cx="7454560" cy="1300351"/>
            <a:chOff x="69769" y="3137695"/>
            <a:chExt cx="7454560" cy="1300351"/>
          </a:xfrm>
        </p:grpSpPr>
        <p:sp>
          <p:nvSpPr>
            <p:cNvPr id="16" name="Textfeld 15"/>
            <p:cNvSpPr txBox="1"/>
            <p:nvPr/>
          </p:nvSpPr>
          <p:spPr>
            <a:xfrm>
              <a:off x="69769" y="4068714"/>
              <a:ext cx="3456384" cy="369332"/>
            </a:xfrm>
            <a:prstGeom prst="rect">
              <a:avLst/>
            </a:prstGeom>
            <a:noFill/>
            <a:ln w="19050">
              <a:solidFill>
                <a:schemeClr val="tx2">
                  <a:lumMod val="75000"/>
                </a:schemeClr>
              </a:solidFill>
            </a:ln>
          </p:spPr>
          <p:txBody>
            <a:bodyPr wrap="square" rtlCol="0">
              <a:spAutoFit/>
            </a:bodyPr>
            <a:lstStyle/>
            <a:p>
              <a:pPr algn="ctr"/>
              <a:r>
                <a:rPr lang="de-DE" dirty="0"/>
                <a:t>auf bestimmte Zeit abgeschlossen</a:t>
              </a:r>
            </a:p>
          </p:txBody>
        </p:sp>
        <p:sp>
          <p:nvSpPr>
            <p:cNvPr id="52" name="Textfeld 51"/>
            <p:cNvSpPr txBox="1"/>
            <p:nvPr/>
          </p:nvSpPr>
          <p:spPr>
            <a:xfrm>
              <a:off x="3779913" y="4054878"/>
              <a:ext cx="3744416" cy="369332"/>
            </a:xfrm>
            <a:prstGeom prst="rect">
              <a:avLst/>
            </a:prstGeom>
            <a:noFill/>
            <a:ln w="19050">
              <a:solidFill>
                <a:schemeClr val="tx2">
                  <a:lumMod val="75000"/>
                </a:schemeClr>
              </a:solidFill>
            </a:ln>
          </p:spPr>
          <p:txBody>
            <a:bodyPr wrap="square" rtlCol="0">
              <a:spAutoFit/>
            </a:bodyPr>
            <a:lstStyle/>
            <a:p>
              <a:pPr algn="ctr"/>
              <a:r>
                <a:rPr lang="de-DE" dirty="0"/>
                <a:t>auf </a:t>
              </a:r>
              <a:r>
                <a:rPr lang="de-DE" dirty="0" smtClean="0"/>
                <a:t>unbestimmte </a:t>
              </a:r>
              <a:r>
                <a:rPr lang="de-DE" dirty="0"/>
                <a:t>Zeit abgeschlossen</a:t>
              </a:r>
            </a:p>
          </p:txBody>
        </p:sp>
        <p:cxnSp>
          <p:nvCxnSpPr>
            <p:cNvPr id="73" name="Gewinkelte Verbindung 72"/>
            <p:cNvCxnSpPr>
              <a:stCxn id="52" idx="0"/>
              <a:endCxn id="14" idx="2"/>
            </p:cNvCxnSpPr>
            <p:nvPr/>
          </p:nvCxnSpPr>
          <p:spPr>
            <a:xfrm rot="16200000" flipV="1">
              <a:off x="3586298" y="1989055"/>
              <a:ext cx="277486" cy="385416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75" name="Gewinkelte Verbindung 74"/>
            <p:cNvCxnSpPr>
              <a:stCxn id="52" idx="0"/>
              <a:endCxn id="15" idx="2"/>
            </p:cNvCxnSpPr>
            <p:nvPr/>
          </p:nvCxnSpPr>
          <p:spPr>
            <a:xfrm rot="16200000" flipV="1">
              <a:off x="4398565" y="2801321"/>
              <a:ext cx="274865" cy="223224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81" name="Gerader Verbinder 80"/>
            <p:cNvCxnSpPr>
              <a:stCxn id="12" idx="2"/>
            </p:cNvCxnSpPr>
            <p:nvPr/>
          </p:nvCxnSpPr>
          <p:spPr>
            <a:xfrm>
              <a:off x="4247965" y="3137695"/>
              <a:ext cx="0" cy="77844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1" name="Gruppieren 90"/>
          <p:cNvGrpSpPr/>
          <p:nvPr/>
        </p:nvGrpSpPr>
        <p:grpSpPr>
          <a:xfrm>
            <a:off x="4067944" y="3414694"/>
            <a:ext cx="1980220" cy="369332"/>
            <a:chOff x="4067944" y="3414694"/>
            <a:chExt cx="1980220" cy="369332"/>
          </a:xfrm>
        </p:grpSpPr>
        <p:sp>
          <p:nvSpPr>
            <p:cNvPr id="89" name="Textfeld 88"/>
            <p:cNvSpPr txBox="1"/>
            <p:nvPr/>
          </p:nvSpPr>
          <p:spPr>
            <a:xfrm>
              <a:off x="4752020" y="3414694"/>
              <a:ext cx="1296144" cy="369332"/>
            </a:xfrm>
            <a:prstGeom prst="rect">
              <a:avLst/>
            </a:prstGeom>
            <a:solidFill>
              <a:schemeClr val="tx2">
                <a:lumMod val="75000"/>
              </a:schemeClr>
            </a:solidFill>
            <a:ln w="19050">
              <a:solidFill>
                <a:schemeClr val="tx2">
                  <a:lumMod val="75000"/>
                </a:schemeClr>
              </a:solidFill>
            </a:ln>
          </p:spPr>
          <p:txBody>
            <a:bodyPr wrap="square" rtlCol="0">
              <a:spAutoFit/>
            </a:bodyPr>
            <a:lstStyle/>
            <a:p>
              <a:pPr algn="ctr"/>
              <a:r>
                <a:rPr lang="de-DE" dirty="0" smtClean="0">
                  <a:solidFill>
                    <a:schemeClr val="bg1"/>
                  </a:solidFill>
                </a:rPr>
                <a:t>irrelevant</a:t>
              </a:r>
              <a:endParaRPr lang="de-DE" dirty="0">
                <a:solidFill>
                  <a:schemeClr val="bg1"/>
                </a:solidFill>
              </a:endParaRPr>
            </a:p>
          </p:txBody>
        </p:sp>
        <p:sp>
          <p:nvSpPr>
            <p:cNvPr id="90" name="Pfeil nach rechts 89"/>
            <p:cNvSpPr/>
            <p:nvPr/>
          </p:nvSpPr>
          <p:spPr>
            <a:xfrm>
              <a:off x="4067944" y="3592726"/>
              <a:ext cx="648072" cy="4571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92" name="&quot;Nein&quot;-Symbol 91"/>
          <p:cNvSpPr/>
          <p:nvPr/>
        </p:nvSpPr>
        <p:spPr>
          <a:xfrm>
            <a:off x="5940152" y="1707654"/>
            <a:ext cx="1008112" cy="1060709"/>
          </a:xfrm>
          <a:prstGeom prst="noSmoking">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93" name="&quot;Nein&quot;-Symbol 92"/>
          <p:cNvSpPr/>
          <p:nvPr/>
        </p:nvSpPr>
        <p:spPr>
          <a:xfrm>
            <a:off x="5319853" y="3922973"/>
            <a:ext cx="664535" cy="651602"/>
          </a:xfrm>
          <a:prstGeom prst="noSmoking">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25" name="Freihand 24"/>
              <p14:cNvContentPartPr/>
              <p14:nvPr>
                <p:extLst>
                  <p:ext uri="{42D2F446-02D8-4167-A562-619A0277C38B}">
                    <p15:isNarration xmlns:p15="http://schemas.microsoft.com/office/powerpoint/2012/main" val="1"/>
                  </p:ext>
                </p:extLst>
              </p14:nvPr>
            </p14:nvContentPartPr>
            <p14:xfrm>
              <a:off x="604800" y="2928960"/>
              <a:ext cx="4020120" cy="1371960"/>
            </p14:xfrm>
          </p:contentPart>
        </mc:Choice>
        <mc:Fallback>
          <p:pic>
            <p:nvPicPr>
              <p:cNvPr id="25" name="Freihand 24"/>
              <p:cNvPicPr>
                <a:picLocks noGrp="1" noRot="1" noChangeAspect="1" noMove="1" noResize="1" noEditPoints="1" noAdjustHandles="1" noChangeArrowheads="1" noChangeShapeType="1"/>
              </p:cNvPicPr>
              <p:nvPr/>
            </p:nvPicPr>
            <p:blipFill>
              <a:blip r:embed="rId6"/>
              <a:stretch>
                <a:fillRect/>
              </a:stretch>
            </p:blipFill>
            <p:spPr>
              <a:xfrm>
                <a:off x="588960" y="2865600"/>
                <a:ext cx="4051800" cy="1498680"/>
              </a:xfrm>
              <a:prstGeom prst="rect">
                <a:avLst/>
              </a:prstGeom>
            </p:spPr>
          </p:pic>
        </mc:Fallback>
      </mc:AlternateContent>
      <p:pic>
        <p:nvPicPr>
          <p:cNvPr id="26" name="Audio 2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3038535305"/>
      </p:ext>
    </p:extLst>
  </p:cSld>
  <p:clrMapOvr>
    <a:masterClrMapping/>
  </p:clrMapOvr>
  <mc:AlternateContent xmlns:mc="http://schemas.openxmlformats.org/markup-compatibility/2006">
    <mc:Choice xmlns:p14="http://schemas.microsoft.com/office/powerpoint/2010/main" Requires="p14">
      <p:transition spd="slow" p14:dur="2000" advTm="73460"/>
    </mc:Choice>
    <mc:Fallback>
      <p:transition spd="slow" advTm="73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par>
                                <p:cTn id="7" presetID="59"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md type="call" cmd="playFrom(0.0)">
                                      <p:cBhvr>
                                        <p:cTn id="9" dur="1" fill="hold"/>
                                        <p:tgtEl>
                                          <p:spTgt spid="25"/>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26"/>
                </p:tgtEl>
              </p:cMediaNode>
            </p:audio>
          </p:childTnLst>
        </p:cTn>
      </p:par>
    </p:tnLst>
    <p:bldLst>
      <p:bldP spid="92" grpId="0" animBg="1"/>
      <p:bldP spid="9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07504" y="4731990"/>
            <a:ext cx="8568952" cy="338554"/>
          </a:xfrm>
          <a:prstGeom prst="rect">
            <a:avLst/>
          </a:prstGeom>
          <a:noFill/>
        </p:spPr>
        <p:txBody>
          <a:bodyPr wrap="square" rtlCol="0">
            <a:spAutoFit/>
          </a:bodyPr>
          <a:lstStyle/>
          <a:p>
            <a:r>
              <a:rPr lang="de-DE" sz="1600" dirty="0" err="1" smtClean="0">
                <a:solidFill>
                  <a:schemeClr val="bg1"/>
                </a:solidFill>
                <a:latin typeface="Agency FB" panose="020B0503020202020204" pitchFamily="34" charset="0"/>
                <a:cs typeface="Arial" panose="020B0604020202020204" pitchFamily="34" charset="0"/>
              </a:rPr>
              <a:t>SuP</a:t>
            </a:r>
            <a:r>
              <a:rPr lang="de-DE" sz="1600" dirty="0" smtClean="0">
                <a:solidFill>
                  <a:schemeClr val="bg1"/>
                </a:solidFill>
                <a:latin typeface="Agency FB" panose="020B0503020202020204" pitchFamily="34" charset="0"/>
                <a:cs typeface="Arial" panose="020B0604020202020204" pitchFamily="34" charset="0"/>
              </a:rPr>
              <a:t> – Aktuell	2020	</a:t>
            </a:r>
            <a:r>
              <a:rPr lang="de-DE" altLang="de-DE" sz="1600" dirty="0">
                <a:solidFill>
                  <a:schemeClr val="bg1"/>
                </a:solidFill>
                <a:latin typeface="Agency FB" panose="020B0503020202020204" pitchFamily="34" charset="0"/>
                <a:cs typeface="Arial" panose="020B0604020202020204" pitchFamily="34" charset="0"/>
              </a:rPr>
              <a:t> Schriftformerfordernis bei Gewerberaummietverträgen</a:t>
            </a:r>
            <a:endParaRPr lang="de-DE" sz="1600" dirty="0" smtClean="0">
              <a:solidFill>
                <a:schemeClr val="bg1"/>
              </a:solidFill>
              <a:latin typeface="Agency FB" panose="020B0503020202020204" pitchFamily="34" charset="0"/>
              <a:cs typeface="Arial" panose="020B0604020202020204" pitchFamily="34" charset="0"/>
            </a:endParaRPr>
          </a:p>
        </p:txBody>
      </p:sp>
      <p:sp>
        <p:nvSpPr>
          <p:cNvPr id="11" name="Textfeld 10"/>
          <p:cNvSpPr txBox="1"/>
          <p:nvPr/>
        </p:nvSpPr>
        <p:spPr>
          <a:xfrm>
            <a:off x="323528" y="1059582"/>
            <a:ext cx="8424936" cy="400110"/>
          </a:xfrm>
          <a:prstGeom prst="rect">
            <a:avLst/>
          </a:prstGeom>
          <a:solidFill>
            <a:schemeClr val="tx2">
              <a:lumMod val="75000"/>
            </a:schemeClr>
          </a:solidFill>
          <a:effectLst>
            <a:outerShdw blurRad="50800" dist="50800" dir="5400000" algn="ctr" rotWithShape="0">
              <a:schemeClr val="bg1"/>
            </a:outerShdw>
          </a:effectLst>
        </p:spPr>
        <p:txBody>
          <a:bodyPr wrap="square" rtlCol="0">
            <a:spAutoFit/>
          </a:bodyPr>
          <a:lstStyle/>
          <a:p>
            <a:r>
              <a:rPr lang="de-DE" sz="2000">
                <a:solidFill>
                  <a:schemeClr val="bg1"/>
                </a:solidFill>
              </a:rPr>
              <a:t>Um welche Verträge geht es eigentlich ?</a:t>
            </a:r>
            <a:endParaRPr lang="de-DE" sz="2000" dirty="0">
              <a:solidFill>
                <a:schemeClr val="bg1"/>
              </a:solidFill>
            </a:endParaRPr>
          </a:p>
        </p:txBody>
      </p:sp>
      <p:sp>
        <p:nvSpPr>
          <p:cNvPr id="5" name="Rechteck 4"/>
          <p:cNvSpPr/>
          <p:nvPr/>
        </p:nvSpPr>
        <p:spPr>
          <a:xfrm>
            <a:off x="3491880" y="2604319"/>
            <a:ext cx="180020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p:cNvSpPr txBox="1"/>
          <p:nvPr/>
        </p:nvSpPr>
        <p:spPr>
          <a:xfrm>
            <a:off x="368423" y="1601600"/>
            <a:ext cx="4707633" cy="369332"/>
          </a:xfrm>
          <a:prstGeom prst="rect">
            <a:avLst/>
          </a:prstGeom>
          <a:noFill/>
          <a:ln w="19050">
            <a:noFill/>
          </a:ln>
        </p:spPr>
        <p:txBody>
          <a:bodyPr wrap="square" rtlCol="0">
            <a:spAutoFit/>
          </a:bodyPr>
          <a:lstStyle/>
          <a:p>
            <a:pPr algn="ctr"/>
            <a:r>
              <a:rPr lang="de-DE" dirty="0" smtClean="0"/>
              <a:t>Gewerberaummietverträge </a:t>
            </a:r>
            <a:r>
              <a:rPr lang="de-DE" dirty="0"/>
              <a:t>auf bestimmte </a:t>
            </a:r>
            <a:r>
              <a:rPr lang="de-DE" dirty="0" smtClean="0"/>
              <a:t>Zeit</a:t>
            </a:r>
            <a:endParaRPr lang="de-DE" dirty="0"/>
          </a:p>
        </p:txBody>
      </p:sp>
      <p:sp>
        <p:nvSpPr>
          <p:cNvPr id="3" name="Textfeld 2"/>
          <p:cNvSpPr txBox="1"/>
          <p:nvPr/>
        </p:nvSpPr>
        <p:spPr>
          <a:xfrm>
            <a:off x="368423" y="2425169"/>
            <a:ext cx="6408712" cy="646331"/>
          </a:xfrm>
          <a:prstGeom prst="rect">
            <a:avLst/>
          </a:prstGeom>
          <a:noFill/>
        </p:spPr>
        <p:txBody>
          <a:bodyPr wrap="square" rtlCol="0">
            <a:spAutoFit/>
          </a:bodyPr>
          <a:lstStyle/>
          <a:p>
            <a:r>
              <a:rPr lang="de-DE" dirty="0" smtClean="0"/>
              <a:t>Beispiel:	Vermieter V und Mieter M schließen am 24.10.2012 	einen Mietvertrag über die Räume der </a:t>
            </a:r>
            <a:r>
              <a:rPr lang="de-DE" dirty="0" smtClean="0">
                <a:solidFill>
                  <a:srgbClr val="FF0000"/>
                </a:solidFill>
              </a:rPr>
              <a:t>A</a:t>
            </a:r>
            <a:r>
              <a:rPr lang="de-DE" dirty="0" smtClean="0"/>
              <a:t>-Apotheke. </a:t>
            </a:r>
          </a:p>
        </p:txBody>
      </p:sp>
      <p:sp>
        <p:nvSpPr>
          <p:cNvPr id="4" name="Textfeld 3"/>
          <p:cNvSpPr txBox="1"/>
          <p:nvPr/>
        </p:nvSpPr>
        <p:spPr>
          <a:xfrm>
            <a:off x="356118" y="3213408"/>
            <a:ext cx="8320338" cy="646331"/>
          </a:xfrm>
          <a:prstGeom prst="rect">
            <a:avLst/>
          </a:prstGeom>
          <a:noFill/>
        </p:spPr>
        <p:txBody>
          <a:bodyPr wrap="square" rtlCol="0">
            <a:spAutoFit/>
          </a:bodyPr>
          <a:lstStyle/>
          <a:p>
            <a:r>
              <a:rPr lang="de-DE" dirty="0" smtClean="0"/>
              <a:t>Mietbeginn: 01.01.2013</a:t>
            </a:r>
            <a:endParaRPr lang="de-DE" dirty="0"/>
          </a:p>
          <a:p>
            <a:r>
              <a:rPr lang="de-DE" dirty="0" smtClean="0"/>
              <a:t>Mietdauer: 5 Jahre + 5 x 5 Jahre Optionsmöglichkeit für den Mieter</a:t>
            </a:r>
            <a:endParaRPr lang="de-DE" dirty="0"/>
          </a:p>
        </p:txBody>
      </p:sp>
      <p:sp>
        <p:nvSpPr>
          <p:cNvPr id="13" name="Textfeld 12"/>
          <p:cNvSpPr txBox="1"/>
          <p:nvPr/>
        </p:nvSpPr>
        <p:spPr>
          <a:xfrm>
            <a:off x="368423" y="3942802"/>
            <a:ext cx="8320338" cy="646331"/>
          </a:xfrm>
          <a:prstGeom prst="rect">
            <a:avLst/>
          </a:prstGeom>
          <a:noFill/>
        </p:spPr>
        <p:txBody>
          <a:bodyPr wrap="square" rtlCol="0">
            <a:spAutoFit/>
          </a:bodyPr>
          <a:lstStyle/>
          <a:p>
            <a:pPr marL="285750" indent="-285750">
              <a:buFontTx/>
              <a:buChar char="-"/>
            </a:pPr>
            <a:r>
              <a:rPr lang="de-DE" dirty="0" smtClean="0"/>
              <a:t>nahezu 100 % der Apothekenmietverträge</a:t>
            </a:r>
          </a:p>
          <a:p>
            <a:pPr marL="285750" indent="-285750">
              <a:buFontTx/>
              <a:buChar char="-"/>
            </a:pPr>
            <a:r>
              <a:rPr lang="de-DE" dirty="0" smtClean="0"/>
              <a:t>einen Großteil der Praxismietverträge</a:t>
            </a:r>
            <a:endParaRPr lang="de-DE" dirty="0"/>
          </a:p>
        </p:txBody>
      </p:sp>
      <p:sp>
        <p:nvSpPr>
          <p:cNvPr id="2" name="Rechteck 1"/>
          <p:cNvSpPr/>
          <p:nvPr/>
        </p:nvSpPr>
        <p:spPr>
          <a:xfrm>
            <a:off x="4932040" y="1596700"/>
            <a:ext cx="1646605" cy="369332"/>
          </a:xfrm>
          <a:prstGeom prst="rect">
            <a:avLst/>
          </a:prstGeom>
        </p:spPr>
        <p:txBody>
          <a:bodyPr wrap="none">
            <a:spAutoFit/>
          </a:bodyPr>
          <a:lstStyle/>
          <a:p>
            <a:pPr algn="ctr"/>
            <a:r>
              <a:rPr lang="de-DE" dirty="0"/>
              <a:t>(mind. ein Jahr)</a:t>
            </a:r>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16" name="Freihand 15"/>
              <p14:cNvContentPartPr/>
              <p14:nvPr>
                <p:extLst>
                  <p:ext uri="{42D2F446-02D8-4167-A562-619A0277C38B}">
                    <p15:isNarration xmlns:p15="http://schemas.microsoft.com/office/powerpoint/2012/main" val="1"/>
                  </p:ext>
                </p:extLst>
              </p14:nvPr>
            </p14:nvContentPartPr>
            <p14:xfrm>
              <a:off x="1562040" y="1762200"/>
              <a:ext cx="4710600" cy="1924200"/>
            </p14:xfrm>
          </p:contentPart>
        </mc:Choice>
        <mc:Fallback>
          <p:pic>
            <p:nvPicPr>
              <p:cNvPr id="16" name="Freihand 15"/>
              <p:cNvPicPr>
                <a:picLocks noGrp="1" noRot="1" noChangeAspect="1" noMove="1" noResize="1" noEditPoints="1" noAdjustHandles="1" noChangeArrowheads="1" noChangeShapeType="1"/>
              </p:cNvPicPr>
              <p:nvPr/>
            </p:nvPicPr>
            <p:blipFill>
              <a:blip r:embed="rId6"/>
              <a:stretch>
                <a:fillRect/>
              </a:stretch>
            </p:blipFill>
            <p:spPr>
              <a:xfrm>
                <a:off x="1546200" y="1698840"/>
                <a:ext cx="4742280" cy="2050920"/>
              </a:xfrm>
              <a:prstGeom prst="rect">
                <a:avLst/>
              </a:prstGeom>
            </p:spPr>
          </p:pic>
        </mc:Fallback>
      </mc:AlternateContent>
      <p:pic>
        <p:nvPicPr>
          <p:cNvPr id="17" name="Audio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1870521251"/>
      </p:ext>
    </p:extLst>
  </p:cSld>
  <p:clrMapOvr>
    <a:masterClrMapping/>
  </p:clrMapOvr>
  <mc:AlternateContent xmlns:mc="http://schemas.openxmlformats.org/markup-compatibility/2006">
    <mc:Choice xmlns:p14="http://schemas.microsoft.com/office/powerpoint/2010/main" Requires="p14">
      <p:transition spd="slow" p14:dur="2000" advTm="82793"/>
    </mc:Choice>
    <mc:Fallback>
      <p:transition spd="slow" advTm="82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par>
                                <p:cTn id="7" presetID="59"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md type="call" cmd="playFrom(0.0)">
                                      <p:cBhvr>
                                        <p:cTn id="9" dur="1" fill="hold"/>
                                        <p:tgtEl>
                                          <p:spTgt spid="16"/>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iterate type="lt">
                                    <p:tmAbs val="100"/>
                                  </p:iterate>
                                  <p:childTnLst>
                                    <p:set>
                                      <p:cBhvr>
                                        <p:cTn id="13"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17"/>
                </p:tgtEl>
              </p:cMediaNode>
            </p:audio>
          </p:childTnLst>
        </p:cTn>
      </p:par>
    </p:tnLst>
    <p:bldLst>
      <p:bldP spid="3" grpId="0"/>
      <p:bldP spid="4" grpId="0"/>
      <p:bldP spid="13"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07504" y="4731990"/>
            <a:ext cx="8568952" cy="338554"/>
          </a:xfrm>
          <a:prstGeom prst="rect">
            <a:avLst/>
          </a:prstGeom>
          <a:noFill/>
        </p:spPr>
        <p:txBody>
          <a:bodyPr wrap="square" rtlCol="0">
            <a:spAutoFit/>
          </a:bodyPr>
          <a:lstStyle/>
          <a:p>
            <a:r>
              <a:rPr lang="de-DE" sz="1600" dirty="0" err="1" smtClean="0">
                <a:solidFill>
                  <a:schemeClr val="bg1"/>
                </a:solidFill>
                <a:latin typeface="Agency FB" panose="020B0503020202020204" pitchFamily="34" charset="0"/>
                <a:cs typeface="Arial" panose="020B0604020202020204" pitchFamily="34" charset="0"/>
              </a:rPr>
              <a:t>SuP</a:t>
            </a:r>
            <a:r>
              <a:rPr lang="de-DE" sz="1600" dirty="0" smtClean="0">
                <a:solidFill>
                  <a:schemeClr val="bg1"/>
                </a:solidFill>
                <a:latin typeface="Agency FB" panose="020B0503020202020204" pitchFamily="34" charset="0"/>
                <a:cs typeface="Arial" panose="020B0604020202020204" pitchFamily="34" charset="0"/>
              </a:rPr>
              <a:t> – Aktuell	2020	</a:t>
            </a:r>
            <a:r>
              <a:rPr lang="de-DE" altLang="de-DE" sz="1600" dirty="0">
                <a:solidFill>
                  <a:schemeClr val="bg1"/>
                </a:solidFill>
                <a:latin typeface="Agency FB" panose="020B0503020202020204" pitchFamily="34" charset="0"/>
                <a:cs typeface="Arial" panose="020B0604020202020204" pitchFamily="34" charset="0"/>
              </a:rPr>
              <a:t> Schriftformerfordernis bei Gewerberaummietverträgen</a:t>
            </a:r>
            <a:endParaRPr lang="de-DE" sz="1600" dirty="0" smtClean="0">
              <a:solidFill>
                <a:schemeClr val="bg1"/>
              </a:solidFill>
              <a:latin typeface="Agency FB" panose="020B0503020202020204" pitchFamily="34" charset="0"/>
              <a:cs typeface="Arial" panose="020B0604020202020204" pitchFamily="34" charset="0"/>
            </a:endParaRPr>
          </a:p>
        </p:txBody>
      </p:sp>
      <p:sp>
        <p:nvSpPr>
          <p:cNvPr id="11" name="Textfeld 10"/>
          <p:cNvSpPr txBox="1"/>
          <p:nvPr/>
        </p:nvSpPr>
        <p:spPr>
          <a:xfrm>
            <a:off x="323528" y="1059582"/>
            <a:ext cx="8424936" cy="400110"/>
          </a:xfrm>
          <a:prstGeom prst="rect">
            <a:avLst/>
          </a:prstGeom>
          <a:solidFill>
            <a:schemeClr val="tx2">
              <a:lumMod val="75000"/>
            </a:schemeClr>
          </a:solidFill>
          <a:effectLst>
            <a:outerShdw blurRad="50800" dist="50800" dir="5400000" algn="ctr" rotWithShape="0">
              <a:schemeClr val="bg1"/>
            </a:outerShdw>
          </a:effectLst>
        </p:spPr>
        <p:txBody>
          <a:bodyPr wrap="square" rtlCol="0">
            <a:spAutoFit/>
          </a:bodyPr>
          <a:lstStyle/>
          <a:p>
            <a:r>
              <a:rPr lang="de-DE" sz="2000" dirty="0" smtClean="0">
                <a:solidFill>
                  <a:schemeClr val="bg1"/>
                </a:solidFill>
              </a:rPr>
              <a:t>Wo ist denn das Problem?</a:t>
            </a:r>
            <a:endParaRPr lang="de-DE" sz="2000" dirty="0">
              <a:solidFill>
                <a:schemeClr val="bg1"/>
              </a:solidFill>
            </a:endParaRPr>
          </a:p>
        </p:txBody>
      </p:sp>
      <p:sp>
        <p:nvSpPr>
          <p:cNvPr id="5" name="Rechteck 4"/>
          <p:cNvSpPr/>
          <p:nvPr/>
        </p:nvSpPr>
        <p:spPr>
          <a:xfrm>
            <a:off x="3491880" y="2604319"/>
            <a:ext cx="180020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a:off x="356118" y="1957988"/>
            <a:ext cx="8176322" cy="646331"/>
          </a:xfrm>
          <a:prstGeom prst="rect">
            <a:avLst/>
          </a:prstGeom>
          <a:noFill/>
        </p:spPr>
        <p:txBody>
          <a:bodyPr wrap="square" rtlCol="0">
            <a:spAutoFit/>
          </a:bodyPr>
          <a:lstStyle/>
          <a:p>
            <a:r>
              <a:rPr lang="de-DE" dirty="0" smtClean="0"/>
              <a:t>Wird ein Gewerberaummietvertrag auf eine bestimmte Zeit mind. 1 Jahr geschlossen, muss dies </a:t>
            </a:r>
            <a:r>
              <a:rPr lang="de-DE" b="1" dirty="0" smtClean="0"/>
              <a:t>zwingend</a:t>
            </a:r>
            <a:r>
              <a:rPr lang="de-DE" dirty="0" smtClean="0"/>
              <a:t> die </a:t>
            </a:r>
            <a:r>
              <a:rPr lang="de-DE" b="1" dirty="0" smtClean="0"/>
              <a:t>Schriftform</a:t>
            </a:r>
            <a:r>
              <a:rPr lang="de-DE" dirty="0" smtClean="0"/>
              <a:t>.</a:t>
            </a:r>
          </a:p>
        </p:txBody>
      </p:sp>
      <p:sp>
        <p:nvSpPr>
          <p:cNvPr id="4" name="Textfeld 3"/>
          <p:cNvSpPr txBox="1"/>
          <p:nvPr/>
        </p:nvSpPr>
        <p:spPr>
          <a:xfrm>
            <a:off x="368423" y="2747176"/>
            <a:ext cx="8320338" cy="646331"/>
          </a:xfrm>
          <a:prstGeom prst="rect">
            <a:avLst/>
          </a:prstGeom>
          <a:noFill/>
        </p:spPr>
        <p:txBody>
          <a:bodyPr wrap="square" rtlCol="0">
            <a:spAutoFit/>
          </a:bodyPr>
          <a:lstStyle/>
          <a:p>
            <a:r>
              <a:rPr lang="de-DE" dirty="0" smtClean="0"/>
              <a:t>Alle </a:t>
            </a:r>
            <a:r>
              <a:rPr lang="de-DE" i="1" dirty="0" smtClean="0"/>
              <a:t>(wesentliche) </a:t>
            </a:r>
            <a:r>
              <a:rPr lang="de-DE" dirty="0" smtClean="0"/>
              <a:t>Änderungen des Vertrages müssen ebenfalls schriftlich zwischen Vermieter und Mieter vereinbart werden.  </a:t>
            </a:r>
            <a:endParaRPr lang="de-DE" dirty="0"/>
          </a:p>
        </p:txBody>
      </p:sp>
      <p:sp>
        <p:nvSpPr>
          <p:cNvPr id="9" name="Textfeld 8"/>
          <p:cNvSpPr txBox="1"/>
          <p:nvPr/>
        </p:nvSpPr>
        <p:spPr>
          <a:xfrm>
            <a:off x="411545" y="3536364"/>
            <a:ext cx="8320338" cy="646331"/>
          </a:xfrm>
          <a:prstGeom prst="rect">
            <a:avLst/>
          </a:prstGeom>
          <a:noFill/>
        </p:spPr>
        <p:txBody>
          <a:bodyPr wrap="square" rtlCol="0">
            <a:spAutoFit/>
          </a:bodyPr>
          <a:lstStyle/>
          <a:p>
            <a:r>
              <a:rPr lang="de-DE" dirty="0" smtClean="0"/>
              <a:t>Änderungen sind unter Bezugnahme auf den ursprünglichen Vertrag und die zuvor vorgenommenen Änderungen in richtiger Form schriftlich zu vereinbaren. </a:t>
            </a:r>
            <a:endParaRPr lang="de-DE" dirty="0"/>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20" name="Freihand 19"/>
              <p14:cNvContentPartPr/>
              <p14:nvPr>
                <p:extLst>
                  <p:ext uri="{42D2F446-02D8-4167-A562-619A0277C38B}">
                    <p15:isNarration xmlns:p15="http://schemas.microsoft.com/office/powerpoint/2012/main" val="1"/>
                  </p:ext>
                </p:extLst>
              </p14:nvPr>
            </p14:nvContentPartPr>
            <p14:xfrm>
              <a:off x="685800" y="2090880"/>
              <a:ext cx="6782040" cy="2000520"/>
            </p14:xfrm>
          </p:contentPart>
        </mc:Choice>
        <mc:Fallback>
          <p:pic>
            <p:nvPicPr>
              <p:cNvPr id="20" name="Freihand 19"/>
              <p:cNvPicPr>
                <a:picLocks noGrp="1" noRot="1" noChangeAspect="1" noMove="1" noResize="1" noEditPoints="1" noAdjustHandles="1" noChangeArrowheads="1" noChangeShapeType="1"/>
              </p:cNvPicPr>
              <p:nvPr/>
            </p:nvPicPr>
            <p:blipFill>
              <a:blip r:embed="rId6"/>
              <a:stretch>
                <a:fillRect/>
              </a:stretch>
            </p:blipFill>
            <p:spPr>
              <a:xfrm>
                <a:off x="669960" y="2027520"/>
                <a:ext cx="6813720" cy="2127240"/>
              </a:xfrm>
              <a:prstGeom prst="rect">
                <a:avLst/>
              </a:prstGeom>
            </p:spPr>
          </p:pic>
        </mc:Fallback>
      </mc:AlternateContent>
      <p:pic>
        <p:nvPicPr>
          <p:cNvPr id="21" name="Audio 2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2500470692"/>
      </p:ext>
    </p:extLst>
  </p:cSld>
  <p:clrMapOvr>
    <a:masterClrMapping/>
  </p:clrMapOvr>
  <mc:AlternateContent xmlns:mc="http://schemas.openxmlformats.org/markup-compatibility/2006">
    <mc:Choice xmlns:p14="http://schemas.microsoft.com/office/powerpoint/2010/main" Requires="p14">
      <p:transition spd="slow" p14:dur="2000" advTm="75158"/>
    </mc:Choice>
    <mc:Fallback>
      <p:transition spd="slow" advTm="75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par>
                                <p:cTn id="7" presetID="59"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md type="call" cmd="playFrom(0.0)">
                                      <p:cBhvr>
                                        <p:cTn id="9"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07504" y="4731990"/>
            <a:ext cx="8568952" cy="338554"/>
          </a:xfrm>
          <a:prstGeom prst="rect">
            <a:avLst/>
          </a:prstGeom>
          <a:noFill/>
        </p:spPr>
        <p:txBody>
          <a:bodyPr wrap="square" rtlCol="0">
            <a:spAutoFit/>
          </a:bodyPr>
          <a:lstStyle/>
          <a:p>
            <a:r>
              <a:rPr lang="de-DE" sz="1600" dirty="0" err="1" smtClean="0">
                <a:solidFill>
                  <a:schemeClr val="bg1"/>
                </a:solidFill>
                <a:latin typeface="Agency FB" panose="020B0503020202020204" pitchFamily="34" charset="0"/>
                <a:cs typeface="Arial" panose="020B0604020202020204" pitchFamily="34" charset="0"/>
              </a:rPr>
              <a:t>SuP</a:t>
            </a:r>
            <a:r>
              <a:rPr lang="de-DE" sz="1600" dirty="0" smtClean="0">
                <a:solidFill>
                  <a:schemeClr val="bg1"/>
                </a:solidFill>
                <a:latin typeface="Agency FB" panose="020B0503020202020204" pitchFamily="34" charset="0"/>
                <a:cs typeface="Arial" panose="020B0604020202020204" pitchFamily="34" charset="0"/>
              </a:rPr>
              <a:t> – Aktuell	2020	</a:t>
            </a:r>
            <a:r>
              <a:rPr lang="de-DE" altLang="de-DE" sz="1600" dirty="0">
                <a:solidFill>
                  <a:schemeClr val="bg1"/>
                </a:solidFill>
                <a:latin typeface="Agency FB" panose="020B0503020202020204" pitchFamily="34" charset="0"/>
                <a:cs typeface="Arial" panose="020B0604020202020204" pitchFamily="34" charset="0"/>
              </a:rPr>
              <a:t> Schriftformerfordernis bei Gewerberaummietverträgen</a:t>
            </a:r>
            <a:endParaRPr lang="de-DE" sz="1600" dirty="0" smtClean="0">
              <a:solidFill>
                <a:schemeClr val="bg1"/>
              </a:solidFill>
              <a:latin typeface="Agency FB" panose="020B0503020202020204" pitchFamily="34" charset="0"/>
              <a:cs typeface="Arial" panose="020B0604020202020204" pitchFamily="34" charset="0"/>
            </a:endParaRPr>
          </a:p>
        </p:txBody>
      </p:sp>
      <p:sp>
        <p:nvSpPr>
          <p:cNvPr id="11" name="Textfeld 10"/>
          <p:cNvSpPr txBox="1"/>
          <p:nvPr/>
        </p:nvSpPr>
        <p:spPr>
          <a:xfrm>
            <a:off x="323528" y="1059582"/>
            <a:ext cx="8424936" cy="400110"/>
          </a:xfrm>
          <a:prstGeom prst="rect">
            <a:avLst/>
          </a:prstGeom>
          <a:solidFill>
            <a:schemeClr val="tx2">
              <a:lumMod val="75000"/>
            </a:schemeClr>
          </a:solidFill>
          <a:effectLst>
            <a:outerShdw blurRad="50800" dist="50800" dir="5400000" algn="ctr" rotWithShape="0">
              <a:schemeClr val="bg1"/>
            </a:outerShdw>
          </a:effectLst>
        </p:spPr>
        <p:txBody>
          <a:bodyPr wrap="square" rtlCol="0">
            <a:spAutoFit/>
          </a:bodyPr>
          <a:lstStyle/>
          <a:p>
            <a:r>
              <a:rPr lang="de-DE" sz="2000" dirty="0" smtClean="0">
                <a:solidFill>
                  <a:schemeClr val="bg1"/>
                </a:solidFill>
              </a:rPr>
              <a:t>Warum ist das so?</a:t>
            </a:r>
            <a:endParaRPr lang="de-DE" sz="2000" dirty="0">
              <a:solidFill>
                <a:schemeClr val="bg1"/>
              </a:solidFill>
            </a:endParaRPr>
          </a:p>
        </p:txBody>
      </p:sp>
      <p:sp>
        <p:nvSpPr>
          <p:cNvPr id="5" name="Rechteck 4"/>
          <p:cNvSpPr/>
          <p:nvPr/>
        </p:nvSpPr>
        <p:spPr>
          <a:xfrm>
            <a:off x="3491880" y="2604319"/>
            <a:ext cx="180020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a:off x="356118" y="1957988"/>
            <a:ext cx="6408712" cy="646331"/>
          </a:xfrm>
          <a:prstGeom prst="rect">
            <a:avLst/>
          </a:prstGeom>
          <a:noFill/>
        </p:spPr>
        <p:txBody>
          <a:bodyPr wrap="square" rtlCol="0">
            <a:spAutoFit/>
          </a:bodyPr>
          <a:lstStyle/>
          <a:p>
            <a:r>
              <a:rPr lang="de-DE" dirty="0" smtClean="0"/>
              <a:t>Ein Erwerber des Hauses muss alle </a:t>
            </a:r>
            <a:r>
              <a:rPr lang="de-DE" i="1" dirty="0" smtClean="0"/>
              <a:t>(wesentlichen) </a:t>
            </a:r>
            <a:r>
              <a:rPr lang="de-DE" dirty="0" smtClean="0"/>
              <a:t>Änderungen nachvollziehen können. </a:t>
            </a:r>
          </a:p>
        </p:txBody>
      </p:sp>
      <p:sp>
        <p:nvSpPr>
          <p:cNvPr id="4" name="Textfeld 3"/>
          <p:cNvSpPr txBox="1"/>
          <p:nvPr/>
        </p:nvSpPr>
        <p:spPr>
          <a:xfrm>
            <a:off x="368423" y="2747176"/>
            <a:ext cx="8320338" cy="369332"/>
          </a:xfrm>
          <a:prstGeom prst="rect">
            <a:avLst/>
          </a:prstGeom>
          <a:noFill/>
        </p:spPr>
        <p:txBody>
          <a:bodyPr wrap="square" rtlCol="0">
            <a:spAutoFit/>
          </a:bodyPr>
          <a:lstStyle/>
          <a:p>
            <a:r>
              <a:rPr lang="de-DE" dirty="0" smtClean="0"/>
              <a:t>Nachverfolgbarkeit der und Beweis zwischen den Parteien. </a:t>
            </a:r>
            <a:endParaRPr lang="de-DE" dirty="0"/>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9" name="Freihand 8"/>
              <p14:cNvContentPartPr/>
              <p14:nvPr>
                <p:extLst>
                  <p:ext uri="{42D2F446-02D8-4167-A562-619A0277C38B}">
                    <p15:isNarration xmlns:p15="http://schemas.microsoft.com/office/powerpoint/2012/main" val="1"/>
                  </p:ext>
                </p:extLst>
              </p14:nvPr>
            </p14:nvContentPartPr>
            <p14:xfrm>
              <a:off x="604800" y="2104920"/>
              <a:ext cx="5520240" cy="895680"/>
            </p14:xfrm>
          </p:contentPart>
        </mc:Choice>
        <mc:Fallback>
          <p:pic>
            <p:nvPicPr>
              <p:cNvPr id="9" name="Freihand 8"/>
              <p:cNvPicPr>
                <a:picLocks noGrp="1" noRot="1" noChangeAspect="1" noMove="1" noResize="1" noEditPoints="1" noAdjustHandles="1" noChangeArrowheads="1" noChangeShapeType="1"/>
              </p:cNvPicPr>
              <p:nvPr/>
            </p:nvPicPr>
            <p:blipFill>
              <a:blip r:embed="rId6"/>
              <a:stretch>
                <a:fillRect/>
              </a:stretch>
            </p:blipFill>
            <p:spPr>
              <a:xfrm>
                <a:off x="588960" y="2041560"/>
                <a:ext cx="5551920" cy="1022400"/>
              </a:xfrm>
              <a:prstGeom prst="rect">
                <a:avLst/>
              </a:prstGeom>
            </p:spPr>
          </p:pic>
        </mc:Fallback>
      </mc:AlternateContent>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4037788358"/>
      </p:ext>
    </p:extLst>
  </p:cSld>
  <p:clrMapOvr>
    <a:masterClrMapping/>
  </p:clrMapOvr>
  <mc:AlternateContent xmlns:mc="http://schemas.openxmlformats.org/markup-compatibility/2006">
    <mc:Choice xmlns:p14="http://schemas.microsoft.com/office/powerpoint/2010/main" Requires="p14">
      <p:transition spd="slow" p14:dur="2000" advTm="68900"/>
    </mc:Choice>
    <mc:Fallback>
      <p:transition spd="slow" advTm="68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07504" y="4731990"/>
            <a:ext cx="8568952" cy="338554"/>
          </a:xfrm>
          <a:prstGeom prst="rect">
            <a:avLst/>
          </a:prstGeom>
          <a:noFill/>
        </p:spPr>
        <p:txBody>
          <a:bodyPr wrap="square" rtlCol="0">
            <a:spAutoFit/>
          </a:bodyPr>
          <a:lstStyle/>
          <a:p>
            <a:r>
              <a:rPr lang="de-DE" sz="1600" dirty="0" err="1" smtClean="0">
                <a:solidFill>
                  <a:schemeClr val="bg1"/>
                </a:solidFill>
                <a:latin typeface="Agency FB" panose="020B0503020202020204" pitchFamily="34" charset="0"/>
                <a:cs typeface="Arial" panose="020B0604020202020204" pitchFamily="34" charset="0"/>
              </a:rPr>
              <a:t>SuP</a:t>
            </a:r>
            <a:r>
              <a:rPr lang="de-DE" sz="1600" dirty="0" smtClean="0">
                <a:solidFill>
                  <a:schemeClr val="bg1"/>
                </a:solidFill>
                <a:latin typeface="Agency FB" panose="020B0503020202020204" pitchFamily="34" charset="0"/>
                <a:cs typeface="Arial" panose="020B0604020202020204" pitchFamily="34" charset="0"/>
              </a:rPr>
              <a:t> – Aktuell	2020	</a:t>
            </a:r>
            <a:r>
              <a:rPr lang="de-DE" altLang="de-DE" sz="1600" dirty="0">
                <a:solidFill>
                  <a:schemeClr val="bg1"/>
                </a:solidFill>
                <a:latin typeface="Agency FB" panose="020B0503020202020204" pitchFamily="34" charset="0"/>
                <a:cs typeface="Arial" panose="020B0604020202020204" pitchFamily="34" charset="0"/>
              </a:rPr>
              <a:t> Schriftformerfordernis bei Gewerberaummietverträgen</a:t>
            </a:r>
            <a:endParaRPr lang="de-DE" sz="1600" dirty="0" smtClean="0">
              <a:solidFill>
                <a:schemeClr val="bg1"/>
              </a:solidFill>
              <a:latin typeface="Agency FB" panose="020B0503020202020204" pitchFamily="34" charset="0"/>
              <a:cs typeface="Arial" panose="020B0604020202020204" pitchFamily="34" charset="0"/>
            </a:endParaRPr>
          </a:p>
        </p:txBody>
      </p:sp>
      <p:sp>
        <p:nvSpPr>
          <p:cNvPr id="11" name="Textfeld 10"/>
          <p:cNvSpPr txBox="1"/>
          <p:nvPr/>
        </p:nvSpPr>
        <p:spPr>
          <a:xfrm>
            <a:off x="323528" y="1059582"/>
            <a:ext cx="8424936" cy="400110"/>
          </a:xfrm>
          <a:prstGeom prst="rect">
            <a:avLst/>
          </a:prstGeom>
          <a:solidFill>
            <a:schemeClr val="tx2">
              <a:lumMod val="75000"/>
            </a:schemeClr>
          </a:solidFill>
          <a:effectLst>
            <a:outerShdw blurRad="50800" dist="50800" dir="5400000" algn="ctr" rotWithShape="0">
              <a:schemeClr val="bg1"/>
            </a:outerShdw>
          </a:effectLst>
        </p:spPr>
        <p:txBody>
          <a:bodyPr wrap="square" rtlCol="0">
            <a:spAutoFit/>
          </a:bodyPr>
          <a:lstStyle/>
          <a:p>
            <a:r>
              <a:rPr lang="de-DE" sz="2000" dirty="0" smtClean="0">
                <a:solidFill>
                  <a:schemeClr val="bg1"/>
                </a:solidFill>
              </a:rPr>
              <a:t>Wo ist denn das Problem?</a:t>
            </a:r>
            <a:endParaRPr lang="de-DE" sz="2000" dirty="0">
              <a:solidFill>
                <a:schemeClr val="bg1"/>
              </a:solidFill>
            </a:endParaRPr>
          </a:p>
        </p:txBody>
      </p:sp>
      <p:sp>
        <p:nvSpPr>
          <p:cNvPr id="5" name="Rechteck 4"/>
          <p:cNvSpPr/>
          <p:nvPr/>
        </p:nvSpPr>
        <p:spPr>
          <a:xfrm>
            <a:off x="3491880" y="2604319"/>
            <a:ext cx="180020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p:cNvSpPr txBox="1"/>
          <p:nvPr/>
        </p:nvSpPr>
        <p:spPr>
          <a:xfrm>
            <a:off x="287524" y="1874715"/>
            <a:ext cx="6408712" cy="646331"/>
          </a:xfrm>
          <a:prstGeom prst="rect">
            <a:avLst/>
          </a:prstGeom>
          <a:noFill/>
        </p:spPr>
        <p:txBody>
          <a:bodyPr wrap="square" rtlCol="0">
            <a:spAutoFit/>
          </a:bodyPr>
          <a:lstStyle/>
          <a:p>
            <a:r>
              <a:rPr lang="de-DE" dirty="0" smtClean="0"/>
              <a:t>Beispiel:	Vermieter V und Mieter M schließen am 24.10.2012 	einen Mietvertrag über die Räume der </a:t>
            </a:r>
            <a:r>
              <a:rPr lang="de-DE" dirty="0" smtClean="0">
                <a:solidFill>
                  <a:srgbClr val="FF0000"/>
                </a:solidFill>
              </a:rPr>
              <a:t>A</a:t>
            </a:r>
            <a:r>
              <a:rPr lang="de-DE" dirty="0" smtClean="0"/>
              <a:t>-Apotheke. </a:t>
            </a:r>
          </a:p>
        </p:txBody>
      </p:sp>
      <p:sp>
        <p:nvSpPr>
          <p:cNvPr id="10" name="Textfeld 9"/>
          <p:cNvSpPr txBox="1"/>
          <p:nvPr/>
        </p:nvSpPr>
        <p:spPr>
          <a:xfrm>
            <a:off x="323528" y="2521046"/>
            <a:ext cx="8320338" cy="2031325"/>
          </a:xfrm>
          <a:prstGeom prst="rect">
            <a:avLst/>
          </a:prstGeom>
          <a:noFill/>
        </p:spPr>
        <p:txBody>
          <a:bodyPr wrap="square" rtlCol="0">
            <a:spAutoFit/>
          </a:bodyPr>
          <a:lstStyle/>
          <a:p>
            <a:pPr marL="285750" indent="-285750">
              <a:buFontTx/>
              <a:buChar char="-"/>
            </a:pPr>
            <a:r>
              <a:rPr lang="de-DE" dirty="0" smtClean="0"/>
              <a:t>Mietbeginn: 01.01.2013</a:t>
            </a:r>
          </a:p>
          <a:p>
            <a:pPr marL="285750" indent="-285750">
              <a:buFontTx/>
              <a:buChar char="-"/>
            </a:pPr>
            <a:r>
              <a:rPr lang="de-DE" dirty="0" smtClean="0"/>
              <a:t>Mietdauer: 5 Jahre + 5 x 5 Jahre Optionsmöglichkeit für den Mieter</a:t>
            </a:r>
          </a:p>
          <a:p>
            <a:pPr marL="285750" indent="-285750">
              <a:buFontTx/>
              <a:buChar char="-"/>
            </a:pPr>
            <a:r>
              <a:rPr lang="de-DE" dirty="0" smtClean="0"/>
              <a:t>Miete € 1.500, NK € 300, 19 % </a:t>
            </a:r>
            <a:r>
              <a:rPr lang="de-DE" dirty="0" err="1" smtClean="0"/>
              <a:t>Ust</a:t>
            </a:r>
            <a:r>
              <a:rPr lang="de-DE" dirty="0" smtClean="0"/>
              <a:t> € 342, Brutto € 2.142</a:t>
            </a:r>
          </a:p>
          <a:p>
            <a:pPr marL="285750" indent="-285750">
              <a:buFontTx/>
              <a:buChar char="-"/>
            </a:pPr>
            <a:r>
              <a:rPr lang="de-DE" dirty="0" smtClean="0"/>
              <a:t>Mieträume 5 Räume im EG lt. Skizze </a:t>
            </a:r>
          </a:p>
          <a:p>
            <a:pPr marL="285750" indent="-285750">
              <a:buFontTx/>
              <a:buChar char="-"/>
            </a:pPr>
            <a:r>
              <a:rPr lang="de-DE" dirty="0" smtClean="0"/>
              <a:t>Kaution als Aval-Kredit</a:t>
            </a:r>
          </a:p>
          <a:p>
            <a:pPr marL="285750" indent="-285750">
              <a:buFontTx/>
              <a:buChar char="-"/>
            </a:pPr>
            <a:r>
              <a:rPr lang="de-DE" dirty="0" smtClean="0"/>
              <a:t>NK enthalten auch Kosten für den Aufzug</a:t>
            </a:r>
          </a:p>
          <a:p>
            <a:pPr marL="285750" indent="-285750">
              <a:buFontTx/>
              <a:buChar char="-"/>
            </a:pPr>
            <a:endParaRPr lang="de-DE" dirty="0"/>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2" name="Freihand 1"/>
              <p14:cNvContentPartPr/>
              <p14:nvPr>
                <p:extLst>
                  <p:ext uri="{42D2F446-02D8-4167-A562-619A0277C38B}">
                    <p15:isNarration xmlns:p15="http://schemas.microsoft.com/office/powerpoint/2012/main" val="1"/>
                  </p:ext>
                </p:extLst>
              </p14:nvPr>
            </p14:nvContentPartPr>
            <p14:xfrm>
              <a:off x="1486080" y="2724120"/>
              <a:ext cx="4376880" cy="1400400"/>
            </p14:xfrm>
          </p:contentPart>
        </mc:Choice>
        <mc:Fallback>
          <p:pic>
            <p:nvPicPr>
              <p:cNvPr id="2" name="Freihand 1"/>
              <p:cNvPicPr>
                <a:picLocks noGrp="1" noRot="1" noChangeAspect="1" noMove="1" noResize="1" noEditPoints="1" noAdjustHandles="1" noChangeArrowheads="1" noChangeShapeType="1"/>
              </p:cNvPicPr>
              <p:nvPr/>
            </p:nvPicPr>
            <p:blipFill>
              <a:blip r:embed="rId6"/>
              <a:stretch>
                <a:fillRect/>
              </a:stretch>
            </p:blipFill>
            <p:spPr>
              <a:xfrm>
                <a:off x="1470240" y="2660760"/>
                <a:ext cx="4408560" cy="1527120"/>
              </a:xfrm>
              <a:prstGeom prst="rect">
                <a:avLst/>
              </a:prstGeom>
            </p:spPr>
          </p:pic>
        </mc:Fallback>
      </mc:AlternateContent>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2704203179"/>
      </p:ext>
    </p:extLst>
  </p:cSld>
  <p:clrMapOvr>
    <a:masterClrMapping/>
  </p:clrMapOvr>
  <mc:AlternateContent xmlns:mc="http://schemas.openxmlformats.org/markup-compatibility/2006">
    <mc:Choice xmlns:p14="http://schemas.microsoft.com/office/powerpoint/2010/main" Requires="p14">
      <p:transition spd="slow" p14:dur="2000" advTm="77442"/>
    </mc:Choice>
    <mc:Fallback>
      <p:transition spd="slow" advTm="77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07504" y="4731990"/>
            <a:ext cx="8568952" cy="338554"/>
          </a:xfrm>
          <a:prstGeom prst="rect">
            <a:avLst/>
          </a:prstGeom>
          <a:noFill/>
        </p:spPr>
        <p:txBody>
          <a:bodyPr wrap="square" rtlCol="0">
            <a:spAutoFit/>
          </a:bodyPr>
          <a:lstStyle/>
          <a:p>
            <a:r>
              <a:rPr lang="de-DE" sz="1600" dirty="0" err="1" smtClean="0">
                <a:solidFill>
                  <a:schemeClr val="bg1"/>
                </a:solidFill>
                <a:latin typeface="Agency FB" panose="020B0503020202020204" pitchFamily="34" charset="0"/>
                <a:cs typeface="Arial" panose="020B0604020202020204" pitchFamily="34" charset="0"/>
              </a:rPr>
              <a:t>SuP</a:t>
            </a:r>
            <a:r>
              <a:rPr lang="de-DE" sz="1600" dirty="0" smtClean="0">
                <a:solidFill>
                  <a:schemeClr val="bg1"/>
                </a:solidFill>
                <a:latin typeface="Agency FB" panose="020B0503020202020204" pitchFamily="34" charset="0"/>
                <a:cs typeface="Arial" panose="020B0604020202020204" pitchFamily="34" charset="0"/>
              </a:rPr>
              <a:t> – Aktuell	2020	</a:t>
            </a:r>
            <a:r>
              <a:rPr lang="de-DE" altLang="de-DE" sz="1600" dirty="0">
                <a:solidFill>
                  <a:schemeClr val="bg1"/>
                </a:solidFill>
                <a:latin typeface="Agency FB" panose="020B0503020202020204" pitchFamily="34" charset="0"/>
                <a:cs typeface="Arial" panose="020B0604020202020204" pitchFamily="34" charset="0"/>
              </a:rPr>
              <a:t> Schriftformerfordernis bei Gewerberaummietverträgen</a:t>
            </a:r>
            <a:endParaRPr lang="de-DE" sz="1600" dirty="0" smtClean="0">
              <a:solidFill>
                <a:schemeClr val="bg1"/>
              </a:solidFill>
              <a:latin typeface="Agency FB" panose="020B0503020202020204" pitchFamily="34" charset="0"/>
              <a:cs typeface="Arial" panose="020B0604020202020204" pitchFamily="34" charset="0"/>
            </a:endParaRPr>
          </a:p>
        </p:txBody>
      </p:sp>
      <p:sp>
        <p:nvSpPr>
          <p:cNvPr id="11" name="Textfeld 10"/>
          <p:cNvSpPr txBox="1"/>
          <p:nvPr/>
        </p:nvSpPr>
        <p:spPr>
          <a:xfrm>
            <a:off x="323528" y="1059582"/>
            <a:ext cx="8424936" cy="400110"/>
          </a:xfrm>
          <a:prstGeom prst="rect">
            <a:avLst/>
          </a:prstGeom>
          <a:solidFill>
            <a:schemeClr val="tx2">
              <a:lumMod val="75000"/>
            </a:schemeClr>
          </a:solidFill>
          <a:effectLst>
            <a:outerShdw blurRad="50800" dist="50800" dir="5400000" algn="ctr" rotWithShape="0">
              <a:schemeClr val="bg1"/>
            </a:outerShdw>
          </a:effectLst>
        </p:spPr>
        <p:txBody>
          <a:bodyPr wrap="square" rtlCol="0">
            <a:spAutoFit/>
          </a:bodyPr>
          <a:lstStyle/>
          <a:p>
            <a:r>
              <a:rPr lang="de-DE" sz="2000" dirty="0" smtClean="0">
                <a:solidFill>
                  <a:schemeClr val="bg1"/>
                </a:solidFill>
              </a:rPr>
              <a:t>Wo ist denn das Problem?</a:t>
            </a:r>
            <a:endParaRPr lang="de-DE" sz="2000" dirty="0">
              <a:solidFill>
                <a:schemeClr val="bg1"/>
              </a:solidFill>
            </a:endParaRPr>
          </a:p>
        </p:txBody>
      </p:sp>
      <p:sp>
        <p:nvSpPr>
          <p:cNvPr id="5" name="Rechteck 4"/>
          <p:cNvSpPr/>
          <p:nvPr/>
        </p:nvSpPr>
        <p:spPr>
          <a:xfrm>
            <a:off x="3491880" y="2604319"/>
            <a:ext cx="180020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Pfeil nach rechts 1"/>
          <p:cNvSpPr/>
          <p:nvPr/>
        </p:nvSpPr>
        <p:spPr>
          <a:xfrm>
            <a:off x="354488" y="1539414"/>
            <a:ext cx="8424936" cy="504056"/>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5" name="Gruppieren 44"/>
          <p:cNvGrpSpPr/>
          <p:nvPr/>
        </p:nvGrpSpPr>
        <p:grpSpPr>
          <a:xfrm>
            <a:off x="329050" y="1923678"/>
            <a:ext cx="3240360" cy="2647893"/>
            <a:chOff x="329050" y="1923678"/>
            <a:chExt cx="3240360" cy="2647893"/>
          </a:xfrm>
        </p:grpSpPr>
        <p:cxnSp>
          <p:nvCxnSpPr>
            <p:cNvPr id="12" name="Gerader Verbinder 11"/>
            <p:cNvCxnSpPr/>
            <p:nvPr/>
          </p:nvCxnSpPr>
          <p:spPr>
            <a:xfrm>
              <a:off x="354488" y="1923678"/>
              <a:ext cx="0" cy="2315282"/>
            </a:xfrm>
            <a:prstGeom prst="line">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4" name="Textfeld 13"/>
            <p:cNvSpPr txBox="1"/>
            <p:nvPr/>
          </p:nvSpPr>
          <p:spPr>
            <a:xfrm>
              <a:off x="329050" y="4263794"/>
              <a:ext cx="3240360" cy="307777"/>
            </a:xfrm>
            <a:prstGeom prst="rect">
              <a:avLst/>
            </a:prstGeom>
            <a:noFill/>
            <a:ln w="19050">
              <a:solidFill>
                <a:schemeClr val="tx2">
                  <a:lumMod val="60000"/>
                  <a:lumOff val="40000"/>
                </a:schemeClr>
              </a:solidFill>
            </a:ln>
          </p:spPr>
          <p:txBody>
            <a:bodyPr wrap="square" rtlCol="0">
              <a:spAutoFit/>
            </a:bodyPr>
            <a:lstStyle/>
            <a:p>
              <a:r>
                <a:rPr lang="de-DE" sz="1400" dirty="0" smtClean="0"/>
                <a:t>24.10.2012 Unterschrift Mietvertrag</a:t>
              </a:r>
              <a:endParaRPr lang="de-DE" sz="1400" dirty="0"/>
            </a:p>
          </p:txBody>
        </p:sp>
      </p:grpSp>
      <p:grpSp>
        <p:nvGrpSpPr>
          <p:cNvPr id="54" name="Gruppieren 53"/>
          <p:cNvGrpSpPr/>
          <p:nvPr/>
        </p:nvGrpSpPr>
        <p:grpSpPr>
          <a:xfrm>
            <a:off x="5892457" y="1923678"/>
            <a:ext cx="3240360" cy="2637575"/>
            <a:chOff x="5892457" y="1923678"/>
            <a:chExt cx="3240360" cy="2637575"/>
          </a:xfrm>
        </p:grpSpPr>
        <p:cxnSp>
          <p:nvCxnSpPr>
            <p:cNvPr id="18" name="Gerader Verbinder 17"/>
            <p:cNvCxnSpPr/>
            <p:nvPr/>
          </p:nvCxnSpPr>
          <p:spPr>
            <a:xfrm>
              <a:off x="5892457" y="1923678"/>
              <a:ext cx="25258" cy="2315282"/>
            </a:xfrm>
            <a:prstGeom prst="line">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5" name="Textfeld 24"/>
            <p:cNvSpPr txBox="1"/>
            <p:nvPr/>
          </p:nvSpPr>
          <p:spPr>
            <a:xfrm>
              <a:off x="5892457" y="4253476"/>
              <a:ext cx="3240360" cy="307777"/>
            </a:xfrm>
            <a:prstGeom prst="rect">
              <a:avLst/>
            </a:prstGeom>
            <a:noFill/>
            <a:ln w="19050">
              <a:solidFill>
                <a:schemeClr val="tx2">
                  <a:lumMod val="60000"/>
                  <a:lumOff val="40000"/>
                </a:schemeClr>
              </a:solidFill>
            </a:ln>
          </p:spPr>
          <p:txBody>
            <a:bodyPr wrap="square" rtlCol="0">
              <a:spAutoFit/>
            </a:bodyPr>
            <a:lstStyle/>
            <a:p>
              <a:r>
                <a:rPr lang="de-DE" sz="1400" dirty="0" smtClean="0"/>
                <a:t>11.02.2019 Kaution in Barkaution – Email</a:t>
              </a:r>
              <a:endParaRPr lang="de-DE" sz="1400" dirty="0"/>
            </a:p>
          </p:txBody>
        </p:sp>
      </p:grpSp>
      <p:grpSp>
        <p:nvGrpSpPr>
          <p:cNvPr id="53" name="Gruppieren 52"/>
          <p:cNvGrpSpPr/>
          <p:nvPr/>
        </p:nvGrpSpPr>
        <p:grpSpPr>
          <a:xfrm>
            <a:off x="5325856" y="1912562"/>
            <a:ext cx="3809041" cy="2169963"/>
            <a:chOff x="5325856" y="1912562"/>
            <a:chExt cx="3809041" cy="2169963"/>
          </a:xfrm>
        </p:grpSpPr>
        <p:cxnSp>
          <p:nvCxnSpPr>
            <p:cNvPr id="21" name="Gerader Verbinder 20"/>
            <p:cNvCxnSpPr/>
            <p:nvPr/>
          </p:nvCxnSpPr>
          <p:spPr>
            <a:xfrm>
              <a:off x="5325856" y="1912562"/>
              <a:ext cx="39870" cy="1862186"/>
            </a:xfrm>
            <a:prstGeom prst="line">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4" name="Textfeld 23"/>
            <p:cNvSpPr txBox="1"/>
            <p:nvPr/>
          </p:nvSpPr>
          <p:spPr>
            <a:xfrm>
              <a:off x="5365726" y="3774748"/>
              <a:ext cx="3769171" cy="307777"/>
            </a:xfrm>
            <a:prstGeom prst="rect">
              <a:avLst/>
            </a:prstGeom>
            <a:solidFill>
              <a:schemeClr val="bg1"/>
            </a:solidFill>
            <a:ln w="19050">
              <a:solidFill>
                <a:schemeClr val="tx2">
                  <a:lumMod val="60000"/>
                  <a:lumOff val="40000"/>
                </a:schemeClr>
              </a:solidFill>
            </a:ln>
          </p:spPr>
          <p:txBody>
            <a:bodyPr wrap="square" rtlCol="0">
              <a:spAutoFit/>
            </a:bodyPr>
            <a:lstStyle/>
            <a:p>
              <a:r>
                <a:rPr lang="de-DE" sz="1400" dirty="0" smtClean="0"/>
                <a:t>07.11.2018 M bekommt Kellerraum - mündlich</a:t>
              </a:r>
              <a:endParaRPr lang="de-DE" sz="1400" dirty="0"/>
            </a:p>
          </p:txBody>
        </p:sp>
      </p:grpSp>
      <p:grpSp>
        <p:nvGrpSpPr>
          <p:cNvPr id="52" name="Gruppieren 51"/>
          <p:cNvGrpSpPr/>
          <p:nvPr/>
        </p:nvGrpSpPr>
        <p:grpSpPr>
          <a:xfrm>
            <a:off x="4367174" y="1923678"/>
            <a:ext cx="4765643" cy="1689924"/>
            <a:chOff x="4367174" y="1923678"/>
            <a:chExt cx="4765643" cy="1689924"/>
          </a:xfrm>
        </p:grpSpPr>
        <p:cxnSp>
          <p:nvCxnSpPr>
            <p:cNvPr id="32" name="Gerader Verbinder 31"/>
            <p:cNvCxnSpPr/>
            <p:nvPr/>
          </p:nvCxnSpPr>
          <p:spPr>
            <a:xfrm>
              <a:off x="4367174" y="1923678"/>
              <a:ext cx="7904" cy="1414325"/>
            </a:xfrm>
            <a:prstGeom prst="line">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4382176" y="3305825"/>
              <a:ext cx="4750641" cy="307777"/>
            </a:xfrm>
            <a:prstGeom prst="rect">
              <a:avLst/>
            </a:prstGeom>
            <a:solidFill>
              <a:schemeClr val="bg1"/>
            </a:solidFill>
            <a:ln w="19050">
              <a:solidFill>
                <a:schemeClr val="tx2">
                  <a:lumMod val="60000"/>
                  <a:lumOff val="40000"/>
                </a:schemeClr>
              </a:solidFill>
            </a:ln>
          </p:spPr>
          <p:txBody>
            <a:bodyPr wrap="square" rtlCol="0">
              <a:spAutoFit/>
            </a:bodyPr>
            <a:lstStyle/>
            <a:p>
              <a:r>
                <a:rPr lang="de-DE" sz="1400" dirty="0" smtClean="0"/>
                <a:t>16.04.2018 Mietreduzierung  € 1.450 – schriftlich – 2. Nachtrag</a:t>
              </a:r>
              <a:endParaRPr lang="de-DE" sz="1400" dirty="0"/>
            </a:p>
          </p:txBody>
        </p:sp>
      </p:grpSp>
      <p:grpSp>
        <p:nvGrpSpPr>
          <p:cNvPr id="50" name="Gruppieren 49"/>
          <p:cNvGrpSpPr/>
          <p:nvPr/>
        </p:nvGrpSpPr>
        <p:grpSpPr>
          <a:xfrm>
            <a:off x="3348623" y="1937769"/>
            <a:ext cx="5795377" cy="1236973"/>
            <a:chOff x="3348623" y="1937769"/>
            <a:chExt cx="5795377" cy="1236973"/>
          </a:xfrm>
        </p:grpSpPr>
        <p:sp>
          <p:nvSpPr>
            <p:cNvPr id="36" name="Textfeld 35"/>
            <p:cNvSpPr txBox="1"/>
            <p:nvPr/>
          </p:nvSpPr>
          <p:spPr>
            <a:xfrm>
              <a:off x="3359047" y="2866965"/>
              <a:ext cx="5784953" cy="307777"/>
            </a:xfrm>
            <a:prstGeom prst="rect">
              <a:avLst/>
            </a:prstGeom>
            <a:solidFill>
              <a:schemeClr val="bg1"/>
            </a:solidFill>
            <a:ln w="19050">
              <a:solidFill>
                <a:schemeClr val="tx2">
                  <a:lumMod val="60000"/>
                  <a:lumOff val="40000"/>
                </a:schemeClr>
              </a:solidFill>
            </a:ln>
          </p:spPr>
          <p:txBody>
            <a:bodyPr wrap="square" rtlCol="0">
              <a:spAutoFit/>
            </a:bodyPr>
            <a:lstStyle/>
            <a:p>
              <a:r>
                <a:rPr lang="de-DE" sz="1400" dirty="0" smtClean="0"/>
                <a:t>29.06.2017 Option zum 01.01.2018 wird schriftlich erklärt</a:t>
              </a:r>
              <a:endParaRPr lang="de-DE" sz="1400" dirty="0"/>
            </a:p>
          </p:txBody>
        </p:sp>
        <p:cxnSp>
          <p:nvCxnSpPr>
            <p:cNvPr id="48" name="Gerader Verbinder 47"/>
            <p:cNvCxnSpPr/>
            <p:nvPr/>
          </p:nvCxnSpPr>
          <p:spPr>
            <a:xfrm>
              <a:off x="3348623" y="1937769"/>
              <a:ext cx="20214" cy="940606"/>
            </a:xfrm>
            <a:prstGeom prst="line">
              <a:avLst/>
            </a:prstGeom>
            <a:ln w="19050">
              <a:tailEnd type="arrow"/>
            </a:ln>
          </p:spPr>
          <p:style>
            <a:lnRef idx="1">
              <a:schemeClr val="accent1"/>
            </a:lnRef>
            <a:fillRef idx="0">
              <a:schemeClr val="accent1"/>
            </a:fillRef>
            <a:effectRef idx="0">
              <a:schemeClr val="accent1"/>
            </a:effectRef>
            <a:fontRef idx="minor">
              <a:schemeClr val="tx1"/>
            </a:fontRef>
          </p:style>
        </p:cxnSp>
      </p:grpSp>
      <p:grpSp>
        <p:nvGrpSpPr>
          <p:cNvPr id="47" name="Gruppieren 46"/>
          <p:cNvGrpSpPr/>
          <p:nvPr/>
        </p:nvGrpSpPr>
        <p:grpSpPr>
          <a:xfrm>
            <a:off x="2163784" y="1940482"/>
            <a:ext cx="6965152" cy="813304"/>
            <a:chOff x="2163784" y="1940482"/>
            <a:chExt cx="6965152" cy="813304"/>
          </a:xfrm>
        </p:grpSpPr>
        <p:sp>
          <p:nvSpPr>
            <p:cNvPr id="38" name="Textfeld 37"/>
            <p:cNvSpPr txBox="1"/>
            <p:nvPr/>
          </p:nvSpPr>
          <p:spPr>
            <a:xfrm>
              <a:off x="2180672" y="2446009"/>
              <a:ext cx="6948264" cy="307777"/>
            </a:xfrm>
            <a:prstGeom prst="rect">
              <a:avLst/>
            </a:prstGeom>
            <a:solidFill>
              <a:schemeClr val="bg1"/>
            </a:solidFill>
            <a:ln w="19050">
              <a:solidFill>
                <a:schemeClr val="tx2">
                  <a:lumMod val="60000"/>
                  <a:lumOff val="40000"/>
                </a:schemeClr>
              </a:solidFill>
            </a:ln>
          </p:spPr>
          <p:txBody>
            <a:bodyPr wrap="square" rtlCol="0">
              <a:spAutoFit/>
            </a:bodyPr>
            <a:lstStyle/>
            <a:p>
              <a:r>
                <a:rPr lang="de-DE" sz="1400" dirty="0" smtClean="0"/>
                <a:t>10.01.2014 Kosten Aufzug wird aus den Nebenkosten zum 01.01.2013 gestrichen mündlich</a:t>
              </a:r>
              <a:endParaRPr lang="de-DE" sz="1400" dirty="0"/>
            </a:p>
          </p:txBody>
        </p:sp>
        <p:cxnSp>
          <p:nvCxnSpPr>
            <p:cNvPr id="41" name="Gerader Verbinder 40"/>
            <p:cNvCxnSpPr/>
            <p:nvPr/>
          </p:nvCxnSpPr>
          <p:spPr>
            <a:xfrm flipH="1">
              <a:off x="2163784" y="1940482"/>
              <a:ext cx="7043" cy="520126"/>
            </a:xfrm>
            <a:prstGeom prst="line">
              <a:avLst/>
            </a:prstGeom>
            <a:ln w="19050">
              <a:tailEnd type="arrow"/>
            </a:ln>
          </p:spPr>
          <p:style>
            <a:lnRef idx="1">
              <a:schemeClr val="accent1"/>
            </a:lnRef>
            <a:fillRef idx="0">
              <a:schemeClr val="accent1"/>
            </a:fillRef>
            <a:effectRef idx="0">
              <a:schemeClr val="accent1"/>
            </a:effectRef>
            <a:fontRef idx="minor">
              <a:schemeClr val="tx1"/>
            </a:fontRef>
          </p:style>
        </p:cxnSp>
      </p:grpSp>
      <p:grpSp>
        <p:nvGrpSpPr>
          <p:cNvPr id="46" name="Gruppieren 45"/>
          <p:cNvGrpSpPr/>
          <p:nvPr/>
        </p:nvGrpSpPr>
        <p:grpSpPr>
          <a:xfrm>
            <a:off x="898323" y="1912562"/>
            <a:ext cx="8245677" cy="422556"/>
            <a:chOff x="898323" y="1912562"/>
            <a:chExt cx="8245677" cy="422556"/>
          </a:xfrm>
        </p:grpSpPr>
        <p:cxnSp>
          <p:nvCxnSpPr>
            <p:cNvPr id="43" name="Gerader Verbinder 42"/>
            <p:cNvCxnSpPr/>
            <p:nvPr/>
          </p:nvCxnSpPr>
          <p:spPr>
            <a:xfrm flipH="1">
              <a:off x="898323" y="1912562"/>
              <a:ext cx="9097" cy="147235"/>
            </a:xfrm>
            <a:prstGeom prst="line">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9" name="Textfeld 38"/>
            <p:cNvSpPr txBox="1"/>
            <p:nvPr/>
          </p:nvSpPr>
          <p:spPr>
            <a:xfrm>
              <a:off x="899592" y="2027341"/>
              <a:ext cx="8244408" cy="307777"/>
            </a:xfrm>
            <a:prstGeom prst="rect">
              <a:avLst/>
            </a:prstGeom>
            <a:solidFill>
              <a:schemeClr val="bg1"/>
            </a:solidFill>
            <a:ln w="19050">
              <a:solidFill>
                <a:schemeClr val="tx2">
                  <a:lumMod val="60000"/>
                  <a:lumOff val="40000"/>
                </a:schemeClr>
              </a:solidFill>
            </a:ln>
          </p:spPr>
          <p:txBody>
            <a:bodyPr wrap="square" rtlCol="0">
              <a:spAutoFit/>
            </a:bodyPr>
            <a:lstStyle/>
            <a:p>
              <a:r>
                <a:rPr lang="de-DE" sz="1400" dirty="0" smtClean="0"/>
                <a:t>01.01.2013 Mietvertragsbeginn</a:t>
              </a:r>
              <a:endParaRPr lang="de-DE" sz="1400" dirty="0"/>
            </a:p>
          </p:txBody>
        </p:sp>
      </p:gr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469438679"/>
      </p:ext>
    </p:extLst>
  </p:cSld>
  <p:clrMapOvr>
    <a:masterClrMapping/>
  </p:clrMapOvr>
  <mc:AlternateContent xmlns:mc="http://schemas.openxmlformats.org/markup-compatibility/2006">
    <mc:Choice xmlns:p14="http://schemas.microsoft.com/office/powerpoint/2010/main" Requires="p14">
      <p:transition spd="slow" p14:dur="2000" advTm="125936"/>
    </mc:Choice>
    <mc:Fallback>
      <p:transition spd="slow" advTm="125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6|8.7|5.3|16.5|6.6|11.3|11.1"/>
</p:tagLst>
</file>

<file path=ppt/tags/tag10.xml><?xml version="1.0" encoding="utf-8"?>
<p:tagLst xmlns:a="http://schemas.openxmlformats.org/drawingml/2006/main" xmlns:r="http://schemas.openxmlformats.org/officeDocument/2006/relationships" xmlns:p="http://schemas.openxmlformats.org/presentationml/2006/main">
  <p:tag name="TIMING" val="|5.7|26.5"/>
</p:tagLst>
</file>

<file path=ppt/tags/tag11.xml><?xml version="1.0" encoding="utf-8"?>
<p:tagLst xmlns:a="http://schemas.openxmlformats.org/drawingml/2006/main" xmlns:r="http://schemas.openxmlformats.org/officeDocument/2006/relationships" xmlns:p="http://schemas.openxmlformats.org/presentationml/2006/main">
  <p:tag name="TIMING" val="|13.7|15"/>
</p:tagLst>
</file>

<file path=ppt/tags/tag12.xml><?xml version="1.0" encoding="utf-8"?>
<p:tagLst xmlns:a="http://schemas.openxmlformats.org/drawingml/2006/main" xmlns:r="http://schemas.openxmlformats.org/officeDocument/2006/relationships" xmlns:p="http://schemas.openxmlformats.org/presentationml/2006/main">
  <p:tag name="TIMING" val="|28.3|8.8"/>
</p:tagLst>
</file>

<file path=ppt/tags/tag13.xml><?xml version="1.0" encoding="utf-8"?>
<p:tagLst xmlns:a="http://schemas.openxmlformats.org/drawingml/2006/main" xmlns:r="http://schemas.openxmlformats.org/officeDocument/2006/relationships" xmlns:p="http://schemas.openxmlformats.org/presentationml/2006/main">
  <p:tag name="TIMING" val="|10.8"/>
</p:tagLst>
</file>

<file path=ppt/tags/tag14.xml><?xml version="1.0" encoding="utf-8"?>
<p:tagLst xmlns:a="http://schemas.openxmlformats.org/drawingml/2006/main" xmlns:r="http://schemas.openxmlformats.org/officeDocument/2006/relationships" xmlns:p="http://schemas.openxmlformats.org/presentationml/2006/main">
  <p:tag name="TIMING" val="|9.4"/>
</p:tagLst>
</file>

<file path=ppt/tags/tag15.xml><?xml version="1.0" encoding="utf-8"?>
<p:tagLst xmlns:a="http://schemas.openxmlformats.org/drawingml/2006/main" xmlns:r="http://schemas.openxmlformats.org/officeDocument/2006/relationships" xmlns:p="http://schemas.openxmlformats.org/presentationml/2006/main">
  <p:tag name="TIMING" val="|13.1"/>
</p:tagLst>
</file>

<file path=ppt/tags/tag2.xml><?xml version="1.0" encoding="utf-8"?>
<p:tagLst xmlns:a="http://schemas.openxmlformats.org/drawingml/2006/main" xmlns:r="http://schemas.openxmlformats.org/officeDocument/2006/relationships" xmlns:p="http://schemas.openxmlformats.org/presentationml/2006/main">
  <p:tag name="TIMING" val="|7.6|10.7|3.6|11.7|39.8"/>
</p:tagLst>
</file>

<file path=ppt/tags/tag3.xml><?xml version="1.0" encoding="utf-8"?>
<p:tagLst xmlns:a="http://schemas.openxmlformats.org/drawingml/2006/main" xmlns:r="http://schemas.openxmlformats.org/officeDocument/2006/relationships" xmlns:p="http://schemas.openxmlformats.org/presentationml/2006/main">
  <p:tag name="TIMING" val="|10.8"/>
</p:tagLst>
</file>

<file path=ppt/tags/tag4.xml><?xml version="1.0" encoding="utf-8"?>
<p:tagLst xmlns:a="http://schemas.openxmlformats.org/drawingml/2006/main" xmlns:r="http://schemas.openxmlformats.org/officeDocument/2006/relationships" xmlns:p="http://schemas.openxmlformats.org/presentationml/2006/main">
  <p:tag name="TIMING" val="|10.8"/>
</p:tagLst>
</file>

<file path=ppt/tags/tag5.xml><?xml version="1.0" encoding="utf-8"?>
<p:tagLst xmlns:a="http://schemas.openxmlformats.org/drawingml/2006/main" xmlns:r="http://schemas.openxmlformats.org/officeDocument/2006/relationships" xmlns:p="http://schemas.openxmlformats.org/presentationml/2006/main">
  <p:tag name="TIMING" val="|10.8"/>
</p:tagLst>
</file>

<file path=ppt/tags/tag6.xml><?xml version="1.0" encoding="utf-8"?>
<p:tagLst xmlns:a="http://schemas.openxmlformats.org/drawingml/2006/main" xmlns:r="http://schemas.openxmlformats.org/officeDocument/2006/relationships" xmlns:p="http://schemas.openxmlformats.org/presentationml/2006/main">
  <p:tag name="TIMING" val="|8.7|5.4|6.6|20.8|20.9|21.4|18.8"/>
</p:tagLst>
</file>

<file path=ppt/tags/tag7.xml><?xml version="1.0" encoding="utf-8"?>
<p:tagLst xmlns:a="http://schemas.openxmlformats.org/drawingml/2006/main" xmlns:r="http://schemas.openxmlformats.org/officeDocument/2006/relationships" xmlns:p="http://schemas.openxmlformats.org/presentationml/2006/main">
  <p:tag name="TIMING" val="|38.8|26.3|3.4|31.6|4.9|2.9|6.3"/>
</p:tagLst>
</file>

<file path=ppt/tags/tag8.xml><?xml version="1.0" encoding="utf-8"?>
<p:tagLst xmlns:a="http://schemas.openxmlformats.org/drawingml/2006/main" xmlns:r="http://schemas.openxmlformats.org/officeDocument/2006/relationships" xmlns:p="http://schemas.openxmlformats.org/presentationml/2006/main">
  <p:tag name="TIMING" val="|8.4|14.5|14.4|22"/>
</p:tagLst>
</file>

<file path=ppt/tags/tag9.xml><?xml version="1.0" encoding="utf-8"?>
<p:tagLst xmlns:a="http://schemas.openxmlformats.org/drawingml/2006/main" xmlns:r="http://schemas.openxmlformats.org/officeDocument/2006/relationships" xmlns:p="http://schemas.openxmlformats.org/presentationml/2006/main">
  <p:tag name="TIMING" val="|3.9|8"/>
</p:tagLst>
</file>

<file path=ppt/theme/theme1.xml><?xml version="1.0" encoding="utf-8"?>
<a:theme xmlns:a="http://schemas.openxmlformats.org/drawingml/2006/main" name="masterfoli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masterfolie</Template>
  <TotalTime>0</TotalTime>
  <Words>1000</Words>
  <Application>Microsoft Office PowerPoint</Application>
  <PresentationFormat>Bildschirmpräsentation (16:9)</PresentationFormat>
  <Paragraphs>165</Paragraphs>
  <Slides>20</Slides>
  <Notes>3</Notes>
  <HiddenSlides>0</HiddenSlides>
  <MMClips>20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20</vt:i4>
      </vt:variant>
    </vt:vector>
  </HeadingPairs>
  <TitlesOfParts>
    <vt:vector size="26" baseType="lpstr">
      <vt:lpstr>Agency FB</vt:lpstr>
      <vt:lpstr>Arial</vt:lpstr>
      <vt:lpstr>Calibri</vt:lpstr>
      <vt:lpstr>Frutiger LT Com 57 Condensed</vt:lpstr>
      <vt:lpstr>Wingdings</vt:lpstr>
      <vt:lpstr>masterfolie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Dr. Schmidt und Partner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Hoefer, Rainer</dc:creator>
  <cp:lastModifiedBy>Hoefer, Rainer</cp:lastModifiedBy>
  <cp:revision>330</cp:revision>
  <cp:lastPrinted>2020-02-26T08:33:12Z</cp:lastPrinted>
  <dcterms:created xsi:type="dcterms:W3CDTF">2016-11-17T12:41:48Z</dcterms:created>
  <dcterms:modified xsi:type="dcterms:W3CDTF">2020-06-25T16:59:11Z</dcterms:modified>
</cp:coreProperties>
</file>